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Default Extension="doc" ContentType="application/msword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56"/>
  </p:notesMasterIdLst>
  <p:handoutMasterIdLst>
    <p:handoutMasterId r:id="rId57"/>
  </p:handoutMasterIdLst>
  <p:sldIdLst>
    <p:sldId id="474" r:id="rId2"/>
    <p:sldId id="501" r:id="rId3"/>
    <p:sldId id="475" r:id="rId4"/>
    <p:sldId id="437" r:id="rId5"/>
    <p:sldId id="439" r:id="rId6"/>
    <p:sldId id="441" r:id="rId7"/>
    <p:sldId id="442" r:id="rId8"/>
    <p:sldId id="443" r:id="rId9"/>
    <p:sldId id="444" r:id="rId10"/>
    <p:sldId id="546" r:id="rId11"/>
    <p:sldId id="470" r:id="rId12"/>
    <p:sldId id="504" r:id="rId13"/>
    <p:sldId id="469" r:id="rId14"/>
    <p:sldId id="545" r:id="rId15"/>
    <p:sldId id="505" r:id="rId16"/>
    <p:sldId id="447" r:id="rId17"/>
    <p:sldId id="448" r:id="rId18"/>
    <p:sldId id="558" r:id="rId19"/>
    <p:sldId id="559" r:id="rId20"/>
    <p:sldId id="547" r:id="rId21"/>
    <p:sldId id="517" r:id="rId22"/>
    <p:sldId id="519" r:id="rId23"/>
    <p:sldId id="518" r:id="rId24"/>
    <p:sldId id="525" r:id="rId25"/>
    <p:sldId id="560" r:id="rId26"/>
    <p:sldId id="526" r:id="rId27"/>
    <p:sldId id="527" r:id="rId28"/>
    <p:sldId id="554" r:id="rId29"/>
    <p:sldId id="520" r:id="rId30"/>
    <p:sldId id="521" r:id="rId31"/>
    <p:sldId id="511" r:id="rId32"/>
    <p:sldId id="516" r:id="rId33"/>
    <p:sldId id="514" r:id="rId34"/>
    <p:sldId id="550" r:id="rId35"/>
    <p:sldId id="512" r:id="rId36"/>
    <p:sldId id="478" r:id="rId37"/>
    <p:sldId id="513" r:id="rId38"/>
    <p:sldId id="489" r:id="rId39"/>
    <p:sldId id="524" r:id="rId40"/>
    <p:sldId id="551" r:id="rId41"/>
    <p:sldId id="552" r:id="rId42"/>
    <p:sldId id="553" r:id="rId43"/>
    <p:sldId id="503" r:id="rId44"/>
    <p:sldId id="502" r:id="rId45"/>
    <p:sldId id="506" r:id="rId46"/>
    <p:sldId id="507" r:id="rId47"/>
    <p:sldId id="508" r:id="rId48"/>
    <p:sldId id="509" r:id="rId49"/>
    <p:sldId id="515" r:id="rId50"/>
    <p:sldId id="522" r:id="rId51"/>
    <p:sldId id="555" r:id="rId52"/>
    <p:sldId id="556" r:id="rId53"/>
    <p:sldId id="531" r:id="rId54"/>
    <p:sldId id="543" r:id="rId55"/>
  </p:sldIdLst>
  <p:sldSz cx="10515600" cy="7040563"/>
  <p:notesSz cx="6954838" cy="9309100"/>
  <p:defaultTextStyle>
    <a:defPPr>
      <a:defRPr lang="en-US"/>
    </a:defPPr>
    <a:lvl1pPr marL="0" algn="l" defTabSz="912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64" algn="l" defTabSz="912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330" algn="l" defTabSz="912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493" algn="l" defTabSz="912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656" algn="l" defTabSz="912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820" algn="l" defTabSz="912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992" algn="l" defTabSz="912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153" algn="l" defTabSz="912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316" algn="l" defTabSz="912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00CC"/>
    <a:srgbClr val="003300"/>
    <a:srgbClr val="FFFFE5"/>
    <a:srgbClr val="FFFFB3"/>
    <a:srgbClr val="FCFFE7"/>
    <a:srgbClr val="FFFF47"/>
    <a:srgbClr val="FFE593"/>
    <a:srgbClr val="C9FFE4"/>
    <a:srgbClr val="FFD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737" autoAdjust="0"/>
  </p:normalViewPr>
  <p:slideViewPr>
    <p:cSldViewPr>
      <p:cViewPr>
        <p:scale>
          <a:sx n="75" d="100"/>
          <a:sy n="75" d="100"/>
        </p:scale>
        <p:origin x="-912" y="78"/>
      </p:cViewPr>
      <p:guideLst>
        <p:guide orient="horz" pos="2218"/>
        <p:guide pos="3312"/>
      </p:guideLst>
    </p:cSldViewPr>
  </p:slideViewPr>
  <p:outlineViewPr>
    <p:cViewPr>
      <p:scale>
        <a:sx n="33" d="100"/>
        <a:sy n="33" d="100"/>
      </p:scale>
      <p:origin x="0" y="105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hok\Desktop\Book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I:\FOR%20CE%20PRESENT\LINE%20DIAGRAM.xls" TargetMode="External"/><Relationship Id="rId1" Type="http://schemas.openxmlformats.org/officeDocument/2006/relationships/image" Target="../media/image12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I:\FOR%20CE%20PRESENT\LINE%20DIAGRAM.xls" TargetMode="External"/><Relationship Id="rId1" Type="http://schemas.openxmlformats.org/officeDocument/2006/relationships/image" Target="../media/image1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dPt>
            <c:idx val="0"/>
            <c:spPr>
              <a:solidFill>
                <a:srgbClr val="00B0F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spPr>
              <a:solidFill>
                <a:srgbClr val="00FF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spPr>
              <a:solidFill>
                <a:srgbClr val="FFC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7264304608361919"/>
                  <c:y val="-0.12846508979234952"/>
                </c:manualLayout>
              </c:layout>
              <c:tx>
                <c:rich>
                  <a:bodyPr/>
                  <a:lstStyle/>
                  <a:p>
                    <a:pPr>
                      <a:defRPr sz="7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7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Madhya Pradesh: 86.15%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4.7597003499562564E-2"/>
                  <c:y val="4.4408355205599298E-2"/>
                </c:manualLayout>
              </c:layout>
              <c:tx>
                <c:rich>
                  <a:bodyPr/>
                  <a:lstStyle/>
                  <a:p>
                    <a:pPr>
                      <a:defRPr sz="7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Gujarat</a:t>
                    </a:r>
                    <a:r>
                      <a:rPr lang="en-US" sz="7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11.54</a:t>
                    </a:r>
                    <a:r>
                      <a:rPr lang="en-US" sz="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7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7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Maharshtra: 1.56%</a:t>
                    </a:r>
                  </a:p>
                </c:rich>
              </c:tx>
              <c:spPr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700">
                        <a:solidFill>
                          <a:srgbClr val="CC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700">
                        <a:solidFill>
                          <a:srgbClr val="CC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Chattisgarh:</a:t>
                    </a:r>
                    <a:r>
                      <a:rPr lang="en-US" sz="700" baseline="0">
                        <a:solidFill>
                          <a:srgbClr val="CC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700">
                        <a:solidFill>
                          <a:srgbClr val="CC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0.75%</a:t>
                    </a:r>
                  </a:p>
                </c:rich>
              </c:tx>
              <c:spPr/>
              <c:showVal val="1"/>
            </c:dLbl>
            <c:showVal val="1"/>
            <c:showLeaderLines val="1"/>
          </c:dLbls>
          <c:cat>
            <c:strRef>
              <c:f>Sheet1!$A$1:$A$4</c:f>
              <c:strCache>
                <c:ptCount val="4"/>
                <c:pt idx="0">
                  <c:v>Madhya Pradesh</c:v>
                </c:pt>
                <c:pt idx="1">
                  <c:v>Gujarat</c:v>
                </c:pt>
                <c:pt idx="2">
                  <c:v>Maharashtra </c:v>
                </c:pt>
                <c:pt idx="3">
                  <c:v>Chattisgarh</c:v>
                </c:pt>
              </c:strCache>
            </c:strRef>
          </c:cat>
          <c:val>
            <c:numRef>
              <c:f>Sheet1!$B$1:$B$4</c:f>
              <c:numCache>
                <c:formatCode>0.00%</c:formatCode>
                <c:ptCount val="4"/>
                <c:pt idx="0">
                  <c:v>0.86150000000000004</c:v>
                </c:pt>
                <c:pt idx="1">
                  <c:v>0.11540000000000017</c:v>
                </c:pt>
                <c:pt idx="2">
                  <c:v>1.5599999999999999E-2</c:v>
                </c:pt>
                <c:pt idx="3">
                  <c:v>7.5000000000000249E-3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</c:chart>
  <c:spPr>
    <a:solidFill>
      <a:srgbClr val="FFFFE7"/>
    </a:solidFill>
    <a:ln>
      <a:solidFill>
        <a:schemeClr val="accent5">
          <a:lumMod val="60000"/>
          <a:lumOff val="40000"/>
        </a:schemeClr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UTILIZABLE FLOW OF NARMADA RIVER &amp; WATER UTILIZATION BY PARTY STATES</a:t>
            </a:r>
          </a:p>
        </c:rich>
      </c:tx>
      <c:layout>
        <c:manualLayout>
          <c:xMode val="edge"/>
          <c:yMode val="edge"/>
          <c:x val="0.25114174426826774"/>
          <c:y val="2.61096253360752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3972668711355508E-2"/>
          <c:y val="0.12402096678474242"/>
          <c:w val="0.90411039536101157"/>
          <c:h val="0.76762451020451461"/>
        </c:manualLayout>
      </c:layout>
      <c:lineChart>
        <c:grouping val="stacked"/>
        <c:ser>
          <c:idx val="1"/>
          <c:order val="0"/>
          <c:tx>
            <c:strRef>
              <c:f>'graph Uflow'!$C$1</c:f>
              <c:strCache>
                <c:ptCount val="1"/>
                <c:pt idx="0">
                  <c:v>Total water utilization </c:v>
                </c:pt>
              </c:strCache>
            </c:strRef>
          </c:tx>
          <c:marker>
            <c:symbol val="none"/>
          </c:marker>
          <c:cat>
            <c:strRef>
              <c:f>'graph Uflow'!$A$2:$A$35</c:f>
              <c:strCache>
                <c:ptCount val="34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</c:strCache>
            </c:strRef>
          </c:cat>
          <c:val>
            <c:numRef>
              <c:f>'graph Uflow'!$C$2:$C$34</c:f>
              <c:numCache>
                <c:formatCode>0</c:formatCode>
                <c:ptCount val="33"/>
                <c:pt idx="0">
                  <c:v>1254</c:v>
                </c:pt>
                <c:pt idx="1">
                  <c:v>1283</c:v>
                </c:pt>
                <c:pt idx="2">
                  <c:v>1714</c:v>
                </c:pt>
                <c:pt idx="3">
                  <c:v>1963</c:v>
                </c:pt>
                <c:pt idx="4">
                  <c:v>2418</c:v>
                </c:pt>
                <c:pt idx="5">
                  <c:v>1979</c:v>
                </c:pt>
                <c:pt idx="6">
                  <c:v>2331</c:v>
                </c:pt>
                <c:pt idx="7">
                  <c:v>2026</c:v>
                </c:pt>
                <c:pt idx="8">
                  <c:v>2619</c:v>
                </c:pt>
                <c:pt idx="9">
                  <c:v>2702</c:v>
                </c:pt>
                <c:pt idx="10">
                  <c:v>3223</c:v>
                </c:pt>
                <c:pt idx="11">
                  <c:v>3738</c:v>
                </c:pt>
                <c:pt idx="12">
                  <c:v>2966</c:v>
                </c:pt>
                <c:pt idx="13">
                  <c:v>3264</c:v>
                </c:pt>
                <c:pt idx="14">
                  <c:v>3597</c:v>
                </c:pt>
                <c:pt idx="15">
                  <c:v>3725</c:v>
                </c:pt>
                <c:pt idx="16">
                  <c:v>4082</c:v>
                </c:pt>
                <c:pt idx="17">
                  <c:v>4807</c:v>
                </c:pt>
                <c:pt idx="18">
                  <c:v>4306</c:v>
                </c:pt>
                <c:pt idx="19">
                  <c:v>3812</c:v>
                </c:pt>
                <c:pt idx="20">
                  <c:v>3151</c:v>
                </c:pt>
                <c:pt idx="21">
                  <c:v>6000.8600000000024</c:v>
                </c:pt>
                <c:pt idx="22">
                  <c:v>5640.52</c:v>
                </c:pt>
                <c:pt idx="23">
                  <c:v>6415.28</c:v>
                </c:pt>
                <c:pt idx="24">
                  <c:v>5648.21</c:v>
                </c:pt>
                <c:pt idx="25">
                  <c:v>6556.85</c:v>
                </c:pt>
                <c:pt idx="26">
                  <c:v>5860.55</c:v>
                </c:pt>
                <c:pt idx="27">
                  <c:v>7585.51</c:v>
                </c:pt>
                <c:pt idx="28">
                  <c:v>10581.55</c:v>
                </c:pt>
                <c:pt idx="29" formatCode="0.00">
                  <c:v>11432.25</c:v>
                </c:pt>
                <c:pt idx="30" formatCode="General">
                  <c:v>11180.81</c:v>
                </c:pt>
                <c:pt idx="31" formatCode="General">
                  <c:v>13011.9</c:v>
                </c:pt>
                <c:pt idx="32" formatCode="General">
                  <c:v>15394.39</c:v>
                </c:pt>
              </c:numCache>
            </c:numRef>
          </c:val>
        </c:ser>
        <c:ser>
          <c:idx val="0"/>
          <c:order val="1"/>
          <c:tx>
            <c:strRef>
              <c:f>'graph Uflow'!$B$1</c:f>
              <c:strCache>
                <c:ptCount val="1"/>
                <c:pt idx="0">
                  <c:v>Utilizable flow </c:v>
                </c:pt>
              </c:strCache>
            </c:strRef>
          </c:tx>
          <c:marker>
            <c:symbol val="none"/>
          </c:marker>
          <c:cat>
            <c:strRef>
              <c:f>'graph Uflow'!$A$2:$A$35</c:f>
              <c:strCache>
                <c:ptCount val="34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</c:strCache>
            </c:strRef>
          </c:cat>
          <c:val>
            <c:numRef>
              <c:f>'graph Uflow'!$B$2:$B$34</c:f>
              <c:numCache>
                <c:formatCode>General</c:formatCode>
                <c:ptCount val="33"/>
                <c:pt idx="0">
                  <c:v>39251</c:v>
                </c:pt>
                <c:pt idx="1">
                  <c:v>30622</c:v>
                </c:pt>
                <c:pt idx="2">
                  <c:v>22176</c:v>
                </c:pt>
                <c:pt idx="3">
                  <c:v>42726</c:v>
                </c:pt>
                <c:pt idx="4">
                  <c:v>44550</c:v>
                </c:pt>
                <c:pt idx="5">
                  <c:v>25330</c:v>
                </c:pt>
                <c:pt idx="6">
                  <c:v>38677</c:v>
                </c:pt>
                <c:pt idx="7">
                  <c:v>17027</c:v>
                </c:pt>
                <c:pt idx="8">
                  <c:v>37080</c:v>
                </c:pt>
                <c:pt idx="9">
                  <c:v>27972</c:v>
                </c:pt>
                <c:pt idx="10">
                  <c:v>56012</c:v>
                </c:pt>
                <c:pt idx="11">
                  <c:v>29612</c:v>
                </c:pt>
                <c:pt idx="12">
                  <c:v>24326</c:v>
                </c:pt>
                <c:pt idx="13">
                  <c:v>42468</c:v>
                </c:pt>
                <c:pt idx="14">
                  <c:v>73471</c:v>
                </c:pt>
                <c:pt idx="15">
                  <c:v>27419</c:v>
                </c:pt>
                <c:pt idx="16">
                  <c:v>31751</c:v>
                </c:pt>
                <c:pt idx="17">
                  <c:v>39359</c:v>
                </c:pt>
                <c:pt idx="18">
                  <c:v>26955</c:v>
                </c:pt>
                <c:pt idx="19">
                  <c:v>51895</c:v>
                </c:pt>
                <c:pt idx="20">
                  <c:v>17025</c:v>
                </c:pt>
                <c:pt idx="21">
                  <c:v>28807.77</c:v>
                </c:pt>
                <c:pt idx="22">
                  <c:v>28077.87</c:v>
                </c:pt>
                <c:pt idx="23">
                  <c:v>41437.340000000011</c:v>
                </c:pt>
                <c:pt idx="24">
                  <c:v>23131.35</c:v>
                </c:pt>
                <c:pt idx="25">
                  <c:v>46033.36</c:v>
                </c:pt>
                <c:pt idx="26">
                  <c:v>43465.01</c:v>
                </c:pt>
                <c:pt idx="27">
                  <c:v>38045.97</c:v>
                </c:pt>
                <c:pt idx="28">
                  <c:v>23577.57</c:v>
                </c:pt>
                <c:pt idx="29" formatCode="0.00">
                  <c:v>26799.5</c:v>
                </c:pt>
                <c:pt idx="30">
                  <c:v>27221.79</c:v>
                </c:pt>
                <c:pt idx="31">
                  <c:v>41769.300000000003</c:v>
                </c:pt>
                <c:pt idx="32">
                  <c:v>51509.77</c:v>
                </c:pt>
              </c:numCache>
            </c:numRef>
          </c:val>
        </c:ser>
        <c:marker val="1"/>
        <c:axId val="52427776"/>
        <c:axId val="52512640"/>
      </c:lineChart>
      <c:catAx>
        <c:axId val="52427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WATER YEAR (JULY-JUNE)</a:t>
                </a:r>
              </a:p>
            </c:rich>
          </c:tx>
          <c:layout>
            <c:manualLayout>
              <c:xMode val="edge"/>
              <c:yMode val="edge"/>
              <c:x val="0.46210084013470931"/>
              <c:y val="0.9503923511590820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52512640"/>
        <c:crosses val="autoZero"/>
        <c:auto val="1"/>
        <c:lblAlgn val="ctr"/>
        <c:lblOffset val="100"/>
      </c:catAx>
      <c:valAx>
        <c:axId val="52512640"/>
        <c:scaling>
          <c:orientation val="minMax"/>
        </c:scaling>
        <c:axPos val="l"/>
        <c:majorGridlines>
          <c:spPr>
            <a:ln w="3175"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title>
          <c:tx>
            <c:rich>
              <a:bodyPr rot="0" vert="wordArtVert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VOLUME IN MCM</a:t>
                </a:r>
              </a:p>
            </c:rich>
          </c:tx>
          <c:layout>
            <c:manualLayout>
              <c:xMode val="edge"/>
              <c:yMode val="edge"/>
              <c:x val="1.8264840182648401E-2"/>
              <c:y val="0.36031353996853238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52427776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1">
              <a:lumMod val="65000"/>
              <a:lumOff val="3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3013756157192657"/>
          <c:y val="8.3550943141580208E-2"/>
          <c:w val="0.33516010498687793"/>
          <c:h val="2.8720516836613277E-2"/>
        </c:manualLayout>
      </c:layout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zero"/>
  </c:chart>
  <c:spPr>
    <a:blipFill dpi="0" rotWithShape="1">
      <a:blip xmlns:r="http://schemas.openxmlformats.org/officeDocument/2006/relationships" r:embed="rId1">
        <a:alphaModFix amt="64000"/>
      </a:blip>
      <a:srcRect/>
      <a:tile tx="0" ty="0" sx="100000" sy="100000" flip="none" algn="tl"/>
    </a:blip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IN"/>
              <a:t>UTILIZABLE FLOW OF NARMADA RIVER &amp; WATER UTILIZATION BY PARTY STATES</a:t>
            </a:r>
          </a:p>
        </c:rich>
      </c:tx>
      <c:layout>
        <c:manualLayout>
          <c:xMode val="edge"/>
          <c:yMode val="edge"/>
          <c:x val="0.25114174426826774"/>
          <c:y val="2.610973628296469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3972668711355508E-2"/>
          <c:y val="6.9582160968731974E-2"/>
          <c:w val="0.90411039536101157"/>
          <c:h val="0.82206334455259822"/>
        </c:manualLayout>
      </c:layout>
      <c:barChart>
        <c:barDir val="col"/>
        <c:grouping val="clustered"/>
        <c:ser>
          <c:idx val="1"/>
          <c:order val="0"/>
          <c:tx>
            <c:strRef>
              <c:f>data!$C$1</c:f>
              <c:strCache>
                <c:ptCount val="1"/>
                <c:pt idx="0">
                  <c:v>Total water utilization </c:v>
                </c:pt>
              </c:strCache>
            </c:strRef>
          </c:tx>
          <c:cat>
            <c:strRef>
              <c:f>data!$A$2:$A$35</c:f>
              <c:strCache>
                <c:ptCount val="34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</c:strCache>
            </c:strRef>
          </c:cat>
          <c:val>
            <c:numRef>
              <c:f>data!$C$2:$C$34</c:f>
              <c:numCache>
                <c:formatCode>0</c:formatCode>
                <c:ptCount val="33"/>
                <c:pt idx="0">
                  <c:v>1254</c:v>
                </c:pt>
                <c:pt idx="1">
                  <c:v>1283</c:v>
                </c:pt>
                <c:pt idx="2">
                  <c:v>1714</c:v>
                </c:pt>
                <c:pt idx="3">
                  <c:v>1963</c:v>
                </c:pt>
                <c:pt idx="4">
                  <c:v>2418</c:v>
                </c:pt>
                <c:pt idx="5">
                  <c:v>1979</c:v>
                </c:pt>
                <c:pt idx="6">
                  <c:v>2331</c:v>
                </c:pt>
                <c:pt idx="7">
                  <c:v>2026</c:v>
                </c:pt>
                <c:pt idx="8">
                  <c:v>2619</c:v>
                </c:pt>
                <c:pt idx="9">
                  <c:v>2702</c:v>
                </c:pt>
                <c:pt idx="10">
                  <c:v>3223</c:v>
                </c:pt>
                <c:pt idx="11">
                  <c:v>3738</c:v>
                </c:pt>
                <c:pt idx="12">
                  <c:v>2966</c:v>
                </c:pt>
                <c:pt idx="13">
                  <c:v>3264</c:v>
                </c:pt>
                <c:pt idx="14">
                  <c:v>3597</c:v>
                </c:pt>
                <c:pt idx="15">
                  <c:v>3725</c:v>
                </c:pt>
                <c:pt idx="16">
                  <c:v>4082</c:v>
                </c:pt>
                <c:pt idx="17">
                  <c:v>4807</c:v>
                </c:pt>
                <c:pt idx="18">
                  <c:v>4306</c:v>
                </c:pt>
                <c:pt idx="19">
                  <c:v>3812</c:v>
                </c:pt>
                <c:pt idx="20">
                  <c:v>3151</c:v>
                </c:pt>
                <c:pt idx="21">
                  <c:v>6000.8600000000024</c:v>
                </c:pt>
                <c:pt idx="22">
                  <c:v>5640.52</c:v>
                </c:pt>
                <c:pt idx="23">
                  <c:v>6415.28</c:v>
                </c:pt>
                <c:pt idx="24">
                  <c:v>5648.21</c:v>
                </c:pt>
                <c:pt idx="25">
                  <c:v>6556.85</c:v>
                </c:pt>
                <c:pt idx="26">
                  <c:v>5860.55</c:v>
                </c:pt>
                <c:pt idx="27">
                  <c:v>7585.51</c:v>
                </c:pt>
                <c:pt idx="28">
                  <c:v>10581.55</c:v>
                </c:pt>
                <c:pt idx="29" formatCode="0.00">
                  <c:v>11432.25</c:v>
                </c:pt>
                <c:pt idx="30" formatCode="General">
                  <c:v>11180.81</c:v>
                </c:pt>
                <c:pt idx="31" formatCode="General">
                  <c:v>13011.9</c:v>
                </c:pt>
                <c:pt idx="32" formatCode="General">
                  <c:v>15394.39</c:v>
                </c:pt>
              </c:numCache>
            </c:numRef>
          </c:val>
        </c:ser>
        <c:ser>
          <c:idx val="0"/>
          <c:order val="1"/>
          <c:tx>
            <c:strRef>
              <c:f>data!$B$1</c:f>
              <c:strCache>
                <c:ptCount val="1"/>
                <c:pt idx="0">
                  <c:v>Utilizable flow </c:v>
                </c:pt>
              </c:strCache>
            </c:strRef>
          </c:tx>
          <c:cat>
            <c:strRef>
              <c:f>data!$A$2:$A$35</c:f>
              <c:strCache>
                <c:ptCount val="34"/>
                <c:pt idx="0">
                  <c:v>1980-81</c:v>
                </c:pt>
                <c:pt idx="1">
                  <c:v>1981-82</c:v>
                </c:pt>
                <c:pt idx="2">
                  <c:v>1982-83</c:v>
                </c:pt>
                <c:pt idx="3">
                  <c:v>1983-84</c:v>
                </c:pt>
                <c:pt idx="4">
                  <c:v>1984-85</c:v>
                </c:pt>
                <c:pt idx="5">
                  <c:v>1985-86</c:v>
                </c:pt>
                <c:pt idx="6">
                  <c:v>1986-87</c:v>
                </c:pt>
                <c:pt idx="7">
                  <c:v>1987-88</c:v>
                </c:pt>
                <c:pt idx="8">
                  <c:v>1988-89</c:v>
                </c:pt>
                <c:pt idx="9">
                  <c:v>1989-90</c:v>
                </c:pt>
                <c:pt idx="10">
                  <c:v>1990-91</c:v>
                </c:pt>
                <c:pt idx="11">
                  <c:v>1991-92</c:v>
                </c:pt>
                <c:pt idx="12">
                  <c:v>1992-93</c:v>
                </c:pt>
                <c:pt idx="13">
                  <c:v>1993-94</c:v>
                </c:pt>
                <c:pt idx="14">
                  <c:v>1994-95</c:v>
                </c:pt>
                <c:pt idx="15">
                  <c:v>1995-96</c:v>
                </c:pt>
                <c:pt idx="16">
                  <c:v>1996-97</c:v>
                </c:pt>
                <c:pt idx="17">
                  <c:v>1997-98</c:v>
                </c:pt>
                <c:pt idx="18">
                  <c:v>1998-99</c:v>
                </c:pt>
                <c:pt idx="19">
                  <c:v>1999-00</c:v>
                </c:pt>
                <c:pt idx="20">
                  <c:v>2000-01</c:v>
                </c:pt>
                <c:pt idx="21">
                  <c:v>2001-02</c:v>
                </c:pt>
                <c:pt idx="22">
                  <c:v>2002-03</c:v>
                </c:pt>
                <c:pt idx="23">
                  <c:v>2003-04</c:v>
                </c:pt>
                <c:pt idx="24">
                  <c:v>2004-05</c:v>
                </c:pt>
                <c:pt idx="25">
                  <c:v>2005-06</c:v>
                </c:pt>
                <c:pt idx="26">
                  <c:v>2006-07</c:v>
                </c:pt>
                <c:pt idx="27">
                  <c:v>2007-08</c:v>
                </c:pt>
                <c:pt idx="28">
                  <c:v>2008-09</c:v>
                </c:pt>
                <c:pt idx="29">
                  <c:v>2009-10</c:v>
                </c:pt>
                <c:pt idx="30">
                  <c:v>2010-11</c:v>
                </c:pt>
                <c:pt idx="31">
                  <c:v>2011-12</c:v>
                </c:pt>
                <c:pt idx="32">
                  <c:v>2012-13</c:v>
                </c:pt>
                <c:pt idx="33">
                  <c:v>2013-14</c:v>
                </c:pt>
              </c:strCache>
            </c:strRef>
          </c:cat>
          <c:val>
            <c:numRef>
              <c:f>data!$B$2:$B$34</c:f>
              <c:numCache>
                <c:formatCode>General</c:formatCode>
                <c:ptCount val="33"/>
                <c:pt idx="0">
                  <c:v>39251</c:v>
                </c:pt>
                <c:pt idx="1">
                  <c:v>30622</c:v>
                </c:pt>
                <c:pt idx="2">
                  <c:v>22176</c:v>
                </c:pt>
                <c:pt idx="3">
                  <c:v>42726</c:v>
                </c:pt>
                <c:pt idx="4">
                  <c:v>44550</c:v>
                </c:pt>
                <c:pt idx="5">
                  <c:v>25330</c:v>
                </c:pt>
                <c:pt idx="6">
                  <c:v>38677</c:v>
                </c:pt>
                <c:pt idx="7">
                  <c:v>17027</c:v>
                </c:pt>
                <c:pt idx="8">
                  <c:v>37080</c:v>
                </c:pt>
                <c:pt idx="9">
                  <c:v>27972</c:v>
                </c:pt>
                <c:pt idx="10">
                  <c:v>56012</c:v>
                </c:pt>
                <c:pt idx="11">
                  <c:v>29612</c:v>
                </c:pt>
                <c:pt idx="12">
                  <c:v>24326</c:v>
                </c:pt>
                <c:pt idx="13">
                  <c:v>42468</c:v>
                </c:pt>
                <c:pt idx="14">
                  <c:v>73471</c:v>
                </c:pt>
                <c:pt idx="15">
                  <c:v>27419</c:v>
                </c:pt>
                <c:pt idx="16">
                  <c:v>31751</c:v>
                </c:pt>
                <c:pt idx="17">
                  <c:v>39359</c:v>
                </c:pt>
                <c:pt idx="18">
                  <c:v>26955</c:v>
                </c:pt>
                <c:pt idx="19">
                  <c:v>51895</c:v>
                </c:pt>
                <c:pt idx="20">
                  <c:v>17025</c:v>
                </c:pt>
                <c:pt idx="21">
                  <c:v>28807.77</c:v>
                </c:pt>
                <c:pt idx="22">
                  <c:v>28077.87</c:v>
                </c:pt>
                <c:pt idx="23">
                  <c:v>41437.340000000011</c:v>
                </c:pt>
                <c:pt idx="24">
                  <c:v>23131.35</c:v>
                </c:pt>
                <c:pt idx="25">
                  <c:v>46033.36</c:v>
                </c:pt>
                <c:pt idx="26">
                  <c:v>43465.01</c:v>
                </c:pt>
                <c:pt idx="27">
                  <c:v>38045.97</c:v>
                </c:pt>
                <c:pt idx="28">
                  <c:v>23577.57</c:v>
                </c:pt>
                <c:pt idx="29" formatCode="0.00">
                  <c:v>26799.5</c:v>
                </c:pt>
                <c:pt idx="30">
                  <c:v>27221.79</c:v>
                </c:pt>
                <c:pt idx="31">
                  <c:v>41769.300000000003</c:v>
                </c:pt>
                <c:pt idx="32">
                  <c:v>51509.77</c:v>
                </c:pt>
              </c:numCache>
            </c:numRef>
          </c:val>
        </c:ser>
        <c:axId val="79858688"/>
        <c:axId val="79869056"/>
      </c:barChart>
      <c:catAx>
        <c:axId val="79858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/>
                  <a:t>WATER YEAR (JULY-JUNE)</a:t>
                </a:r>
              </a:p>
            </c:rich>
          </c:tx>
          <c:layout>
            <c:manualLayout>
              <c:xMode val="edge"/>
              <c:yMode val="edge"/>
              <c:x val="0.46210084013470931"/>
              <c:y val="0.9503923438141654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79869056"/>
        <c:crosses val="autoZero"/>
        <c:auto val="1"/>
        <c:lblAlgn val="ctr"/>
        <c:lblOffset val="100"/>
      </c:catAx>
      <c:valAx>
        <c:axId val="79869056"/>
        <c:scaling>
          <c:orientation val="minMax"/>
        </c:scaling>
        <c:axPos val="l"/>
        <c:majorGridlines>
          <c:spPr>
            <a:ln w="3175"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 algn="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/>
                  <a:t>VOLUME  IN  MCM</a:t>
                </a:r>
              </a:p>
            </c:rich>
          </c:tx>
          <c:layout>
            <c:manualLayout>
              <c:xMode val="edge"/>
              <c:yMode val="edge"/>
              <c:x val="9.740001677872449E-3"/>
              <c:y val="0.43108411448569006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79858688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1">
              <a:lumMod val="65000"/>
              <a:lumOff val="3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5192032502786466"/>
          <c:y val="9.8068027210884368E-2"/>
          <c:w val="0.21876273684967512"/>
          <c:h val="2.7125894977413613E-2"/>
        </c:manualLayout>
      </c:layout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zero"/>
  </c:chart>
  <c:spPr>
    <a:blipFill dpi="0" rotWithShape="1">
      <a:blip xmlns:r="http://schemas.openxmlformats.org/officeDocument/2006/relationships" r:embed="rId1">
        <a:alphaModFix amt="64000"/>
      </a:blip>
      <a:srcRect/>
      <a:tile tx="0" ty="0" sx="100000" sy="100000" flip="none" algn="tl"/>
    </a:blip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547" cy="465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70" y="0"/>
            <a:ext cx="3013547" cy="465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7F4D7-F20E-491E-B2EE-44BF5332A1D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233"/>
            <a:ext cx="3013547" cy="465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70" y="8842233"/>
            <a:ext cx="3013547" cy="465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66D29-C172-4814-A8CD-F79144269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12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833B0-89EC-4078-8AAA-9DB91D868EAA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698500"/>
            <a:ext cx="5208588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1267E-05FB-4280-96CE-B7EF766281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6182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64" algn="l" defTabSz="912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330" algn="l" defTabSz="912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93" algn="l" defTabSz="912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656" algn="l" defTabSz="912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820" algn="l" defTabSz="912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992" algn="l" defTabSz="912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153" algn="l" defTabSz="912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316" algn="l" defTabSz="912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39B12F9C-EDF0-4B63-A55D-CDC0AB22A97A}" type="datetime3">
              <a:rPr lang="en-US" altLang="en-US" sz="1200" smtClean="0"/>
              <a:pPr/>
              <a:t>3 February 2015</a:t>
            </a:fld>
            <a:endParaRPr lang="en-US" altLang="en-US" sz="1200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14659137-0EA9-4BBC-BAB1-718B9016E3ED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698500"/>
            <a:ext cx="5208588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25" y="698500"/>
            <a:ext cx="5208588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EE301099-6607-45F5-8806-F72CB2A1A04A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715963"/>
            <a:ext cx="5230813" cy="3503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124" y="4459032"/>
            <a:ext cx="5102593" cy="413638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95" tIns="46498" rIns="92995" bIns="46498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25" y="698500"/>
            <a:ext cx="5208588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EF6A3163-7333-40E4-BF2A-C83A16959B53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698500"/>
            <a:ext cx="52117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38E75-B42D-4ACF-9421-D09FF298946F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836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698500"/>
            <a:ext cx="5208588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25" y="698500"/>
            <a:ext cx="5208588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71DD2263-BE11-4876-AE80-132F3024C8A6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187138"/>
            <a:ext cx="8938260" cy="1509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989652"/>
            <a:ext cx="7360920" cy="17992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4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1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8482" y="290097"/>
            <a:ext cx="2720181" cy="6167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4282" y="290097"/>
            <a:ext cx="7988935" cy="6167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710" y="625832"/>
            <a:ext cx="8938260" cy="1173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89710" y="2033940"/>
            <a:ext cx="8938260" cy="42243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00D0-CE60-4E17-BCB4-195221B34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7265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81949"/>
            <a:ext cx="9464040" cy="1173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25780" y="1642814"/>
            <a:ext cx="9464040" cy="4646446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FDF82-288E-4578-A697-9A0D5D11C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advTm="1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524214"/>
            <a:ext cx="8938260" cy="1398334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2984094"/>
            <a:ext cx="8938260" cy="154012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14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28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43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57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71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86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0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1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285" y="1686802"/>
            <a:ext cx="5354558" cy="47703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1" y="1686802"/>
            <a:ext cx="5354559" cy="477030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81949"/>
            <a:ext cx="9464040" cy="1173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575978"/>
            <a:ext cx="4646216" cy="65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439" indent="0">
              <a:buNone/>
              <a:defRPr sz="2200" b="1"/>
            </a:lvl2pPr>
            <a:lvl3pPr marL="1002879" indent="0">
              <a:buNone/>
              <a:defRPr sz="2000" b="1"/>
            </a:lvl3pPr>
            <a:lvl4pPr marL="1504317" indent="0">
              <a:buNone/>
              <a:defRPr sz="1800" b="1"/>
            </a:lvl4pPr>
            <a:lvl5pPr marL="2005756" indent="0">
              <a:buNone/>
              <a:defRPr sz="1800" b="1"/>
            </a:lvl5pPr>
            <a:lvl6pPr marL="2507196" indent="0">
              <a:buNone/>
              <a:defRPr sz="1800" b="1"/>
            </a:lvl6pPr>
            <a:lvl7pPr marL="3008634" indent="0">
              <a:buNone/>
              <a:defRPr sz="1800" b="1"/>
            </a:lvl7pPr>
            <a:lvl8pPr marL="3510073" indent="0">
              <a:buNone/>
              <a:defRPr sz="1800" b="1"/>
            </a:lvl8pPr>
            <a:lvl9pPr marL="401151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232771"/>
            <a:ext cx="4646216" cy="405647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83" y="1575978"/>
            <a:ext cx="4648041" cy="65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439" indent="0">
              <a:buNone/>
              <a:defRPr sz="2200" b="1"/>
            </a:lvl2pPr>
            <a:lvl3pPr marL="1002879" indent="0">
              <a:buNone/>
              <a:defRPr sz="2000" b="1"/>
            </a:lvl3pPr>
            <a:lvl4pPr marL="1504317" indent="0">
              <a:buNone/>
              <a:defRPr sz="1800" b="1"/>
            </a:lvl4pPr>
            <a:lvl5pPr marL="2005756" indent="0">
              <a:buNone/>
              <a:defRPr sz="1800" b="1"/>
            </a:lvl5pPr>
            <a:lvl6pPr marL="2507196" indent="0">
              <a:buNone/>
              <a:defRPr sz="1800" b="1"/>
            </a:lvl6pPr>
            <a:lvl7pPr marL="3008634" indent="0">
              <a:buNone/>
              <a:defRPr sz="1800" b="1"/>
            </a:lvl7pPr>
            <a:lvl8pPr marL="3510073" indent="0">
              <a:buNone/>
              <a:defRPr sz="1800" b="1"/>
            </a:lvl8pPr>
            <a:lvl9pPr marL="401151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83" y="2232771"/>
            <a:ext cx="4648041" cy="405647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4" y="280319"/>
            <a:ext cx="3459560" cy="119298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280323"/>
            <a:ext cx="5878513" cy="600892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4" y="1473307"/>
            <a:ext cx="3459560" cy="4815941"/>
          </a:xfrm>
        </p:spPr>
        <p:txBody>
          <a:bodyPr/>
          <a:lstStyle>
            <a:lvl1pPr marL="0" indent="0">
              <a:buNone/>
              <a:defRPr sz="1500"/>
            </a:lvl1pPr>
            <a:lvl2pPr marL="501439" indent="0">
              <a:buNone/>
              <a:defRPr sz="1300"/>
            </a:lvl2pPr>
            <a:lvl3pPr marL="1002879" indent="0">
              <a:buNone/>
              <a:defRPr sz="1100"/>
            </a:lvl3pPr>
            <a:lvl4pPr marL="1504317" indent="0">
              <a:buNone/>
              <a:defRPr sz="1000"/>
            </a:lvl4pPr>
            <a:lvl5pPr marL="2005756" indent="0">
              <a:buNone/>
              <a:defRPr sz="1000"/>
            </a:lvl5pPr>
            <a:lvl6pPr marL="2507196" indent="0">
              <a:buNone/>
              <a:defRPr sz="1000"/>
            </a:lvl6pPr>
            <a:lvl7pPr marL="3008634" indent="0">
              <a:buNone/>
              <a:defRPr sz="1000"/>
            </a:lvl7pPr>
            <a:lvl8pPr marL="3510073" indent="0">
              <a:buNone/>
              <a:defRPr sz="1000"/>
            </a:lvl8pPr>
            <a:lvl9pPr marL="40115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4928394"/>
            <a:ext cx="6309360" cy="58182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629087"/>
            <a:ext cx="6309360" cy="4224338"/>
          </a:xfrm>
        </p:spPr>
        <p:txBody>
          <a:bodyPr/>
          <a:lstStyle>
            <a:lvl1pPr marL="0" indent="0">
              <a:buNone/>
              <a:defRPr sz="3500"/>
            </a:lvl1pPr>
            <a:lvl2pPr marL="501439" indent="0">
              <a:buNone/>
              <a:defRPr sz="3100"/>
            </a:lvl2pPr>
            <a:lvl3pPr marL="1002879" indent="0">
              <a:buNone/>
              <a:defRPr sz="2600"/>
            </a:lvl3pPr>
            <a:lvl4pPr marL="1504317" indent="0">
              <a:buNone/>
              <a:defRPr sz="2200"/>
            </a:lvl4pPr>
            <a:lvl5pPr marL="2005756" indent="0">
              <a:buNone/>
              <a:defRPr sz="2200"/>
            </a:lvl5pPr>
            <a:lvl6pPr marL="2507196" indent="0">
              <a:buNone/>
              <a:defRPr sz="2200"/>
            </a:lvl6pPr>
            <a:lvl7pPr marL="3008634" indent="0">
              <a:buNone/>
              <a:defRPr sz="2200"/>
            </a:lvl7pPr>
            <a:lvl8pPr marL="3510073" indent="0">
              <a:buNone/>
              <a:defRPr sz="2200"/>
            </a:lvl8pPr>
            <a:lvl9pPr marL="401151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5510219"/>
            <a:ext cx="6309360" cy="826288"/>
          </a:xfrm>
        </p:spPr>
        <p:txBody>
          <a:bodyPr/>
          <a:lstStyle>
            <a:lvl1pPr marL="0" indent="0">
              <a:buNone/>
              <a:defRPr sz="1500"/>
            </a:lvl1pPr>
            <a:lvl2pPr marL="501439" indent="0">
              <a:buNone/>
              <a:defRPr sz="1300"/>
            </a:lvl2pPr>
            <a:lvl3pPr marL="1002879" indent="0">
              <a:buNone/>
              <a:defRPr sz="1100"/>
            </a:lvl3pPr>
            <a:lvl4pPr marL="1504317" indent="0">
              <a:buNone/>
              <a:defRPr sz="1000"/>
            </a:lvl4pPr>
            <a:lvl5pPr marL="2005756" indent="0">
              <a:buNone/>
              <a:defRPr sz="1000"/>
            </a:lvl5pPr>
            <a:lvl6pPr marL="2507196" indent="0">
              <a:buNone/>
              <a:defRPr sz="1000"/>
            </a:lvl6pPr>
            <a:lvl7pPr marL="3008634" indent="0">
              <a:buNone/>
              <a:defRPr sz="1000"/>
            </a:lvl7pPr>
            <a:lvl8pPr marL="3510073" indent="0">
              <a:buNone/>
              <a:defRPr sz="1000"/>
            </a:lvl8pPr>
            <a:lvl9pPr marL="40115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281949"/>
            <a:ext cx="9464040" cy="1173427"/>
          </a:xfrm>
          <a:prstGeom prst="rect">
            <a:avLst/>
          </a:prstGeom>
        </p:spPr>
        <p:txBody>
          <a:bodyPr vert="horz" lIns="100289" tIns="50143" rIns="100289" bIns="501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642802"/>
            <a:ext cx="9464040" cy="4646446"/>
          </a:xfrm>
          <a:prstGeom prst="rect">
            <a:avLst/>
          </a:prstGeom>
        </p:spPr>
        <p:txBody>
          <a:bodyPr vert="horz" lIns="100289" tIns="50143" rIns="100289" bIns="501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6525562"/>
            <a:ext cx="2453640" cy="374845"/>
          </a:xfrm>
          <a:prstGeom prst="rect">
            <a:avLst/>
          </a:prstGeom>
        </p:spPr>
        <p:txBody>
          <a:bodyPr vert="horz" lIns="100289" tIns="50143" rIns="100289" bIns="5014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56EF-04F6-4C2E-85C8-5AC4349D0E34}" type="datetimeFigureOut">
              <a:rPr lang="en-IN" smtClean="0"/>
              <a:pPr/>
              <a:t>03-02-2015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6525562"/>
            <a:ext cx="3329940" cy="374845"/>
          </a:xfrm>
          <a:prstGeom prst="rect">
            <a:avLst/>
          </a:prstGeom>
        </p:spPr>
        <p:txBody>
          <a:bodyPr vert="horz" lIns="100289" tIns="50143" rIns="100289" bIns="5014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6525562"/>
            <a:ext cx="2453640" cy="374845"/>
          </a:xfrm>
          <a:prstGeom prst="rect">
            <a:avLst/>
          </a:prstGeom>
        </p:spPr>
        <p:txBody>
          <a:bodyPr vert="horz" lIns="100289" tIns="50143" rIns="100289" bIns="5014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D82A-AC85-4511-A447-9F5B0F18E1D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xStyles>
    <p:titleStyle>
      <a:lvl1pPr algn="ctr" defTabSz="100287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079" indent="-376079" algn="l" defTabSz="1002879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4837" indent="-313398" algn="l" defTabSz="1002879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597" indent="-250719" algn="l" defTabSz="100287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036" indent="-250719" algn="l" defTabSz="100287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6476" indent="-250719" algn="l" defTabSz="1002879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7915" indent="-250719" algn="l" defTabSz="10028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354" indent="-250719" algn="l" defTabSz="10028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0793" indent="-250719" algn="l" defTabSz="10028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230" indent="-250719" algn="l" defTabSz="10028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28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9" algn="l" defTabSz="10028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79" algn="l" defTabSz="10028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317" algn="l" defTabSz="10028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756" algn="l" defTabSz="10028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196" algn="l" defTabSz="10028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634" algn="l" defTabSz="10028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073" algn="l" defTabSz="10028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512" algn="l" defTabSz="10028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911" y="140880"/>
            <a:ext cx="9969557" cy="6829251"/>
          </a:xfrm>
          <a:prstGeom prst="roundRect">
            <a:avLst>
              <a:gd name="adj" fmla="val 35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5" rIns="91229" bIns="45615"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727746" y="1109062"/>
            <a:ext cx="7096162" cy="5775044"/>
            <a:chOff x="1413" y="7425"/>
            <a:chExt cx="4353" cy="4338"/>
          </a:xfrm>
        </p:grpSpPr>
        <p:sp>
          <p:nvSpPr>
            <p:cNvPr id="5" name="Freeform 4" descr="Wave"/>
            <p:cNvSpPr>
              <a:spLocks/>
            </p:cNvSpPr>
            <p:nvPr/>
          </p:nvSpPr>
          <p:spPr bwMode="auto">
            <a:xfrm>
              <a:off x="4784" y="9353"/>
              <a:ext cx="480" cy="412"/>
            </a:xfrm>
            <a:custGeom>
              <a:avLst/>
              <a:gdLst>
                <a:gd name="T0" fmla="*/ 0 w 480"/>
                <a:gd name="T1" fmla="*/ 0 h 412"/>
                <a:gd name="T2" fmla="*/ 450 w 480"/>
                <a:gd name="T3" fmla="*/ 0 h 412"/>
                <a:gd name="T4" fmla="*/ 480 w 480"/>
                <a:gd name="T5" fmla="*/ 202 h 412"/>
                <a:gd name="T6" fmla="*/ 457 w 480"/>
                <a:gd name="T7" fmla="*/ 412 h 412"/>
                <a:gd name="T8" fmla="*/ 10 w 480"/>
                <a:gd name="T9" fmla="*/ 412 h 412"/>
                <a:gd name="T10" fmla="*/ 0 w 480"/>
                <a:gd name="T1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12">
                  <a:moveTo>
                    <a:pt x="0" y="0"/>
                  </a:moveTo>
                  <a:lnTo>
                    <a:pt x="450" y="0"/>
                  </a:lnTo>
                  <a:lnTo>
                    <a:pt x="480" y="202"/>
                  </a:lnTo>
                  <a:lnTo>
                    <a:pt x="457" y="412"/>
                  </a:lnTo>
                  <a:lnTo>
                    <a:pt x="10" y="412"/>
                  </a:lnTo>
                  <a:lnTo>
                    <a:pt x="0" y="0"/>
                  </a:lnTo>
                  <a:close/>
                </a:path>
              </a:pathLst>
            </a:custGeom>
            <a:pattFill prst="wave">
              <a:fgClr>
                <a:srgbClr val="1F497D"/>
              </a:fgClr>
              <a:bgClr>
                <a:srgbClr val="6699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ap="flat" cmpd="sng">
                  <a:solidFill>
                    <a:srgbClr val="FFCC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 descr="Wave"/>
            <p:cNvSpPr>
              <a:spLocks/>
            </p:cNvSpPr>
            <p:nvPr/>
          </p:nvSpPr>
          <p:spPr bwMode="auto">
            <a:xfrm>
              <a:off x="3042" y="7425"/>
              <a:ext cx="1104" cy="4338"/>
            </a:xfrm>
            <a:custGeom>
              <a:avLst/>
              <a:gdLst>
                <a:gd name="T0" fmla="*/ 657 w 1104"/>
                <a:gd name="T1" fmla="*/ 1326 h 4338"/>
                <a:gd name="T2" fmla="*/ 657 w 1104"/>
                <a:gd name="T3" fmla="*/ 1329 h 4338"/>
                <a:gd name="T4" fmla="*/ 657 w 1104"/>
                <a:gd name="T5" fmla="*/ 1332 h 4338"/>
                <a:gd name="T6" fmla="*/ 657 w 1104"/>
                <a:gd name="T7" fmla="*/ 1332 h 4338"/>
                <a:gd name="T8" fmla="*/ 666 w 1104"/>
                <a:gd name="T9" fmla="*/ 1332 h 4338"/>
                <a:gd name="T10" fmla="*/ 654 w 1104"/>
                <a:gd name="T11" fmla="*/ 1332 h 4338"/>
                <a:gd name="T12" fmla="*/ 648 w 1104"/>
                <a:gd name="T13" fmla="*/ 1332 h 4338"/>
                <a:gd name="T14" fmla="*/ 645 w 1104"/>
                <a:gd name="T15" fmla="*/ 1332 h 4338"/>
                <a:gd name="T16" fmla="*/ 1098 w 1104"/>
                <a:gd name="T17" fmla="*/ 1335 h 4338"/>
                <a:gd name="T18" fmla="*/ 1101 w 1104"/>
                <a:gd name="T19" fmla="*/ 411 h 4338"/>
                <a:gd name="T20" fmla="*/ 1089 w 1104"/>
                <a:gd name="T21" fmla="*/ 321 h 4338"/>
                <a:gd name="T22" fmla="*/ 1050 w 1104"/>
                <a:gd name="T23" fmla="*/ 231 h 4338"/>
                <a:gd name="T24" fmla="*/ 999 w 1104"/>
                <a:gd name="T25" fmla="*/ 165 h 4338"/>
                <a:gd name="T26" fmla="*/ 906 w 1104"/>
                <a:gd name="T27" fmla="*/ 84 h 4338"/>
                <a:gd name="T28" fmla="*/ 819 w 1104"/>
                <a:gd name="T29" fmla="*/ 42 h 4338"/>
                <a:gd name="T30" fmla="*/ 690 w 1104"/>
                <a:gd name="T31" fmla="*/ 12 h 4338"/>
                <a:gd name="T32" fmla="*/ 561 w 1104"/>
                <a:gd name="T33" fmla="*/ 0 h 4338"/>
                <a:gd name="T34" fmla="*/ 423 w 1104"/>
                <a:gd name="T35" fmla="*/ 9 h 4338"/>
                <a:gd name="T36" fmla="*/ 294 w 1104"/>
                <a:gd name="T37" fmla="*/ 42 h 4338"/>
                <a:gd name="T38" fmla="*/ 171 w 1104"/>
                <a:gd name="T39" fmla="*/ 108 h 4338"/>
                <a:gd name="T40" fmla="*/ 99 w 1104"/>
                <a:gd name="T41" fmla="*/ 177 h 4338"/>
                <a:gd name="T42" fmla="*/ 48 w 1104"/>
                <a:gd name="T43" fmla="*/ 252 h 4338"/>
                <a:gd name="T44" fmla="*/ 15 w 1104"/>
                <a:gd name="T45" fmla="*/ 348 h 4338"/>
                <a:gd name="T46" fmla="*/ 0 w 1104"/>
                <a:gd name="T47" fmla="*/ 480 h 4338"/>
                <a:gd name="T48" fmla="*/ 15 w 1104"/>
                <a:gd name="T49" fmla="*/ 3966 h 4338"/>
                <a:gd name="T50" fmla="*/ 69 w 1104"/>
                <a:gd name="T51" fmla="*/ 4080 h 4338"/>
                <a:gd name="T52" fmla="*/ 144 w 1104"/>
                <a:gd name="T53" fmla="*/ 4170 h 4338"/>
                <a:gd name="T54" fmla="*/ 240 w 1104"/>
                <a:gd name="T55" fmla="*/ 4248 h 4338"/>
                <a:gd name="T56" fmla="*/ 375 w 1104"/>
                <a:gd name="T57" fmla="*/ 4314 h 4338"/>
                <a:gd name="T58" fmla="*/ 480 w 1104"/>
                <a:gd name="T59" fmla="*/ 4335 h 4338"/>
                <a:gd name="T60" fmla="*/ 621 w 1104"/>
                <a:gd name="T61" fmla="*/ 4335 h 4338"/>
                <a:gd name="T62" fmla="*/ 738 w 1104"/>
                <a:gd name="T63" fmla="*/ 4314 h 4338"/>
                <a:gd name="T64" fmla="*/ 852 w 1104"/>
                <a:gd name="T65" fmla="*/ 4266 h 4338"/>
                <a:gd name="T66" fmla="*/ 945 w 1104"/>
                <a:gd name="T67" fmla="*/ 4194 h 4338"/>
                <a:gd name="T68" fmla="*/ 1029 w 1104"/>
                <a:gd name="T69" fmla="*/ 4092 h 4338"/>
                <a:gd name="T70" fmla="*/ 1082 w 1104"/>
                <a:gd name="T71" fmla="*/ 3983 h 4338"/>
                <a:gd name="T72" fmla="*/ 1104 w 1104"/>
                <a:gd name="T73" fmla="*/ 3048 h 4338"/>
                <a:gd name="T74" fmla="*/ 1098 w 1104"/>
                <a:gd name="T75" fmla="*/ 3057 h 4338"/>
                <a:gd name="T76" fmla="*/ 1095 w 1104"/>
                <a:gd name="T77" fmla="*/ 3051 h 4338"/>
                <a:gd name="T78" fmla="*/ 1098 w 1104"/>
                <a:gd name="T79" fmla="*/ 3051 h 4338"/>
                <a:gd name="T80" fmla="*/ 1104 w 1104"/>
                <a:gd name="T81" fmla="*/ 3054 h 4338"/>
                <a:gd name="T82" fmla="*/ 1098 w 1104"/>
                <a:gd name="T83" fmla="*/ 3048 h 4338"/>
                <a:gd name="T84" fmla="*/ 642 w 1104"/>
                <a:gd name="T85" fmla="*/ 3048 h 4338"/>
                <a:gd name="T86" fmla="*/ 642 w 1104"/>
                <a:gd name="T87" fmla="*/ 3048 h 4338"/>
                <a:gd name="T88" fmla="*/ 645 w 1104"/>
                <a:gd name="T89" fmla="*/ 3048 h 4338"/>
                <a:gd name="T90" fmla="*/ 645 w 1104"/>
                <a:gd name="T91" fmla="*/ 3048 h 4338"/>
                <a:gd name="T92" fmla="*/ 648 w 1104"/>
                <a:gd name="T93" fmla="*/ 3708 h 4338"/>
                <a:gd name="T94" fmla="*/ 633 w 1104"/>
                <a:gd name="T95" fmla="*/ 3780 h 4338"/>
                <a:gd name="T96" fmla="*/ 585 w 1104"/>
                <a:gd name="T97" fmla="*/ 3807 h 4338"/>
                <a:gd name="T98" fmla="*/ 549 w 1104"/>
                <a:gd name="T99" fmla="*/ 3807 h 4338"/>
                <a:gd name="T100" fmla="*/ 495 w 1104"/>
                <a:gd name="T101" fmla="*/ 3789 h 4338"/>
                <a:gd name="T102" fmla="*/ 471 w 1104"/>
                <a:gd name="T103" fmla="*/ 3711 h 4338"/>
                <a:gd name="T104" fmla="*/ 480 w 1104"/>
                <a:gd name="T105" fmla="*/ 528 h 4338"/>
                <a:gd name="T106" fmla="*/ 528 w 1104"/>
                <a:gd name="T107" fmla="*/ 495 h 4338"/>
                <a:gd name="T108" fmla="*/ 579 w 1104"/>
                <a:gd name="T109" fmla="*/ 489 h 4338"/>
                <a:gd name="T110" fmla="*/ 639 w 1104"/>
                <a:gd name="T111" fmla="*/ 528 h 4338"/>
                <a:gd name="T112" fmla="*/ 657 w 1104"/>
                <a:gd name="T113" fmla="*/ 1335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4" h="4338">
                  <a:moveTo>
                    <a:pt x="657" y="1335"/>
                  </a:moveTo>
                  <a:lnTo>
                    <a:pt x="657" y="1326"/>
                  </a:lnTo>
                  <a:lnTo>
                    <a:pt x="657" y="1332"/>
                  </a:lnTo>
                  <a:lnTo>
                    <a:pt x="657" y="1329"/>
                  </a:lnTo>
                  <a:lnTo>
                    <a:pt x="657" y="1326"/>
                  </a:lnTo>
                  <a:lnTo>
                    <a:pt x="657" y="1332"/>
                  </a:lnTo>
                  <a:lnTo>
                    <a:pt x="657" y="1332"/>
                  </a:lnTo>
                  <a:lnTo>
                    <a:pt x="657" y="1332"/>
                  </a:lnTo>
                  <a:lnTo>
                    <a:pt x="654" y="1329"/>
                  </a:lnTo>
                  <a:lnTo>
                    <a:pt x="666" y="1332"/>
                  </a:lnTo>
                  <a:lnTo>
                    <a:pt x="654" y="1332"/>
                  </a:lnTo>
                  <a:lnTo>
                    <a:pt x="654" y="1332"/>
                  </a:lnTo>
                  <a:lnTo>
                    <a:pt x="654" y="1332"/>
                  </a:lnTo>
                  <a:lnTo>
                    <a:pt x="648" y="1332"/>
                  </a:lnTo>
                  <a:lnTo>
                    <a:pt x="651" y="1335"/>
                  </a:lnTo>
                  <a:lnTo>
                    <a:pt x="645" y="1332"/>
                  </a:lnTo>
                  <a:lnTo>
                    <a:pt x="1101" y="1335"/>
                  </a:lnTo>
                  <a:lnTo>
                    <a:pt x="1098" y="1335"/>
                  </a:lnTo>
                  <a:lnTo>
                    <a:pt x="1101" y="1335"/>
                  </a:lnTo>
                  <a:lnTo>
                    <a:pt x="1101" y="411"/>
                  </a:lnTo>
                  <a:lnTo>
                    <a:pt x="1098" y="372"/>
                  </a:lnTo>
                  <a:lnTo>
                    <a:pt x="1089" y="321"/>
                  </a:lnTo>
                  <a:lnTo>
                    <a:pt x="1077" y="282"/>
                  </a:lnTo>
                  <a:lnTo>
                    <a:pt x="1050" y="231"/>
                  </a:lnTo>
                  <a:lnTo>
                    <a:pt x="1023" y="195"/>
                  </a:lnTo>
                  <a:lnTo>
                    <a:pt x="999" y="165"/>
                  </a:lnTo>
                  <a:lnTo>
                    <a:pt x="954" y="120"/>
                  </a:lnTo>
                  <a:lnTo>
                    <a:pt x="906" y="84"/>
                  </a:lnTo>
                  <a:lnTo>
                    <a:pt x="858" y="60"/>
                  </a:lnTo>
                  <a:lnTo>
                    <a:pt x="819" y="42"/>
                  </a:lnTo>
                  <a:lnTo>
                    <a:pt x="753" y="24"/>
                  </a:lnTo>
                  <a:lnTo>
                    <a:pt x="690" y="12"/>
                  </a:lnTo>
                  <a:lnTo>
                    <a:pt x="651" y="6"/>
                  </a:lnTo>
                  <a:lnTo>
                    <a:pt x="561" y="0"/>
                  </a:lnTo>
                  <a:lnTo>
                    <a:pt x="489" y="3"/>
                  </a:lnTo>
                  <a:lnTo>
                    <a:pt x="423" y="9"/>
                  </a:lnTo>
                  <a:lnTo>
                    <a:pt x="357" y="24"/>
                  </a:lnTo>
                  <a:lnTo>
                    <a:pt x="294" y="42"/>
                  </a:lnTo>
                  <a:lnTo>
                    <a:pt x="231" y="72"/>
                  </a:lnTo>
                  <a:lnTo>
                    <a:pt x="171" y="108"/>
                  </a:lnTo>
                  <a:lnTo>
                    <a:pt x="132" y="141"/>
                  </a:lnTo>
                  <a:lnTo>
                    <a:pt x="99" y="177"/>
                  </a:lnTo>
                  <a:lnTo>
                    <a:pt x="75" y="207"/>
                  </a:lnTo>
                  <a:lnTo>
                    <a:pt x="48" y="252"/>
                  </a:lnTo>
                  <a:lnTo>
                    <a:pt x="30" y="300"/>
                  </a:lnTo>
                  <a:lnTo>
                    <a:pt x="15" y="348"/>
                  </a:lnTo>
                  <a:lnTo>
                    <a:pt x="6" y="399"/>
                  </a:lnTo>
                  <a:lnTo>
                    <a:pt x="0" y="480"/>
                  </a:lnTo>
                  <a:lnTo>
                    <a:pt x="3" y="3912"/>
                  </a:lnTo>
                  <a:lnTo>
                    <a:pt x="15" y="3966"/>
                  </a:lnTo>
                  <a:lnTo>
                    <a:pt x="39" y="4032"/>
                  </a:lnTo>
                  <a:lnTo>
                    <a:pt x="69" y="4080"/>
                  </a:lnTo>
                  <a:lnTo>
                    <a:pt x="105" y="4131"/>
                  </a:lnTo>
                  <a:lnTo>
                    <a:pt x="144" y="4170"/>
                  </a:lnTo>
                  <a:lnTo>
                    <a:pt x="192" y="4212"/>
                  </a:lnTo>
                  <a:lnTo>
                    <a:pt x="240" y="4248"/>
                  </a:lnTo>
                  <a:lnTo>
                    <a:pt x="300" y="4287"/>
                  </a:lnTo>
                  <a:lnTo>
                    <a:pt x="375" y="4314"/>
                  </a:lnTo>
                  <a:lnTo>
                    <a:pt x="432" y="4326"/>
                  </a:lnTo>
                  <a:lnTo>
                    <a:pt x="480" y="4335"/>
                  </a:lnTo>
                  <a:lnTo>
                    <a:pt x="552" y="4338"/>
                  </a:lnTo>
                  <a:lnTo>
                    <a:pt x="621" y="4335"/>
                  </a:lnTo>
                  <a:lnTo>
                    <a:pt x="672" y="4326"/>
                  </a:lnTo>
                  <a:lnTo>
                    <a:pt x="738" y="4314"/>
                  </a:lnTo>
                  <a:lnTo>
                    <a:pt x="807" y="4290"/>
                  </a:lnTo>
                  <a:lnTo>
                    <a:pt x="852" y="4266"/>
                  </a:lnTo>
                  <a:lnTo>
                    <a:pt x="894" y="4233"/>
                  </a:lnTo>
                  <a:lnTo>
                    <a:pt x="945" y="4194"/>
                  </a:lnTo>
                  <a:lnTo>
                    <a:pt x="990" y="4140"/>
                  </a:lnTo>
                  <a:lnTo>
                    <a:pt x="1029" y="4092"/>
                  </a:lnTo>
                  <a:lnTo>
                    <a:pt x="1053" y="4050"/>
                  </a:lnTo>
                  <a:lnTo>
                    <a:pt x="1082" y="3983"/>
                  </a:lnTo>
                  <a:lnTo>
                    <a:pt x="1097" y="3900"/>
                  </a:lnTo>
                  <a:lnTo>
                    <a:pt x="1104" y="3048"/>
                  </a:lnTo>
                  <a:lnTo>
                    <a:pt x="1101" y="3054"/>
                  </a:lnTo>
                  <a:lnTo>
                    <a:pt x="1098" y="3057"/>
                  </a:lnTo>
                  <a:lnTo>
                    <a:pt x="1098" y="3054"/>
                  </a:lnTo>
                  <a:lnTo>
                    <a:pt x="1095" y="3051"/>
                  </a:lnTo>
                  <a:lnTo>
                    <a:pt x="1098" y="3051"/>
                  </a:lnTo>
                  <a:lnTo>
                    <a:pt x="1098" y="3051"/>
                  </a:lnTo>
                  <a:lnTo>
                    <a:pt x="1101" y="3054"/>
                  </a:lnTo>
                  <a:lnTo>
                    <a:pt x="1104" y="3054"/>
                  </a:lnTo>
                  <a:lnTo>
                    <a:pt x="1101" y="3051"/>
                  </a:lnTo>
                  <a:lnTo>
                    <a:pt x="1098" y="3048"/>
                  </a:lnTo>
                  <a:lnTo>
                    <a:pt x="645" y="3048"/>
                  </a:lnTo>
                  <a:lnTo>
                    <a:pt x="642" y="3048"/>
                  </a:lnTo>
                  <a:lnTo>
                    <a:pt x="642" y="3048"/>
                  </a:lnTo>
                  <a:lnTo>
                    <a:pt x="642" y="3048"/>
                  </a:lnTo>
                  <a:lnTo>
                    <a:pt x="639" y="3051"/>
                  </a:lnTo>
                  <a:lnTo>
                    <a:pt x="645" y="3048"/>
                  </a:lnTo>
                  <a:lnTo>
                    <a:pt x="642" y="3051"/>
                  </a:lnTo>
                  <a:lnTo>
                    <a:pt x="645" y="3048"/>
                  </a:lnTo>
                  <a:lnTo>
                    <a:pt x="645" y="3051"/>
                  </a:lnTo>
                  <a:lnTo>
                    <a:pt x="648" y="3708"/>
                  </a:lnTo>
                  <a:lnTo>
                    <a:pt x="648" y="3744"/>
                  </a:lnTo>
                  <a:lnTo>
                    <a:pt x="633" y="3780"/>
                  </a:lnTo>
                  <a:lnTo>
                    <a:pt x="609" y="3798"/>
                  </a:lnTo>
                  <a:lnTo>
                    <a:pt x="585" y="3807"/>
                  </a:lnTo>
                  <a:lnTo>
                    <a:pt x="570" y="3810"/>
                  </a:lnTo>
                  <a:lnTo>
                    <a:pt x="549" y="3807"/>
                  </a:lnTo>
                  <a:lnTo>
                    <a:pt x="525" y="3801"/>
                  </a:lnTo>
                  <a:lnTo>
                    <a:pt x="495" y="3789"/>
                  </a:lnTo>
                  <a:lnTo>
                    <a:pt x="477" y="3756"/>
                  </a:lnTo>
                  <a:lnTo>
                    <a:pt x="471" y="3711"/>
                  </a:lnTo>
                  <a:lnTo>
                    <a:pt x="468" y="561"/>
                  </a:lnTo>
                  <a:lnTo>
                    <a:pt x="480" y="528"/>
                  </a:lnTo>
                  <a:lnTo>
                    <a:pt x="501" y="510"/>
                  </a:lnTo>
                  <a:lnTo>
                    <a:pt x="528" y="495"/>
                  </a:lnTo>
                  <a:lnTo>
                    <a:pt x="552" y="489"/>
                  </a:lnTo>
                  <a:lnTo>
                    <a:pt x="579" y="489"/>
                  </a:lnTo>
                  <a:lnTo>
                    <a:pt x="612" y="504"/>
                  </a:lnTo>
                  <a:lnTo>
                    <a:pt x="639" y="528"/>
                  </a:lnTo>
                  <a:lnTo>
                    <a:pt x="657" y="567"/>
                  </a:lnTo>
                  <a:lnTo>
                    <a:pt x="657" y="1335"/>
                  </a:lnTo>
                  <a:close/>
                </a:path>
              </a:pathLst>
            </a:custGeom>
            <a:pattFill prst="wave">
              <a:fgClr>
                <a:srgbClr val="1F497D"/>
              </a:fgClr>
              <a:bgClr>
                <a:srgbClr val="6699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ap="flat" cmpd="sng">
                  <a:solidFill>
                    <a:srgbClr val="FFCC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 descr="Wave"/>
            <p:cNvSpPr>
              <a:spLocks/>
            </p:cNvSpPr>
            <p:nvPr/>
          </p:nvSpPr>
          <p:spPr bwMode="auto">
            <a:xfrm>
              <a:off x="4320" y="7560"/>
              <a:ext cx="1446" cy="4080"/>
            </a:xfrm>
            <a:custGeom>
              <a:avLst/>
              <a:gdLst>
                <a:gd name="T0" fmla="*/ 0 w 1446"/>
                <a:gd name="T1" fmla="*/ 0 h 4080"/>
                <a:gd name="T2" fmla="*/ 114 w 1446"/>
                <a:gd name="T3" fmla="*/ 48 h 4080"/>
                <a:gd name="T4" fmla="*/ 231 w 1446"/>
                <a:gd name="T5" fmla="*/ 102 h 4080"/>
                <a:gd name="T6" fmla="*/ 378 w 1446"/>
                <a:gd name="T7" fmla="*/ 183 h 4080"/>
                <a:gd name="T8" fmla="*/ 516 w 1446"/>
                <a:gd name="T9" fmla="*/ 273 h 4080"/>
                <a:gd name="T10" fmla="*/ 642 w 1446"/>
                <a:gd name="T11" fmla="*/ 363 h 4080"/>
                <a:gd name="T12" fmla="*/ 774 w 1446"/>
                <a:gd name="T13" fmla="*/ 483 h 4080"/>
                <a:gd name="T14" fmla="*/ 909 w 1446"/>
                <a:gd name="T15" fmla="*/ 621 h 4080"/>
                <a:gd name="T16" fmla="*/ 1002 w 1446"/>
                <a:gd name="T17" fmla="*/ 741 h 4080"/>
                <a:gd name="T18" fmla="*/ 1104 w 1446"/>
                <a:gd name="T19" fmla="*/ 888 h 4080"/>
                <a:gd name="T20" fmla="*/ 1188 w 1446"/>
                <a:gd name="T21" fmla="*/ 1029 h 4080"/>
                <a:gd name="T22" fmla="*/ 1272 w 1446"/>
                <a:gd name="T23" fmla="*/ 1206 h 4080"/>
                <a:gd name="T24" fmla="*/ 1332 w 1446"/>
                <a:gd name="T25" fmla="*/ 1368 h 4080"/>
                <a:gd name="T26" fmla="*/ 1389 w 1446"/>
                <a:gd name="T27" fmla="*/ 1584 h 4080"/>
                <a:gd name="T28" fmla="*/ 1419 w 1446"/>
                <a:gd name="T29" fmla="*/ 1743 h 4080"/>
                <a:gd name="T30" fmla="*/ 1437 w 1446"/>
                <a:gd name="T31" fmla="*/ 1884 h 4080"/>
                <a:gd name="T32" fmla="*/ 1446 w 1446"/>
                <a:gd name="T33" fmla="*/ 2091 h 4080"/>
                <a:gd name="T34" fmla="*/ 1425 w 1446"/>
                <a:gd name="T35" fmla="*/ 2313 h 4080"/>
                <a:gd name="T36" fmla="*/ 1380 w 1446"/>
                <a:gd name="T37" fmla="*/ 2544 h 4080"/>
                <a:gd name="T38" fmla="*/ 1335 w 1446"/>
                <a:gd name="T39" fmla="*/ 2727 h 4080"/>
                <a:gd name="T40" fmla="*/ 1245 w 1446"/>
                <a:gd name="T41" fmla="*/ 2958 h 4080"/>
                <a:gd name="T42" fmla="*/ 1131 w 1446"/>
                <a:gd name="T43" fmla="*/ 3159 h 4080"/>
                <a:gd name="T44" fmla="*/ 1029 w 1446"/>
                <a:gd name="T45" fmla="*/ 3306 h 4080"/>
                <a:gd name="T46" fmla="*/ 927 w 1446"/>
                <a:gd name="T47" fmla="*/ 3435 h 4080"/>
                <a:gd name="T48" fmla="*/ 768 w 1446"/>
                <a:gd name="T49" fmla="*/ 3606 h 4080"/>
                <a:gd name="T50" fmla="*/ 711 w 1446"/>
                <a:gd name="T51" fmla="*/ 2847 h 4080"/>
                <a:gd name="T52" fmla="*/ 795 w 1446"/>
                <a:gd name="T53" fmla="*/ 2694 h 4080"/>
                <a:gd name="T54" fmla="*/ 849 w 1446"/>
                <a:gd name="T55" fmla="*/ 2550 h 4080"/>
                <a:gd name="T56" fmla="*/ 891 w 1446"/>
                <a:gd name="T57" fmla="*/ 2391 h 4080"/>
                <a:gd name="T58" fmla="*/ 921 w 1446"/>
                <a:gd name="T59" fmla="*/ 2208 h 4080"/>
                <a:gd name="T60" fmla="*/ 930 w 1446"/>
                <a:gd name="T61" fmla="*/ 1932 h 4080"/>
                <a:gd name="T62" fmla="*/ 894 w 1446"/>
                <a:gd name="T63" fmla="*/ 1662 h 4080"/>
                <a:gd name="T64" fmla="*/ 852 w 1446"/>
                <a:gd name="T65" fmla="*/ 1503 h 4080"/>
                <a:gd name="T66" fmla="*/ 804 w 1446"/>
                <a:gd name="T67" fmla="*/ 1374 h 4080"/>
                <a:gd name="T68" fmla="*/ 750 w 1446"/>
                <a:gd name="T69" fmla="*/ 1260 h 4080"/>
                <a:gd name="T70" fmla="*/ 690 w 1446"/>
                <a:gd name="T71" fmla="*/ 1152 h 4080"/>
                <a:gd name="T72" fmla="*/ 597 w 1446"/>
                <a:gd name="T73" fmla="*/ 1014 h 4080"/>
                <a:gd name="T74" fmla="*/ 468 w 1446"/>
                <a:gd name="T75" fmla="*/ 873 h 4080"/>
                <a:gd name="T76" fmla="*/ 351 w 1446"/>
                <a:gd name="T77" fmla="*/ 3918 h 4080"/>
                <a:gd name="T78" fmla="*/ 135 w 1446"/>
                <a:gd name="T79" fmla="*/ 4026 h 4080"/>
                <a:gd name="T80" fmla="*/ 0 w 1446"/>
                <a:gd name="T81" fmla="*/ 4080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6" h="4080">
                  <a:moveTo>
                    <a:pt x="0" y="4080"/>
                  </a:moveTo>
                  <a:lnTo>
                    <a:pt x="0" y="0"/>
                  </a:lnTo>
                  <a:lnTo>
                    <a:pt x="63" y="24"/>
                  </a:lnTo>
                  <a:lnTo>
                    <a:pt x="114" y="48"/>
                  </a:lnTo>
                  <a:lnTo>
                    <a:pt x="168" y="72"/>
                  </a:lnTo>
                  <a:lnTo>
                    <a:pt x="231" y="102"/>
                  </a:lnTo>
                  <a:lnTo>
                    <a:pt x="303" y="138"/>
                  </a:lnTo>
                  <a:lnTo>
                    <a:pt x="378" y="183"/>
                  </a:lnTo>
                  <a:lnTo>
                    <a:pt x="444" y="222"/>
                  </a:lnTo>
                  <a:lnTo>
                    <a:pt x="516" y="273"/>
                  </a:lnTo>
                  <a:lnTo>
                    <a:pt x="570" y="309"/>
                  </a:lnTo>
                  <a:lnTo>
                    <a:pt x="642" y="363"/>
                  </a:lnTo>
                  <a:lnTo>
                    <a:pt x="711" y="423"/>
                  </a:lnTo>
                  <a:lnTo>
                    <a:pt x="774" y="483"/>
                  </a:lnTo>
                  <a:lnTo>
                    <a:pt x="849" y="555"/>
                  </a:lnTo>
                  <a:lnTo>
                    <a:pt x="909" y="621"/>
                  </a:lnTo>
                  <a:lnTo>
                    <a:pt x="963" y="690"/>
                  </a:lnTo>
                  <a:lnTo>
                    <a:pt x="1002" y="741"/>
                  </a:lnTo>
                  <a:lnTo>
                    <a:pt x="1050" y="807"/>
                  </a:lnTo>
                  <a:lnTo>
                    <a:pt x="1104" y="888"/>
                  </a:lnTo>
                  <a:lnTo>
                    <a:pt x="1143" y="951"/>
                  </a:lnTo>
                  <a:lnTo>
                    <a:pt x="1188" y="1029"/>
                  </a:lnTo>
                  <a:lnTo>
                    <a:pt x="1233" y="1122"/>
                  </a:lnTo>
                  <a:lnTo>
                    <a:pt x="1272" y="1206"/>
                  </a:lnTo>
                  <a:lnTo>
                    <a:pt x="1305" y="1290"/>
                  </a:lnTo>
                  <a:lnTo>
                    <a:pt x="1332" y="1368"/>
                  </a:lnTo>
                  <a:lnTo>
                    <a:pt x="1359" y="1455"/>
                  </a:lnTo>
                  <a:lnTo>
                    <a:pt x="1389" y="1584"/>
                  </a:lnTo>
                  <a:lnTo>
                    <a:pt x="1404" y="1665"/>
                  </a:lnTo>
                  <a:lnTo>
                    <a:pt x="1419" y="1743"/>
                  </a:lnTo>
                  <a:lnTo>
                    <a:pt x="1428" y="1812"/>
                  </a:lnTo>
                  <a:lnTo>
                    <a:pt x="1437" y="1884"/>
                  </a:lnTo>
                  <a:lnTo>
                    <a:pt x="1443" y="1986"/>
                  </a:lnTo>
                  <a:lnTo>
                    <a:pt x="1446" y="2091"/>
                  </a:lnTo>
                  <a:lnTo>
                    <a:pt x="1437" y="2211"/>
                  </a:lnTo>
                  <a:lnTo>
                    <a:pt x="1425" y="2313"/>
                  </a:lnTo>
                  <a:lnTo>
                    <a:pt x="1404" y="2433"/>
                  </a:lnTo>
                  <a:lnTo>
                    <a:pt x="1380" y="2544"/>
                  </a:lnTo>
                  <a:lnTo>
                    <a:pt x="1365" y="2619"/>
                  </a:lnTo>
                  <a:lnTo>
                    <a:pt x="1335" y="2727"/>
                  </a:lnTo>
                  <a:lnTo>
                    <a:pt x="1296" y="2829"/>
                  </a:lnTo>
                  <a:lnTo>
                    <a:pt x="1245" y="2958"/>
                  </a:lnTo>
                  <a:lnTo>
                    <a:pt x="1191" y="3057"/>
                  </a:lnTo>
                  <a:lnTo>
                    <a:pt x="1131" y="3159"/>
                  </a:lnTo>
                  <a:lnTo>
                    <a:pt x="1083" y="3231"/>
                  </a:lnTo>
                  <a:lnTo>
                    <a:pt x="1029" y="3306"/>
                  </a:lnTo>
                  <a:lnTo>
                    <a:pt x="972" y="3381"/>
                  </a:lnTo>
                  <a:lnTo>
                    <a:pt x="927" y="3435"/>
                  </a:lnTo>
                  <a:lnTo>
                    <a:pt x="828" y="3546"/>
                  </a:lnTo>
                  <a:lnTo>
                    <a:pt x="768" y="3606"/>
                  </a:lnTo>
                  <a:lnTo>
                    <a:pt x="708" y="3660"/>
                  </a:lnTo>
                  <a:lnTo>
                    <a:pt x="711" y="2847"/>
                  </a:lnTo>
                  <a:lnTo>
                    <a:pt x="759" y="2769"/>
                  </a:lnTo>
                  <a:lnTo>
                    <a:pt x="795" y="2694"/>
                  </a:lnTo>
                  <a:lnTo>
                    <a:pt x="825" y="2619"/>
                  </a:lnTo>
                  <a:lnTo>
                    <a:pt x="849" y="2550"/>
                  </a:lnTo>
                  <a:lnTo>
                    <a:pt x="873" y="2463"/>
                  </a:lnTo>
                  <a:lnTo>
                    <a:pt x="891" y="2391"/>
                  </a:lnTo>
                  <a:lnTo>
                    <a:pt x="912" y="2292"/>
                  </a:lnTo>
                  <a:lnTo>
                    <a:pt x="921" y="2208"/>
                  </a:lnTo>
                  <a:lnTo>
                    <a:pt x="933" y="2067"/>
                  </a:lnTo>
                  <a:lnTo>
                    <a:pt x="930" y="1932"/>
                  </a:lnTo>
                  <a:lnTo>
                    <a:pt x="915" y="1767"/>
                  </a:lnTo>
                  <a:lnTo>
                    <a:pt x="894" y="1662"/>
                  </a:lnTo>
                  <a:lnTo>
                    <a:pt x="873" y="1575"/>
                  </a:lnTo>
                  <a:lnTo>
                    <a:pt x="852" y="1503"/>
                  </a:lnTo>
                  <a:lnTo>
                    <a:pt x="825" y="1428"/>
                  </a:lnTo>
                  <a:lnTo>
                    <a:pt x="804" y="1374"/>
                  </a:lnTo>
                  <a:lnTo>
                    <a:pt x="777" y="1317"/>
                  </a:lnTo>
                  <a:lnTo>
                    <a:pt x="750" y="1260"/>
                  </a:lnTo>
                  <a:lnTo>
                    <a:pt x="720" y="1206"/>
                  </a:lnTo>
                  <a:lnTo>
                    <a:pt x="690" y="1152"/>
                  </a:lnTo>
                  <a:lnTo>
                    <a:pt x="639" y="1071"/>
                  </a:lnTo>
                  <a:lnTo>
                    <a:pt x="597" y="1014"/>
                  </a:lnTo>
                  <a:lnTo>
                    <a:pt x="534" y="936"/>
                  </a:lnTo>
                  <a:lnTo>
                    <a:pt x="468" y="873"/>
                  </a:lnTo>
                  <a:lnTo>
                    <a:pt x="471" y="3843"/>
                  </a:lnTo>
                  <a:lnTo>
                    <a:pt x="351" y="3918"/>
                  </a:lnTo>
                  <a:lnTo>
                    <a:pt x="249" y="3972"/>
                  </a:lnTo>
                  <a:lnTo>
                    <a:pt x="135" y="4026"/>
                  </a:lnTo>
                  <a:lnTo>
                    <a:pt x="72" y="4053"/>
                  </a:lnTo>
                  <a:lnTo>
                    <a:pt x="0" y="4080"/>
                  </a:lnTo>
                  <a:close/>
                </a:path>
              </a:pathLst>
            </a:custGeom>
            <a:pattFill prst="wave">
              <a:fgClr>
                <a:srgbClr val="1F497D"/>
              </a:fgClr>
              <a:bgClr>
                <a:srgbClr val="6699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ap="flat" cmpd="sng">
                  <a:solidFill>
                    <a:srgbClr val="FFCC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 descr="Wave"/>
            <p:cNvSpPr>
              <a:spLocks/>
            </p:cNvSpPr>
            <p:nvPr/>
          </p:nvSpPr>
          <p:spPr bwMode="auto">
            <a:xfrm>
              <a:off x="1413" y="7548"/>
              <a:ext cx="1437" cy="4083"/>
            </a:xfrm>
            <a:custGeom>
              <a:avLst/>
              <a:gdLst>
                <a:gd name="T0" fmla="*/ 1434 w 1437"/>
                <a:gd name="T1" fmla="*/ 0 h 4083"/>
                <a:gd name="T2" fmla="*/ 1341 w 1437"/>
                <a:gd name="T3" fmla="*/ 36 h 4083"/>
                <a:gd name="T4" fmla="*/ 1254 w 1437"/>
                <a:gd name="T5" fmla="*/ 78 h 4083"/>
                <a:gd name="T6" fmla="*/ 1185 w 1437"/>
                <a:gd name="T7" fmla="*/ 114 h 4083"/>
                <a:gd name="T8" fmla="*/ 1095 w 1437"/>
                <a:gd name="T9" fmla="*/ 162 h 4083"/>
                <a:gd name="T10" fmla="*/ 978 w 1437"/>
                <a:gd name="T11" fmla="*/ 240 h 4083"/>
                <a:gd name="T12" fmla="*/ 555 w 1437"/>
                <a:gd name="T13" fmla="*/ 609 h 4083"/>
                <a:gd name="T14" fmla="*/ 441 w 1437"/>
                <a:gd name="T15" fmla="*/ 738 h 4083"/>
                <a:gd name="T16" fmla="*/ 354 w 1437"/>
                <a:gd name="T17" fmla="*/ 864 h 4083"/>
                <a:gd name="T18" fmla="*/ 291 w 1437"/>
                <a:gd name="T19" fmla="*/ 975 h 4083"/>
                <a:gd name="T20" fmla="*/ 222 w 1437"/>
                <a:gd name="T21" fmla="*/ 1104 h 4083"/>
                <a:gd name="T22" fmla="*/ 165 w 1437"/>
                <a:gd name="T23" fmla="*/ 1233 h 4083"/>
                <a:gd name="T24" fmla="*/ 108 w 1437"/>
                <a:gd name="T25" fmla="*/ 1386 h 4083"/>
                <a:gd name="T26" fmla="*/ 51 w 1437"/>
                <a:gd name="T27" fmla="*/ 1590 h 4083"/>
                <a:gd name="T28" fmla="*/ 24 w 1437"/>
                <a:gd name="T29" fmla="*/ 1749 h 4083"/>
                <a:gd name="T30" fmla="*/ 6 w 1437"/>
                <a:gd name="T31" fmla="*/ 1890 h 4083"/>
                <a:gd name="T32" fmla="*/ 6 w 1437"/>
                <a:gd name="T33" fmla="*/ 2154 h 4083"/>
                <a:gd name="T34" fmla="*/ 36 w 1437"/>
                <a:gd name="T35" fmla="*/ 2427 h 4083"/>
                <a:gd name="T36" fmla="*/ 66 w 1437"/>
                <a:gd name="T37" fmla="*/ 2577 h 4083"/>
                <a:gd name="T38" fmla="*/ 102 w 1437"/>
                <a:gd name="T39" fmla="*/ 2718 h 4083"/>
                <a:gd name="T40" fmla="*/ 162 w 1437"/>
                <a:gd name="T41" fmla="*/ 2877 h 4083"/>
                <a:gd name="T42" fmla="*/ 261 w 1437"/>
                <a:gd name="T43" fmla="*/ 3081 h 4083"/>
                <a:gd name="T44" fmla="*/ 354 w 1437"/>
                <a:gd name="T45" fmla="*/ 3243 h 4083"/>
                <a:gd name="T46" fmla="*/ 465 w 1437"/>
                <a:gd name="T47" fmla="*/ 3396 h 4083"/>
                <a:gd name="T48" fmla="*/ 651 w 1437"/>
                <a:gd name="T49" fmla="*/ 3603 h 4083"/>
                <a:gd name="T50" fmla="*/ 810 w 1437"/>
                <a:gd name="T51" fmla="*/ 3741 h 4083"/>
                <a:gd name="T52" fmla="*/ 750 w 1437"/>
                <a:gd name="T53" fmla="*/ 2853 h 4083"/>
                <a:gd name="T54" fmla="*/ 666 w 1437"/>
                <a:gd name="T55" fmla="*/ 2688 h 4083"/>
                <a:gd name="T56" fmla="*/ 606 w 1437"/>
                <a:gd name="T57" fmla="*/ 2532 h 4083"/>
                <a:gd name="T58" fmla="*/ 567 w 1437"/>
                <a:gd name="T59" fmla="*/ 2388 h 4083"/>
                <a:gd name="T60" fmla="*/ 537 w 1437"/>
                <a:gd name="T61" fmla="*/ 2217 h 4083"/>
                <a:gd name="T62" fmla="*/ 525 w 1437"/>
                <a:gd name="T63" fmla="*/ 2082 h 4083"/>
                <a:gd name="T64" fmla="*/ 525 w 1437"/>
                <a:gd name="T65" fmla="*/ 1944 h 4083"/>
                <a:gd name="T66" fmla="*/ 543 w 1437"/>
                <a:gd name="T67" fmla="*/ 179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7" h="4083">
                  <a:moveTo>
                    <a:pt x="1437" y="4083"/>
                  </a:moveTo>
                  <a:lnTo>
                    <a:pt x="1434" y="0"/>
                  </a:lnTo>
                  <a:lnTo>
                    <a:pt x="1392" y="18"/>
                  </a:lnTo>
                  <a:lnTo>
                    <a:pt x="1341" y="36"/>
                  </a:lnTo>
                  <a:lnTo>
                    <a:pt x="1299" y="54"/>
                  </a:lnTo>
                  <a:lnTo>
                    <a:pt x="1254" y="78"/>
                  </a:lnTo>
                  <a:lnTo>
                    <a:pt x="1212" y="96"/>
                  </a:lnTo>
                  <a:lnTo>
                    <a:pt x="1185" y="114"/>
                  </a:lnTo>
                  <a:lnTo>
                    <a:pt x="1146" y="135"/>
                  </a:lnTo>
                  <a:lnTo>
                    <a:pt x="1095" y="162"/>
                  </a:lnTo>
                  <a:lnTo>
                    <a:pt x="1047" y="192"/>
                  </a:lnTo>
                  <a:lnTo>
                    <a:pt x="978" y="240"/>
                  </a:lnTo>
                  <a:lnTo>
                    <a:pt x="981" y="1533"/>
                  </a:lnTo>
                  <a:lnTo>
                    <a:pt x="555" y="609"/>
                  </a:lnTo>
                  <a:lnTo>
                    <a:pt x="501" y="663"/>
                  </a:lnTo>
                  <a:lnTo>
                    <a:pt x="441" y="738"/>
                  </a:lnTo>
                  <a:lnTo>
                    <a:pt x="390" y="813"/>
                  </a:lnTo>
                  <a:lnTo>
                    <a:pt x="354" y="864"/>
                  </a:lnTo>
                  <a:lnTo>
                    <a:pt x="324" y="918"/>
                  </a:lnTo>
                  <a:lnTo>
                    <a:pt x="291" y="975"/>
                  </a:lnTo>
                  <a:lnTo>
                    <a:pt x="252" y="1047"/>
                  </a:lnTo>
                  <a:lnTo>
                    <a:pt x="222" y="1104"/>
                  </a:lnTo>
                  <a:lnTo>
                    <a:pt x="192" y="1170"/>
                  </a:lnTo>
                  <a:lnTo>
                    <a:pt x="165" y="1233"/>
                  </a:lnTo>
                  <a:lnTo>
                    <a:pt x="138" y="1305"/>
                  </a:lnTo>
                  <a:lnTo>
                    <a:pt x="108" y="1386"/>
                  </a:lnTo>
                  <a:lnTo>
                    <a:pt x="78" y="1482"/>
                  </a:lnTo>
                  <a:lnTo>
                    <a:pt x="51" y="1590"/>
                  </a:lnTo>
                  <a:lnTo>
                    <a:pt x="33" y="1683"/>
                  </a:lnTo>
                  <a:lnTo>
                    <a:pt x="24" y="1749"/>
                  </a:lnTo>
                  <a:lnTo>
                    <a:pt x="15" y="1812"/>
                  </a:lnTo>
                  <a:lnTo>
                    <a:pt x="6" y="1890"/>
                  </a:lnTo>
                  <a:lnTo>
                    <a:pt x="0" y="2034"/>
                  </a:lnTo>
                  <a:lnTo>
                    <a:pt x="6" y="2154"/>
                  </a:lnTo>
                  <a:lnTo>
                    <a:pt x="18" y="2283"/>
                  </a:lnTo>
                  <a:lnTo>
                    <a:pt x="36" y="2427"/>
                  </a:lnTo>
                  <a:lnTo>
                    <a:pt x="45" y="2496"/>
                  </a:lnTo>
                  <a:lnTo>
                    <a:pt x="66" y="2577"/>
                  </a:lnTo>
                  <a:lnTo>
                    <a:pt x="81" y="2646"/>
                  </a:lnTo>
                  <a:lnTo>
                    <a:pt x="102" y="2718"/>
                  </a:lnTo>
                  <a:lnTo>
                    <a:pt x="129" y="2796"/>
                  </a:lnTo>
                  <a:lnTo>
                    <a:pt x="162" y="2877"/>
                  </a:lnTo>
                  <a:lnTo>
                    <a:pt x="207" y="2976"/>
                  </a:lnTo>
                  <a:lnTo>
                    <a:pt x="261" y="3081"/>
                  </a:lnTo>
                  <a:lnTo>
                    <a:pt x="315" y="3180"/>
                  </a:lnTo>
                  <a:lnTo>
                    <a:pt x="354" y="3243"/>
                  </a:lnTo>
                  <a:lnTo>
                    <a:pt x="393" y="3300"/>
                  </a:lnTo>
                  <a:lnTo>
                    <a:pt x="465" y="3396"/>
                  </a:lnTo>
                  <a:lnTo>
                    <a:pt x="552" y="3498"/>
                  </a:lnTo>
                  <a:lnTo>
                    <a:pt x="651" y="3603"/>
                  </a:lnTo>
                  <a:lnTo>
                    <a:pt x="720" y="3666"/>
                  </a:lnTo>
                  <a:lnTo>
                    <a:pt x="810" y="3741"/>
                  </a:lnTo>
                  <a:lnTo>
                    <a:pt x="810" y="2955"/>
                  </a:lnTo>
                  <a:lnTo>
                    <a:pt x="750" y="2853"/>
                  </a:lnTo>
                  <a:lnTo>
                    <a:pt x="699" y="2757"/>
                  </a:lnTo>
                  <a:lnTo>
                    <a:pt x="666" y="2688"/>
                  </a:lnTo>
                  <a:lnTo>
                    <a:pt x="630" y="2607"/>
                  </a:lnTo>
                  <a:lnTo>
                    <a:pt x="606" y="2532"/>
                  </a:lnTo>
                  <a:lnTo>
                    <a:pt x="585" y="2454"/>
                  </a:lnTo>
                  <a:lnTo>
                    <a:pt x="567" y="2388"/>
                  </a:lnTo>
                  <a:lnTo>
                    <a:pt x="549" y="2301"/>
                  </a:lnTo>
                  <a:lnTo>
                    <a:pt x="537" y="2217"/>
                  </a:lnTo>
                  <a:lnTo>
                    <a:pt x="528" y="2142"/>
                  </a:lnTo>
                  <a:lnTo>
                    <a:pt x="525" y="2082"/>
                  </a:lnTo>
                  <a:lnTo>
                    <a:pt x="525" y="2028"/>
                  </a:lnTo>
                  <a:lnTo>
                    <a:pt x="525" y="1944"/>
                  </a:lnTo>
                  <a:lnTo>
                    <a:pt x="531" y="1884"/>
                  </a:lnTo>
                  <a:lnTo>
                    <a:pt x="543" y="1790"/>
                  </a:lnTo>
                  <a:lnTo>
                    <a:pt x="1437" y="4083"/>
                  </a:lnTo>
                  <a:close/>
                </a:path>
              </a:pathLst>
            </a:custGeom>
            <a:pattFill prst="wave">
              <a:fgClr>
                <a:srgbClr val="1F497D"/>
              </a:fgClr>
              <a:bgClr>
                <a:srgbClr val="6699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175" cap="flat" cmpd="sng">
                  <a:solidFill>
                    <a:srgbClr val="FFCC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123284" y="547599"/>
            <a:ext cx="8324849" cy="633650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229" tIns="45615" rIns="91229" bIns="45615" fromWordArt="1">
            <a:prstTxWarp prst="textArchUp">
              <a:avLst>
                <a:gd name="adj" fmla="val 10724198"/>
              </a:avLst>
            </a:prstTxWarp>
          </a:bodyPr>
          <a:lstStyle/>
          <a:p>
            <a:pPr algn="r" rtl="0">
              <a:buNone/>
            </a:pPr>
            <a:r>
              <a:rPr lang="en-US" sz="3600" kern="10" dirty="0" smtClean="0">
                <a:ln w="3175">
                  <a:solidFill>
                    <a:srgbClr val="E36C0A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Rounded MT Bold"/>
              </a:rPr>
              <a:t>NARMADA CONTROL AUTHORITY</a:t>
            </a:r>
            <a:endParaRPr lang="en-US" sz="3600" kern="10" dirty="0">
              <a:ln w="3175">
                <a:solidFill>
                  <a:srgbClr val="E36C0A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Rounded MT Bold"/>
            </a:endParaRPr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22218" y="3044134"/>
            <a:ext cx="9726930" cy="482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9592" tIns="179592" rIns="179592" bIns="179592">
            <a:spAutoFit/>
          </a:bodyPr>
          <a:lstStyle/>
          <a:p>
            <a:pPr algn="ctr"/>
            <a:r>
              <a:rPr lang="fr-FR" sz="115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9FF33"/>
                </a:solidFill>
                <a:latin typeface="Stencil" pitchFamily="82" charset="0"/>
                <a:cs typeface="Times New Roman" charset="0"/>
              </a:rPr>
              <a:t>WELCOME</a:t>
            </a:r>
            <a:r>
              <a:rPr lang="fr-FR" sz="115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9FF33"/>
                </a:solidFill>
                <a:latin typeface="Stencil" pitchFamily="82" charset="0"/>
              </a:rPr>
              <a:t> </a:t>
            </a:r>
            <a:endParaRPr lang="fr-FR" sz="6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99FF33"/>
              </a:solidFill>
              <a:latin typeface="Stencil" pitchFamily="82" charset="0"/>
            </a:endParaRPr>
          </a:p>
          <a:p>
            <a:pPr algn="ctr"/>
            <a:r>
              <a:rPr lang="fr-FR" sz="11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99FF33"/>
                </a:solidFill>
                <a:latin typeface="Stencil" pitchFamily="82" charset="0"/>
                <a:cs typeface="Times New Roman" charset="0"/>
              </a:rPr>
              <a:t> </a:t>
            </a:r>
            <a:endParaRPr lang="fr-FR" sz="115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99FF33"/>
              </a:solidFill>
              <a:latin typeface="Stencil" pitchFamily="82" charset="0"/>
              <a:cs typeface="Times New Roman" charset="0"/>
            </a:endParaRPr>
          </a:p>
          <a:p>
            <a:pPr algn="ctr"/>
            <a:endParaRPr lang="fr-FR" sz="6000" i="1" dirty="0">
              <a:solidFill>
                <a:srgbClr val="99FF33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33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547" y="548481"/>
            <a:ext cx="9456653" cy="6096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68" tIns="47384" rIns="94768" bIns="47384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799" y="355115"/>
            <a:ext cx="9879731" cy="7297665"/>
          </a:xfrm>
          <a:prstGeom prst="rect">
            <a:avLst/>
          </a:prstGeom>
        </p:spPr>
        <p:txBody>
          <a:bodyPr wrap="square" lIns="94768" tIns="47384" rIns="94768" bIns="47384">
            <a:spAutoFit/>
          </a:bodyPr>
          <a:lstStyle/>
          <a:p>
            <a:pPr algn="ctr"/>
            <a:endParaRPr lang="en-US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Narmada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Basin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3399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Integrated </a:t>
            </a:r>
            <a:r>
              <a:rPr lang="en-US" dirty="0">
                <a:solidFill>
                  <a:srgbClr val="C00000"/>
                </a:solidFill>
              </a:rPr>
              <a:t>Water Resources Management.</a:t>
            </a:r>
          </a:p>
          <a:p>
            <a:pPr indent="465616"/>
            <a:r>
              <a:rPr lang="en-US" dirty="0">
                <a:solidFill>
                  <a:srgbClr val="003399"/>
                </a:solidFill>
              </a:rPr>
              <a:t>1.	Scientifically assessed and accounted utilizable flows in Narmada. Regeneration &amp; </a:t>
            </a:r>
            <a:r>
              <a:rPr lang="en-US" dirty="0" smtClean="0">
                <a:solidFill>
                  <a:srgbClr val="003399"/>
                </a:solidFill>
              </a:rPr>
              <a:t>	evaporation </a:t>
            </a:r>
            <a:r>
              <a:rPr lang="en-US" dirty="0" err="1" smtClean="0">
                <a:solidFill>
                  <a:srgbClr val="003399"/>
                </a:solidFill>
              </a:rPr>
              <a:t>considerd</a:t>
            </a:r>
            <a:r>
              <a:rPr lang="en-US" dirty="0" smtClean="0">
                <a:solidFill>
                  <a:srgbClr val="003399"/>
                </a:solidFill>
              </a:rPr>
              <a:t>. </a:t>
            </a:r>
            <a:endParaRPr lang="en-US" dirty="0">
              <a:solidFill>
                <a:srgbClr val="003399"/>
              </a:solidFill>
            </a:endParaRPr>
          </a:p>
          <a:p>
            <a:pPr indent="465616"/>
            <a:r>
              <a:rPr lang="en-US" dirty="0">
                <a:solidFill>
                  <a:srgbClr val="003399"/>
                </a:solidFill>
              </a:rPr>
              <a:t>2.	Clear cut guidelines for distribution of water. </a:t>
            </a:r>
          </a:p>
          <a:p>
            <a:pPr indent="465616"/>
            <a:r>
              <a:rPr lang="en-US" dirty="0" smtClean="0">
                <a:solidFill>
                  <a:srgbClr val="003399"/>
                </a:solidFill>
              </a:rPr>
              <a:t>	Mechanism </a:t>
            </a:r>
            <a:r>
              <a:rPr lang="en-US" dirty="0">
                <a:solidFill>
                  <a:srgbClr val="003399"/>
                </a:solidFill>
              </a:rPr>
              <a:t>to prevent water going waste to sea as spillage during monsoon [Clause-IV (</a:t>
            </a:r>
            <a:r>
              <a:rPr lang="en-US" dirty="0" smtClean="0">
                <a:solidFill>
                  <a:srgbClr val="003399"/>
                </a:solidFill>
              </a:rPr>
              <a:t>5</a:t>
            </a:r>
            <a:endParaRPr lang="en-US" dirty="0">
              <a:solidFill>
                <a:srgbClr val="003399"/>
              </a:solidFill>
            </a:endParaRPr>
          </a:p>
          <a:p>
            <a:pPr indent="465616">
              <a:buAutoNum type="arabicPeriod" startAt="3"/>
            </a:pPr>
            <a:r>
              <a:rPr lang="en-US" dirty="0" smtClean="0">
                <a:solidFill>
                  <a:srgbClr val="003399"/>
                </a:solidFill>
              </a:rPr>
              <a:t> 3       Development </a:t>
            </a:r>
            <a:r>
              <a:rPr lang="en-US" dirty="0">
                <a:solidFill>
                  <a:srgbClr val="003399"/>
                </a:solidFill>
              </a:rPr>
              <a:t>of Basin as a hydrological unit. </a:t>
            </a:r>
            <a:endParaRPr lang="en-US" dirty="0" smtClean="0">
              <a:solidFill>
                <a:srgbClr val="003399"/>
              </a:solidFill>
            </a:endParaRPr>
          </a:p>
          <a:p>
            <a:pPr indent="465616">
              <a:buAutoNum type="arabicPeriod" startAt="3"/>
            </a:pPr>
            <a:endParaRPr lang="en-US" dirty="0">
              <a:solidFill>
                <a:srgbClr val="003399"/>
              </a:solidFill>
            </a:endParaRPr>
          </a:p>
          <a:p>
            <a:pPr indent="465616"/>
            <a:r>
              <a:rPr lang="en-US" dirty="0">
                <a:solidFill>
                  <a:srgbClr val="003399"/>
                </a:solidFill>
              </a:rPr>
              <a:t>4.	All States free to use their share of water in the manner they want. </a:t>
            </a:r>
          </a:p>
          <a:p>
            <a:pPr indent="465616"/>
            <a:r>
              <a:rPr lang="en-US" dirty="0">
                <a:solidFill>
                  <a:srgbClr val="003399"/>
                </a:solidFill>
              </a:rPr>
              <a:t>5.	Master plans by party States to utilize their share of water. </a:t>
            </a:r>
          </a:p>
          <a:p>
            <a:pPr indent="465616">
              <a:buAutoNum type="arabicPeriod" startAt="6"/>
            </a:pPr>
            <a:r>
              <a:rPr lang="en-US" dirty="0" smtClean="0">
                <a:solidFill>
                  <a:srgbClr val="003399"/>
                </a:solidFill>
              </a:rPr>
              <a:t>6        Project </a:t>
            </a:r>
            <a:r>
              <a:rPr lang="en-US" dirty="0">
                <a:solidFill>
                  <a:srgbClr val="003399"/>
                </a:solidFill>
              </a:rPr>
              <a:t>planning for multipurpose objective</a:t>
            </a:r>
            <a:r>
              <a:rPr lang="en-US" dirty="0" smtClean="0">
                <a:solidFill>
                  <a:srgbClr val="003399"/>
                </a:solidFill>
              </a:rPr>
              <a:t>.</a:t>
            </a:r>
          </a:p>
          <a:p>
            <a:pPr indent="465616"/>
            <a:r>
              <a:rPr lang="en-US" dirty="0" smtClean="0">
                <a:solidFill>
                  <a:srgbClr val="003399"/>
                </a:solidFill>
              </a:rPr>
              <a:t> </a:t>
            </a:r>
            <a:endParaRPr lang="en-US" dirty="0">
              <a:solidFill>
                <a:srgbClr val="003399"/>
              </a:solidFill>
            </a:endParaRPr>
          </a:p>
          <a:p>
            <a:pPr indent="465616"/>
            <a:r>
              <a:rPr lang="en-US" dirty="0">
                <a:solidFill>
                  <a:srgbClr val="003399"/>
                </a:solidFill>
              </a:rPr>
              <a:t>7.	Cascade development of projects on the Narmada river. </a:t>
            </a:r>
          </a:p>
          <a:p>
            <a:pPr indent="465616"/>
            <a:r>
              <a:rPr lang="en-US" dirty="0">
                <a:solidFill>
                  <a:srgbClr val="003399"/>
                </a:solidFill>
              </a:rPr>
              <a:t>8.	Priority to drinking water. </a:t>
            </a:r>
          </a:p>
          <a:p>
            <a:pPr indent="465616"/>
            <a:r>
              <a:rPr lang="en-US" dirty="0">
                <a:solidFill>
                  <a:srgbClr val="003399"/>
                </a:solidFill>
              </a:rPr>
              <a:t>9.	Ensuring indented delivery to tail end State. </a:t>
            </a:r>
          </a:p>
          <a:p>
            <a:pPr marL="444500" indent="20638">
              <a:buAutoNum type="arabicPeriod" startAt="10"/>
            </a:pPr>
            <a:r>
              <a:rPr lang="en-US" dirty="0" smtClean="0">
                <a:solidFill>
                  <a:srgbClr val="003399"/>
                </a:solidFill>
              </a:rPr>
              <a:t>    Optimum </a:t>
            </a:r>
            <a:r>
              <a:rPr lang="en-US" dirty="0">
                <a:solidFill>
                  <a:srgbClr val="003399"/>
                </a:solidFill>
              </a:rPr>
              <a:t>use of water, low </a:t>
            </a:r>
            <a:r>
              <a:rPr lang="en-US" dirty="0" smtClean="0">
                <a:solidFill>
                  <a:srgbClr val="003399"/>
                </a:solidFill>
              </a:rPr>
              <a:t>delta, </a:t>
            </a:r>
            <a:r>
              <a:rPr lang="en-US" dirty="0">
                <a:solidFill>
                  <a:srgbClr val="003399"/>
                </a:solidFill>
              </a:rPr>
              <a:t>advance water application method, measures to </a:t>
            </a:r>
            <a:r>
              <a:rPr lang="en-US" dirty="0" smtClean="0">
                <a:solidFill>
                  <a:srgbClr val="003399"/>
                </a:solidFill>
              </a:rPr>
              <a:t>reduce    	conveyances </a:t>
            </a:r>
            <a:r>
              <a:rPr lang="en-US" dirty="0">
                <a:solidFill>
                  <a:srgbClr val="003399"/>
                </a:solidFill>
              </a:rPr>
              <a:t>losses, anti soil salinity and anti-water logging </a:t>
            </a:r>
            <a:r>
              <a:rPr lang="en-US" dirty="0" err="1" smtClean="0">
                <a:solidFill>
                  <a:srgbClr val="003399"/>
                </a:solidFill>
              </a:rPr>
              <a:t>measures</a:t>
            </a:r>
            <a:r>
              <a:rPr lang="en-US" dirty="0" err="1" smtClean="0">
                <a:solidFill>
                  <a:srgbClr val="003399"/>
                </a:solidFill>
              </a:rPr>
              <a:t>,conjunctive</a:t>
            </a:r>
            <a:r>
              <a:rPr lang="en-US" dirty="0" smtClean="0">
                <a:solidFill>
                  <a:srgbClr val="003399"/>
                </a:solidFill>
              </a:rPr>
              <a:t> use of water</a:t>
            </a:r>
          </a:p>
          <a:p>
            <a:pPr marL="444500" indent="20638">
              <a:buAutoNum type="arabicPeriod" startAt="10"/>
            </a:pPr>
            <a:endParaRPr lang="en-US" dirty="0">
              <a:solidFill>
                <a:srgbClr val="003399"/>
              </a:solidFill>
            </a:endParaRPr>
          </a:p>
          <a:p>
            <a:pPr indent="465616"/>
            <a:r>
              <a:rPr lang="en-US" dirty="0">
                <a:solidFill>
                  <a:srgbClr val="003399"/>
                </a:solidFill>
              </a:rPr>
              <a:t>11.	Mechanism to redress institutional differences and monitor implementation of NWDT </a:t>
            </a:r>
            <a:r>
              <a:rPr lang="en-US" dirty="0" smtClean="0">
                <a:solidFill>
                  <a:srgbClr val="003399"/>
                </a:solidFill>
              </a:rPr>
              <a:t>	Award</a:t>
            </a:r>
            <a:r>
              <a:rPr lang="en-US" dirty="0">
                <a:solidFill>
                  <a:srgbClr val="003399"/>
                </a:solidFill>
              </a:rPr>
              <a:t>. </a:t>
            </a:r>
          </a:p>
          <a:p>
            <a:pPr indent="465616"/>
            <a:r>
              <a:rPr lang="en-US" dirty="0">
                <a:solidFill>
                  <a:srgbClr val="003399"/>
                </a:solidFill>
              </a:rPr>
              <a:t>12.	Inter-basin transfer to mitigate drought problems. </a:t>
            </a:r>
          </a:p>
          <a:p>
            <a:pPr indent="465616"/>
            <a:r>
              <a:rPr lang="en-US" dirty="0">
                <a:solidFill>
                  <a:srgbClr val="003399"/>
                </a:solidFill>
              </a:rPr>
              <a:t>13.	</a:t>
            </a:r>
            <a:r>
              <a:rPr lang="en-US" dirty="0" smtClean="0">
                <a:solidFill>
                  <a:srgbClr val="003399"/>
                </a:solidFill>
              </a:rPr>
              <a:t>Advance Real Time Data Acquisition System </a:t>
            </a:r>
            <a:r>
              <a:rPr lang="en-US" dirty="0">
                <a:solidFill>
                  <a:srgbClr val="003399"/>
                </a:solidFill>
              </a:rPr>
              <a:t>RTDAS for Narmada basin. </a:t>
            </a:r>
          </a:p>
          <a:p>
            <a:pPr indent="465616"/>
            <a:r>
              <a:rPr lang="en-US" dirty="0">
                <a:solidFill>
                  <a:srgbClr val="003399"/>
                </a:solidFill>
              </a:rPr>
              <a:t>14.	Machinery to regulate </a:t>
            </a:r>
            <a:r>
              <a:rPr lang="en-US" dirty="0" smtClean="0">
                <a:solidFill>
                  <a:srgbClr val="003399"/>
                </a:solidFill>
              </a:rPr>
              <a:t>  </a:t>
            </a:r>
            <a:r>
              <a:rPr lang="en-US" dirty="0">
                <a:solidFill>
                  <a:srgbClr val="003399"/>
                </a:solidFill>
              </a:rPr>
              <a:t>operation of major </a:t>
            </a:r>
            <a:r>
              <a:rPr lang="en-US" dirty="0" smtClean="0">
                <a:solidFill>
                  <a:srgbClr val="003399"/>
                </a:solidFill>
              </a:rPr>
              <a:t>reservoirs. </a:t>
            </a:r>
            <a:endParaRPr lang="en-US" dirty="0">
              <a:solidFill>
                <a:srgbClr val="003399"/>
              </a:solidFill>
            </a:endParaRPr>
          </a:p>
          <a:p>
            <a:pPr indent="465616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566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9537560"/>
              </p:ext>
            </p:extLst>
          </p:nvPr>
        </p:nvGraphicFramePr>
        <p:xfrm>
          <a:off x="262917" y="495781"/>
          <a:ext cx="10029009" cy="6492964"/>
        </p:xfrm>
        <a:graphic>
          <a:graphicData uri="http://schemas.openxmlformats.org/presentationml/2006/ole">
            <p:oleObj spid="_x0000_s159798" name="Presentation" r:id="rId3" imgW="4698451" imgH="3252261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"/>
            <a:ext cx="8938260" cy="548481"/>
          </a:xfrm>
        </p:spPr>
        <p:txBody>
          <a:bodyPr/>
          <a:lstStyle/>
          <a:p>
            <a:pPr eaLnBrk="1" hangingPunct="1"/>
            <a:r>
              <a:rPr lang="en-US" altLang="en-US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SALIENT FEATURES OF IMPORTANT PROJECTS IN NARMADA BASIN</a:t>
            </a:r>
            <a:endParaRPr lang="en-US" altLang="en-US" sz="29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50381843"/>
              </p:ext>
            </p:extLst>
          </p:nvPr>
        </p:nvGraphicFramePr>
        <p:xfrm>
          <a:off x="914400" y="531813"/>
          <a:ext cx="8569325" cy="6551612"/>
        </p:xfrm>
        <a:graphic>
          <a:graphicData uri="http://schemas.openxmlformats.org/presentationml/2006/ole">
            <p:oleObj spid="_x0000_s186375" name="Document" r:id="rId3" imgW="9787152" imgH="7482081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E5E2C-F42D-4195-968D-CE5C8467B6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486088" y="548481"/>
            <a:ext cx="0" cy="5924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2201812"/>
      </p:ext>
    </p:extLst>
  </p:cSld>
  <p:clrMapOvr>
    <a:masterClrMapping/>
  </p:clrMapOvr>
  <p:transition advTm="3620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3557" y="529696"/>
            <a:ext cx="9836468" cy="598121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04470" y="860516"/>
            <a:ext cx="9625819" cy="5403488"/>
            <a:chOff x="508438" y="1162668"/>
            <a:chExt cx="11781339" cy="7298342"/>
          </a:xfrm>
        </p:grpSpPr>
        <p:cxnSp>
          <p:nvCxnSpPr>
            <p:cNvPr id="7" name="Straight Connector 6"/>
            <p:cNvCxnSpPr>
              <a:stCxn id="11" idx="0"/>
            </p:cNvCxnSpPr>
            <p:nvPr/>
          </p:nvCxnSpPr>
          <p:spPr>
            <a:xfrm flipH="1">
              <a:off x="4388113" y="3515828"/>
              <a:ext cx="1047780" cy="26195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5435893" y="3458595"/>
              <a:ext cx="3687856" cy="3174233"/>
            </a:xfrm>
            <a:custGeom>
              <a:avLst/>
              <a:gdLst>
                <a:gd name="connsiteX0" fmla="*/ 0 w 2835875"/>
                <a:gd name="connsiteY0" fmla="*/ 44113 h 2441324"/>
                <a:gd name="connsiteX1" fmla="*/ 61783 w 2835875"/>
                <a:gd name="connsiteY1" fmla="*/ 864 h 2441324"/>
                <a:gd name="connsiteX2" fmla="*/ 179173 w 2835875"/>
                <a:gd name="connsiteY2" fmla="*/ 19399 h 2441324"/>
                <a:gd name="connsiteX3" fmla="*/ 296562 w 2835875"/>
                <a:gd name="connsiteY3" fmla="*/ 68826 h 2441324"/>
                <a:gd name="connsiteX4" fmla="*/ 401594 w 2835875"/>
                <a:gd name="connsiteY4" fmla="*/ 130610 h 2441324"/>
                <a:gd name="connsiteX5" fmla="*/ 494270 w 2835875"/>
                <a:gd name="connsiteY5" fmla="*/ 204751 h 2441324"/>
                <a:gd name="connsiteX6" fmla="*/ 593124 w 2835875"/>
                <a:gd name="connsiteY6" fmla="*/ 309783 h 2441324"/>
                <a:gd name="connsiteX7" fmla="*/ 685800 w 2835875"/>
                <a:gd name="connsiteY7" fmla="*/ 433351 h 2441324"/>
                <a:gd name="connsiteX8" fmla="*/ 803189 w 2835875"/>
                <a:gd name="connsiteY8" fmla="*/ 612524 h 2441324"/>
                <a:gd name="connsiteX9" fmla="*/ 914400 w 2835875"/>
                <a:gd name="connsiteY9" fmla="*/ 822589 h 2441324"/>
                <a:gd name="connsiteX10" fmla="*/ 1062681 w 2835875"/>
                <a:gd name="connsiteY10" fmla="*/ 1088259 h 2441324"/>
                <a:gd name="connsiteX11" fmla="*/ 1210962 w 2835875"/>
                <a:gd name="connsiteY11" fmla="*/ 1347751 h 2441324"/>
                <a:gd name="connsiteX12" fmla="*/ 1359243 w 2835875"/>
                <a:gd name="connsiteY12" fmla="*/ 1619599 h 2441324"/>
                <a:gd name="connsiteX13" fmla="*/ 1439562 w 2835875"/>
                <a:gd name="connsiteY13" fmla="*/ 1755524 h 2441324"/>
                <a:gd name="connsiteX14" fmla="*/ 1526059 w 2835875"/>
                <a:gd name="connsiteY14" fmla="*/ 1866734 h 2441324"/>
                <a:gd name="connsiteX15" fmla="*/ 1686697 w 2835875"/>
                <a:gd name="connsiteY15" fmla="*/ 2015016 h 2441324"/>
                <a:gd name="connsiteX16" fmla="*/ 1760837 w 2835875"/>
                <a:gd name="connsiteY16" fmla="*/ 2064443 h 2441324"/>
                <a:gd name="connsiteX17" fmla="*/ 1909118 w 2835875"/>
                <a:gd name="connsiteY17" fmla="*/ 2157118 h 2441324"/>
                <a:gd name="connsiteX18" fmla="*/ 2131540 w 2835875"/>
                <a:gd name="connsiteY18" fmla="*/ 2262151 h 2441324"/>
                <a:gd name="connsiteX19" fmla="*/ 2335427 w 2835875"/>
                <a:gd name="connsiteY19" fmla="*/ 2348648 h 2441324"/>
                <a:gd name="connsiteX20" fmla="*/ 2570205 w 2835875"/>
                <a:gd name="connsiteY20" fmla="*/ 2404253 h 2441324"/>
                <a:gd name="connsiteX21" fmla="*/ 2835875 w 2835875"/>
                <a:gd name="connsiteY21" fmla="*/ 2441324 h 244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35875" h="2441324">
                  <a:moveTo>
                    <a:pt x="0" y="44113"/>
                  </a:moveTo>
                  <a:cubicBezTo>
                    <a:pt x="15960" y="24548"/>
                    <a:pt x="31921" y="4983"/>
                    <a:pt x="61783" y="864"/>
                  </a:cubicBezTo>
                  <a:cubicBezTo>
                    <a:pt x="91645" y="-3255"/>
                    <a:pt x="140043" y="8072"/>
                    <a:pt x="179173" y="19399"/>
                  </a:cubicBezTo>
                  <a:cubicBezTo>
                    <a:pt x="218303" y="30726"/>
                    <a:pt x="259492" y="50291"/>
                    <a:pt x="296562" y="68826"/>
                  </a:cubicBezTo>
                  <a:cubicBezTo>
                    <a:pt x="333632" y="87361"/>
                    <a:pt x="368643" y="107956"/>
                    <a:pt x="401594" y="130610"/>
                  </a:cubicBezTo>
                  <a:cubicBezTo>
                    <a:pt x="434545" y="153264"/>
                    <a:pt x="462348" y="174889"/>
                    <a:pt x="494270" y="204751"/>
                  </a:cubicBezTo>
                  <a:cubicBezTo>
                    <a:pt x="526192" y="234613"/>
                    <a:pt x="561202" y="271683"/>
                    <a:pt x="593124" y="309783"/>
                  </a:cubicBezTo>
                  <a:cubicBezTo>
                    <a:pt x="625046" y="347883"/>
                    <a:pt x="650789" y="382894"/>
                    <a:pt x="685800" y="433351"/>
                  </a:cubicBezTo>
                  <a:cubicBezTo>
                    <a:pt x="720811" y="483808"/>
                    <a:pt x="765089" y="547651"/>
                    <a:pt x="803189" y="612524"/>
                  </a:cubicBezTo>
                  <a:cubicBezTo>
                    <a:pt x="841289" y="677397"/>
                    <a:pt x="871151" y="743300"/>
                    <a:pt x="914400" y="822589"/>
                  </a:cubicBezTo>
                  <a:cubicBezTo>
                    <a:pt x="957649" y="901878"/>
                    <a:pt x="1013254" y="1000732"/>
                    <a:pt x="1062681" y="1088259"/>
                  </a:cubicBezTo>
                  <a:cubicBezTo>
                    <a:pt x="1112108" y="1175786"/>
                    <a:pt x="1161535" y="1259194"/>
                    <a:pt x="1210962" y="1347751"/>
                  </a:cubicBezTo>
                  <a:cubicBezTo>
                    <a:pt x="1260389" y="1436308"/>
                    <a:pt x="1321143" y="1551637"/>
                    <a:pt x="1359243" y="1619599"/>
                  </a:cubicBezTo>
                  <a:cubicBezTo>
                    <a:pt x="1397343" y="1687561"/>
                    <a:pt x="1411759" y="1714335"/>
                    <a:pt x="1439562" y="1755524"/>
                  </a:cubicBezTo>
                  <a:cubicBezTo>
                    <a:pt x="1467365" y="1796713"/>
                    <a:pt x="1484870" y="1823486"/>
                    <a:pt x="1526059" y="1866734"/>
                  </a:cubicBezTo>
                  <a:cubicBezTo>
                    <a:pt x="1567248" y="1909982"/>
                    <a:pt x="1647567" y="1982064"/>
                    <a:pt x="1686697" y="2015016"/>
                  </a:cubicBezTo>
                  <a:cubicBezTo>
                    <a:pt x="1725827" y="2047968"/>
                    <a:pt x="1723767" y="2040759"/>
                    <a:pt x="1760837" y="2064443"/>
                  </a:cubicBezTo>
                  <a:cubicBezTo>
                    <a:pt x="1797907" y="2088127"/>
                    <a:pt x="1847334" y="2124167"/>
                    <a:pt x="1909118" y="2157118"/>
                  </a:cubicBezTo>
                  <a:cubicBezTo>
                    <a:pt x="1970902" y="2190069"/>
                    <a:pt x="2060489" y="2230229"/>
                    <a:pt x="2131540" y="2262151"/>
                  </a:cubicBezTo>
                  <a:cubicBezTo>
                    <a:pt x="2202591" y="2294073"/>
                    <a:pt x="2262316" y="2324964"/>
                    <a:pt x="2335427" y="2348648"/>
                  </a:cubicBezTo>
                  <a:cubicBezTo>
                    <a:pt x="2408538" y="2372332"/>
                    <a:pt x="2486797" y="2388807"/>
                    <a:pt x="2570205" y="2404253"/>
                  </a:cubicBezTo>
                  <a:cubicBezTo>
                    <a:pt x="2653613" y="2419699"/>
                    <a:pt x="2744744" y="2430511"/>
                    <a:pt x="2835875" y="244132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63" tIns="59431" rIns="118863" bIns="59431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stCxn id="11" idx="21"/>
            </p:cNvCxnSpPr>
            <p:nvPr/>
          </p:nvCxnSpPr>
          <p:spPr>
            <a:xfrm>
              <a:off x="9123749" y="6632828"/>
              <a:ext cx="1402540" cy="792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3558964" y="5904206"/>
              <a:ext cx="6987951" cy="1036799"/>
            </a:xfrm>
            <a:custGeom>
              <a:avLst/>
              <a:gdLst>
                <a:gd name="connsiteX0" fmla="*/ 0 w 5374148"/>
                <a:gd name="connsiteY0" fmla="*/ 0 h 797044"/>
                <a:gd name="connsiteX1" fmla="*/ 203887 w 5374148"/>
                <a:gd name="connsiteY1" fmla="*/ 6179 h 797044"/>
                <a:gd name="connsiteX2" fmla="*/ 253314 w 5374148"/>
                <a:gd name="connsiteY2" fmla="*/ 18536 h 797044"/>
                <a:gd name="connsiteX3" fmla="*/ 296562 w 5374148"/>
                <a:gd name="connsiteY3" fmla="*/ 24714 h 797044"/>
                <a:gd name="connsiteX4" fmla="*/ 358346 w 5374148"/>
                <a:gd name="connsiteY4" fmla="*/ 43249 h 797044"/>
                <a:gd name="connsiteX5" fmla="*/ 376881 w 5374148"/>
                <a:gd name="connsiteY5" fmla="*/ 49428 h 797044"/>
                <a:gd name="connsiteX6" fmla="*/ 413951 w 5374148"/>
                <a:gd name="connsiteY6" fmla="*/ 61784 h 797044"/>
                <a:gd name="connsiteX7" fmla="*/ 432487 w 5374148"/>
                <a:gd name="connsiteY7" fmla="*/ 67963 h 797044"/>
                <a:gd name="connsiteX8" fmla="*/ 469557 w 5374148"/>
                <a:gd name="connsiteY8" fmla="*/ 86498 h 797044"/>
                <a:gd name="connsiteX9" fmla="*/ 488092 w 5374148"/>
                <a:gd name="connsiteY9" fmla="*/ 98855 h 797044"/>
                <a:gd name="connsiteX10" fmla="*/ 506627 w 5374148"/>
                <a:gd name="connsiteY10" fmla="*/ 105033 h 797044"/>
                <a:gd name="connsiteX11" fmla="*/ 531341 w 5374148"/>
                <a:gd name="connsiteY11" fmla="*/ 117390 h 797044"/>
                <a:gd name="connsiteX12" fmla="*/ 568411 w 5374148"/>
                <a:gd name="connsiteY12" fmla="*/ 129746 h 797044"/>
                <a:gd name="connsiteX13" fmla="*/ 605481 w 5374148"/>
                <a:gd name="connsiteY13" fmla="*/ 154460 h 797044"/>
                <a:gd name="connsiteX14" fmla="*/ 642551 w 5374148"/>
                <a:gd name="connsiteY14" fmla="*/ 166817 h 797044"/>
                <a:gd name="connsiteX15" fmla="*/ 661087 w 5374148"/>
                <a:gd name="connsiteY15" fmla="*/ 179173 h 797044"/>
                <a:gd name="connsiteX16" fmla="*/ 704335 w 5374148"/>
                <a:gd name="connsiteY16" fmla="*/ 191530 h 797044"/>
                <a:gd name="connsiteX17" fmla="*/ 741405 w 5374148"/>
                <a:gd name="connsiteY17" fmla="*/ 203887 h 797044"/>
                <a:gd name="connsiteX18" fmla="*/ 759941 w 5374148"/>
                <a:gd name="connsiteY18" fmla="*/ 210065 h 797044"/>
                <a:gd name="connsiteX19" fmla="*/ 784654 w 5374148"/>
                <a:gd name="connsiteY19" fmla="*/ 216244 h 797044"/>
                <a:gd name="connsiteX20" fmla="*/ 803189 w 5374148"/>
                <a:gd name="connsiteY20" fmla="*/ 222422 h 797044"/>
                <a:gd name="connsiteX21" fmla="*/ 852616 w 5374148"/>
                <a:gd name="connsiteY21" fmla="*/ 228600 h 797044"/>
                <a:gd name="connsiteX22" fmla="*/ 895865 w 5374148"/>
                <a:gd name="connsiteY22" fmla="*/ 240957 h 797044"/>
                <a:gd name="connsiteX23" fmla="*/ 932935 w 5374148"/>
                <a:gd name="connsiteY23" fmla="*/ 247136 h 797044"/>
                <a:gd name="connsiteX24" fmla="*/ 951470 w 5374148"/>
                <a:gd name="connsiteY24" fmla="*/ 253314 h 797044"/>
                <a:gd name="connsiteX25" fmla="*/ 1068859 w 5374148"/>
                <a:gd name="connsiteY25" fmla="*/ 259492 h 797044"/>
                <a:gd name="connsiteX26" fmla="*/ 1118287 w 5374148"/>
                <a:gd name="connsiteY26" fmla="*/ 265671 h 797044"/>
                <a:gd name="connsiteX27" fmla="*/ 1223319 w 5374148"/>
                <a:gd name="connsiteY27" fmla="*/ 271849 h 797044"/>
                <a:gd name="connsiteX28" fmla="*/ 1241854 w 5374148"/>
                <a:gd name="connsiteY28" fmla="*/ 278028 h 797044"/>
                <a:gd name="connsiteX29" fmla="*/ 1285103 w 5374148"/>
                <a:gd name="connsiteY29" fmla="*/ 284206 h 797044"/>
                <a:gd name="connsiteX30" fmla="*/ 1346887 w 5374148"/>
                <a:gd name="connsiteY30" fmla="*/ 296563 h 797044"/>
                <a:gd name="connsiteX31" fmla="*/ 1365422 w 5374148"/>
                <a:gd name="connsiteY31" fmla="*/ 302741 h 797044"/>
                <a:gd name="connsiteX32" fmla="*/ 1396314 w 5374148"/>
                <a:gd name="connsiteY32" fmla="*/ 308919 h 797044"/>
                <a:gd name="connsiteX33" fmla="*/ 1717589 w 5374148"/>
                <a:gd name="connsiteY33" fmla="*/ 302741 h 797044"/>
                <a:gd name="connsiteX34" fmla="*/ 1736124 w 5374148"/>
                <a:gd name="connsiteY34" fmla="*/ 296563 h 797044"/>
                <a:gd name="connsiteX35" fmla="*/ 1828800 w 5374148"/>
                <a:gd name="connsiteY35" fmla="*/ 284206 h 797044"/>
                <a:gd name="connsiteX36" fmla="*/ 2378676 w 5374148"/>
                <a:gd name="connsiteY36" fmla="*/ 296563 h 797044"/>
                <a:gd name="connsiteX37" fmla="*/ 2446638 w 5374148"/>
                <a:gd name="connsiteY37" fmla="*/ 308919 h 797044"/>
                <a:gd name="connsiteX38" fmla="*/ 2483708 w 5374148"/>
                <a:gd name="connsiteY38" fmla="*/ 321276 h 797044"/>
                <a:gd name="connsiteX39" fmla="*/ 2662881 w 5374148"/>
                <a:gd name="connsiteY39" fmla="*/ 333633 h 797044"/>
                <a:gd name="connsiteX40" fmla="*/ 2687595 w 5374148"/>
                <a:gd name="connsiteY40" fmla="*/ 339811 h 797044"/>
                <a:gd name="connsiteX41" fmla="*/ 2706130 w 5374148"/>
                <a:gd name="connsiteY41" fmla="*/ 345990 h 797044"/>
                <a:gd name="connsiteX42" fmla="*/ 2761735 w 5374148"/>
                <a:gd name="connsiteY42" fmla="*/ 352168 h 797044"/>
                <a:gd name="connsiteX43" fmla="*/ 2817341 w 5374148"/>
                <a:gd name="connsiteY43" fmla="*/ 370703 h 797044"/>
                <a:gd name="connsiteX44" fmla="*/ 2835876 w 5374148"/>
                <a:gd name="connsiteY44" fmla="*/ 376882 h 797044"/>
                <a:gd name="connsiteX45" fmla="*/ 2891481 w 5374148"/>
                <a:gd name="connsiteY45" fmla="*/ 413952 h 797044"/>
                <a:gd name="connsiteX46" fmla="*/ 2910016 w 5374148"/>
                <a:gd name="connsiteY46" fmla="*/ 426309 h 797044"/>
                <a:gd name="connsiteX47" fmla="*/ 2947087 w 5374148"/>
                <a:gd name="connsiteY47" fmla="*/ 438665 h 797044"/>
                <a:gd name="connsiteX48" fmla="*/ 2977978 w 5374148"/>
                <a:gd name="connsiteY48" fmla="*/ 469557 h 797044"/>
                <a:gd name="connsiteX49" fmla="*/ 2996514 w 5374148"/>
                <a:gd name="connsiteY49" fmla="*/ 481914 h 797044"/>
                <a:gd name="connsiteX50" fmla="*/ 3008870 w 5374148"/>
                <a:gd name="connsiteY50" fmla="*/ 500449 h 797044"/>
                <a:gd name="connsiteX51" fmla="*/ 3027405 w 5374148"/>
                <a:gd name="connsiteY51" fmla="*/ 512806 h 797044"/>
                <a:gd name="connsiteX52" fmla="*/ 3052119 w 5374148"/>
                <a:gd name="connsiteY52" fmla="*/ 549876 h 797044"/>
                <a:gd name="connsiteX53" fmla="*/ 3064476 w 5374148"/>
                <a:gd name="connsiteY53" fmla="*/ 568411 h 797044"/>
                <a:gd name="connsiteX54" fmla="*/ 3083011 w 5374148"/>
                <a:gd name="connsiteY54" fmla="*/ 586946 h 797044"/>
                <a:gd name="connsiteX55" fmla="*/ 3107724 w 5374148"/>
                <a:gd name="connsiteY55" fmla="*/ 624017 h 797044"/>
                <a:gd name="connsiteX56" fmla="*/ 3181865 w 5374148"/>
                <a:gd name="connsiteY56" fmla="*/ 661087 h 797044"/>
                <a:gd name="connsiteX57" fmla="*/ 3200400 w 5374148"/>
                <a:gd name="connsiteY57" fmla="*/ 667265 h 797044"/>
                <a:gd name="connsiteX58" fmla="*/ 3218935 w 5374148"/>
                <a:gd name="connsiteY58" fmla="*/ 679622 h 797044"/>
                <a:gd name="connsiteX59" fmla="*/ 3435178 w 5374148"/>
                <a:gd name="connsiteY59" fmla="*/ 679622 h 797044"/>
                <a:gd name="connsiteX60" fmla="*/ 3608173 w 5374148"/>
                <a:gd name="connsiteY60" fmla="*/ 685800 h 797044"/>
                <a:gd name="connsiteX61" fmla="*/ 3632887 w 5374148"/>
                <a:gd name="connsiteY61" fmla="*/ 691979 h 797044"/>
                <a:gd name="connsiteX62" fmla="*/ 3682314 w 5374148"/>
                <a:gd name="connsiteY62" fmla="*/ 698157 h 797044"/>
                <a:gd name="connsiteX63" fmla="*/ 3756454 w 5374148"/>
                <a:gd name="connsiteY63" fmla="*/ 710514 h 797044"/>
                <a:gd name="connsiteX64" fmla="*/ 3898557 w 5374148"/>
                <a:gd name="connsiteY64" fmla="*/ 716692 h 797044"/>
                <a:gd name="connsiteX65" fmla="*/ 4003589 w 5374148"/>
                <a:gd name="connsiteY65" fmla="*/ 729049 h 797044"/>
                <a:gd name="connsiteX66" fmla="*/ 4040659 w 5374148"/>
                <a:gd name="connsiteY66" fmla="*/ 735228 h 797044"/>
                <a:gd name="connsiteX67" fmla="*/ 4343400 w 5374148"/>
                <a:gd name="connsiteY67" fmla="*/ 722871 h 797044"/>
                <a:gd name="connsiteX68" fmla="*/ 4454611 w 5374148"/>
                <a:gd name="connsiteY68" fmla="*/ 729049 h 797044"/>
                <a:gd name="connsiteX69" fmla="*/ 4714103 w 5374148"/>
                <a:gd name="connsiteY69" fmla="*/ 735228 h 797044"/>
                <a:gd name="connsiteX70" fmla="*/ 4769708 w 5374148"/>
                <a:gd name="connsiteY70" fmla="*/ 741406 h 797044"/>
                <a:gd name="connsiteX71" fmla="*/ 4812957 w 5374148"/>
                <a:gd name="connsiteY71" fmla="*/ 753763 h 797044"/>
                <a:gd name="connsiteX72" fmla="*/ 4843849 w 5374148"/>
                <a:gd name="connsiteY72" fmla="*/ 759941 h 797044"/>
                <a:gd name="connsiteX73" fmla="*/ 4893276 w 5374148"/>
                <a:gd name="connsiteY73" fmla="*/ 772298 h 797044"/>
                <a:gd name="connsiteX74" fmla="*/ 4930346 w 5374148"/>
                <a:gd name="connsiteY74" fmla="*/ 778476 h 797044"/>
                <a:gd name="connsiteX75" fmla="*/ 4973595 w 5374148"/>
                <a:gd name="connsiteY75" fmla="*/ 790833 h 797044"/>
                <a:gd name="connsiteX76" fmla="*/ 5196016 w 5374148"/>
                <a:gd name="connsiteY76" fmla="*/ 778476 h 797044"/>
                <a:gd name="connsiteX77" fmla="*/ 5319584 w 5374148"/>
                <a:gd name="connsiteY77" fmla="*/ 784655 h 797044"/>
                <a:gd name="connsiteX78" fmla="*/ 5369011 w 5374148"/>
                <a:gd name="connsiteY78" fmla="*/ 797011 h 7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74148" h="797044">
                  <a:moveTo>
                    <a:pt x="0" y="0"/>
                  </a:moveTo>
                  <a:cubicBezTo>
                    <a:pt x="67962" y="2060"/>
                    <a:pt x="135987" y="2605"/>
                    <a:pt x="203887" y="6179"/>
                  </a:cubicBezTo>
                  <a:cubicBezTo>
                    <a:pt x="245465" y="8367"/>
                    <a:pt x="222149" y="12303"/>
                    <a:pt x="253314" y="18536"/>
                  </a:cubicBezTo>
                  <a:cubicBezTo>
                    <a:pt x="267594" y="21392"/>
                    <a:pt x="282235" y="22109"/>
                    <a:pt x="296562" y="24714"/>
                  </a:cubicBezTo>
                  <a:cubicBezTo>
                    <a:pt x="317108" y="28449"/>
                    <a:pt x="338996" y="36799"/>
                    <a:pt x="358346" y="43249"/>
                  </a:cubicBezTo>
                  <a:lnTo>
                    <a:pt x="376881" y="49428"/>
                  </a:lnTo>
                  <a:lnTo>
                    <a:pt x="413951" y="61784"/>
                  </a:lnTo>
                  <a:cubicBezTo>
                    <a:pt x="420130" y="63844"/>
                    <a:pt x="427068" y="64350"/>
                    <a:pt x="432487" y="67963"/>
                  </a:cubicBezTo>
                  <a:cubicBezTo>
                    <a:pt x="485614" y="103379"/>
                    <a:pt x="418390" y="60913"/>
                    <a:pt x="469557" y="86498"/>
                  </a:cubicBezTo>
                  <a:cubicBezTo>
                    <a:pt x="476198" y="89819"/>
                    <a:pt x="481450" y="95534"/>
                    <a:pt x="488092" y="98855"/>
                  </a:cubicBezTo>
                  <a:cubicBezTo>
                    <a:pt x="493917" y="101767"/>
                    <a:pt x="500641" y="102468"/>
                    <a:pt x="506627" y="105033"/>
                  </a:cubicBezTo>
                  <a:cubicBezTo>
                    <a:pt x="515093" y="108661"/>
                    <a:pt x="522789" y="113969"/>
                    <a:pt x="531341" y="117390"/>
                  </a:cubicBezTo>
                  <a:cubicBezTo>
                    <a:pt x="543434" y="122227"/>
                    <a:pt x="568411" y="129746"/>
                    <a:pt x="568411" y="129746"/>
                  </a:cubicBezTo>
                  <a:cubicBezTo>
                    <a:pt x="580768" y="137984"/>
                    <a:pt x="591392" y="149764"/>
                    <a:pt x="605481" y="154460"/>
                  </a:cubicBezTo>
                  <a:cubicBezTo>
                    <a:pt x="617838" y="158579"/>
                    <a:pt x="631713" y="159593"/>
                    <a:pt x="642551" y="166817"/>
                  </a:cubicBezTo>
                  <a:cubicBezTo>
                    <a:pt x="648730" y="170936"/>
                    <a:pt x="654445" y="175852"/>
                    <a:pt x="661087" y="179173"/>
                  </a:cubicBezTo>
                  <a:cubicBezTo>
                    <a:pt x="671476" y="184367"/>
                    <a:pt x="694428" y="188558"/>
                    <a:pt x="704335" y="191530"/>
                  </a:cubicBezTo>
                  <a:cubicBezTo>
                    <a:pt x="716811" y="195273"/>
                    <a:pt x="729048" y="199768"/>
                    <a:pt x="741405" y="203887"/>
                  </a:cubicBezTo>
                  <a:cubicBezTo>
                    <a:pt x="747584" y="205947"/>
                    <a:pt x="753623" y="208485"/>
                    <a:pt x="759941" y="210065"/>
                  </a:cubicBezTo>
                  <a:cubicBezTo>
                    <a:pt x="768179" y="212125"/>
                    <a:pt x="776489" y="213911"/>
                    <a:pt x="784654" y="216244"/>
                  </a:cubicBezTo>
                  <a:cubicBezTo>
                    <a:pt x="790916" y="218033"/>
                    <a:pt x="796782" y="221257"/>
                    <a:pt x="803189" y="222422"/>
                  </a:cubicBezTo>
                  <a:cubicBezTo>
                    <a:pt x="819525" y="225392"/>
                    <a:pt x="836140" y="226541"/>
                    <a:pt x="852616" y="228600"/>
                  </a:cubicBezTo>
                  <a:cubicBezTo>
                    <a:pt x="870288" y="234491"/>
                    <a:pt x="876462" y="237076"/>
                    <a:pt x="895865" y="240957"/>
                  </a:cubicBezTo>
                  <a:cubicBezTo>
                    <a:pt x="908149" y="243414"/>
                    <a:pt x="920706" y="244418"/>
                    <a:pt x="932935" y="247136"/>
                  </a:cubicBezTo>
                  <a:cubicBezTo>
                    <a:pt x="939292" y="248549"/>
                    <a:pt x="944984" y="252724"/>
                    <a:pt x="951470" y="253314"/>
                  </a:cubicBezTo>
                  <a:cubicBezTo>
                    <a:pt x="990493" y="256861"/>
                    <a:pt x="1029729" y="257433"/>
                    <a:pt x="1068859" y="259492"/>
                  </a:cubicBezTo>
                  <a:cubicBezTo>
                    <a:pt x="1085335" y="261552"/>
                    <a:pt x="1101736" y="264347"/>
                    <a:pt x="1118287" y="265671"/>
                  </a:cubicBezTo>
                  <a:cubicBezTo>
                    <a:pt x="1153246" y="268468"/>
                    <a:pt x="1188422" y="268359"/>
                    <a:pt x="1223319" y="271849"/>
                  </a:cubicBezTo>
                  <a:cubicBezTo>
                    <a:pt x="1229799" y="272497"/>
                    <a:pt x="1235468" y="276751"/>
                    <a:pt x="1241854" y="278028"/>
                  </a:cubicBezTo>
                  <a:cubicBezTo>
                    <a:pt x="1256134" y="280884"/>
                    <a:pt x="1270687" y="282147"/>
                    <a:pt x="1285103" y="284206"/>
                  </a:cubicBezTo>
                  <a:cubicBezTo>
                    <a:pt x="1326978" y="298164"/>
                    <a:pt x="1275893" y="282364"/>
                    <a:pt x="1346887" y="296563"/>
                  </a:cubicBezTo>
                  <a:cubicBezTo>
                    <a:pt x="1353273" y="297840"/>
                    <a:pt x="1359104" y="301162"/>
                    <a:pt x="1365422" y="302741"/>
                  </a:cubicBezTo>
                  <a:cubicBezTo>
                    <a:pt x="1375610" y="305288"/>
                    <a:pt x="1386017" y="306860"/>
                    <a:pt x="1396314" y="308919"/>
                  </a:cubicBezTo>
                  <a:lnTo>
                    <a:pt x="1717589" y="302741"/>
                  </a:lnTo>
                  <a:cubicBezTo>
                    <a:pt x="1724097" y="302504"/>
                    <a:pt x="1729738" y="297840"/>
                    <a:pt x="1736124" y="296563"/>
                  </a:cubicBezTo>
                  <a:cubicBezTo>
                    <a:pt x="1750349" y="293718"/>
                    <a:pt x="1816755" y="285712"/>
                    <a:pt x="1828800" y="284206"/>
                  </a:cubicBezTo>
                  <a:lnTo>
                    <a:pt x="2378676" y="296563"/>
                  </a:lnTo>
                  <a:cubicBezTo>
                    <a:pt x="2384549" y="296880"/>
                    <a:pt x="2438297" y="306644"/>
                    <a:pt x="2446638" y="308919"/>
                  </a:cubicBezTo>
                  <a:cubicBezTo>
                    <a:pt x="2459204" y="312346"/>
                    <a:pt x="2470763" y="319837"/>
                    <a:pt x="2483708" y="321276"/>
                  </a:cubicBezTo>
                  <a:cubicBezTo>
                    <a:pt x="2580302" y="332010"/>
                    <a:pt x="2520688" y="326524"/>
                    <a:pt x="2662881" y="333633"/>
                  </a:cubicBezTo>
                  <a:cubicBezTo>
                    <a:pt x="2671119" y="335692"/>
                    <a:pt x="2679430" y="337478"/>
                    <a:pt x="2687595" y="339811"/>
                  </a:cubicBezTo>
                  <a:cubicBezTo>
                    <a:pt x="2693857" y="341600"/>
                    <a:pt x="2699706" y="344919"/>
                    <a:pt x="2706130" y="345990"/>
                  </a:cubicBezTo>
                  <a:cubicBezTo>
                    <a:pt x="2724525" y="349056"/>
                    <a:pt x="2743200" y="350109"/>
                    <a:pt x="2761735" y="352168"/>
                  </a:cubicBezTo>
                  <a:lnTo>
                    <a:pt x="2817341" y="370703"/>
                  </a:lnTo>
                  <a:cubicBezTo>
                    <a:pt x="2823519" y="372762"/>
                    <a:pt x="2830457" y="373269"/>
                    <a:pt x="2835876" y="376882"/>
                  </a:cubicBezTo>
                  <a:lnTo>
                    <a:pt x="2891481" y="413952"/>
                  </a:lnTo>
                  <a:cubicBezTo>
                    <a:pt x="2897659" y="418071"/>
                    <a:pt x="2902972" y="423961"/>
                    <a:pt x="2910016" y="426309"/>
                  </a:cubicBezTo>
                  <a:lnTo>
                    <a:pt x="2947087" y="438665"/>
                  </a:lnTo>
                  <a:cubicBezTo>
                    <a:pt x="2996518" y="471620"/>
                    <a:pt x="2936786" y="428365"/>
                    <a:pt x="2977978" y="469557"/>
                  </a:cubicBezTo>
                  <a:cubicBezTo>
                    <a:pt x="2983229" y="474808"/>
                    <a:pt x="2990335" y="477795"/>
                    <a:pt x="2996514" y="481914"/>
                  </a:cubicBezTo>
                  <a:cubicBezTo>
                    <a:pt x="3000633" y="488092"/>
                    <a:pt x="3003620" y="495198"/>
                    <a:pt x="3008870" y="500449"/>
                  </a:cubicBezTo>
                  <a:cubicBezTo>
                    <a:pt x="3014121" y="505700"/>
                    <a:pt x="3022515" y="507218"/>
                    <a:pt x="3027405" y="512806"/>
                  </a:cubicBezTo>
                  <a:cubicBezTo>
                    <a:pt x="3037184" y="523982"/>
                    <a:pt x="3043881" y="537519"/>
                    <a:pt x="3052119" y="549876"/>
                  </a:cubicBezTo>
                  <a:cubicBezTo>
                    <a:pt x="3056238" y="556054"/>
                    <a:pt x="3059225" y="563160"/>
                    <a:pt x="3064476" y="568411"/>
                  </a:cubicBezTo>
                  <a:cubicBezTo>
                    <a:pt x="3070654" y="574589"/>
                    <a:pt x="3077647" y="580049"/>
                    <a:pt x="3083011" y="586946"/>
                  </a:cubicBezTo>
                  <a:cubicBezTo>
                    <a:pt x="3092129" y="598669"/>
                    <a:pt x="3095367" y="615779"/>
                    <a:pt x="3107724" y="624017"/>
                  </a:cubicBezTo>
                  <a:cubicBezTo>
                    <a:pt x="3155631" y="655954"/>
                    <a:pt x="3130707" y="644034"/>
                    <a:pt x="3181865" y="661087"/>
                  </a:cubicBezTo>
                  <a:lnTo>
                    <a:pt x="3200400" y="667265"/>
                  </a:lnTo>
                  <a:cubicBezTo>
                    <a:pt x="3206578" y="671384"/>
                    <a:pt x="3211637" y="678254"/>
                    <a:pt x="3218935" y="679622"/>
                  </a:cubicBezTo>
                  <a:cubicBezTo>
                    <a:pt x="3284882" y="691987"/>
                    <a:pt x="3373086" y="682444"/>
                    <a:pt x="3435178" y="679622"/>
                  </a:cubicBezTo>
                  <a:cubicBezTo>
                    <a:pt x="3492843" y="681681"/>
                    <a:pt x="3550584" y="682201"/>
                    <a:pt x="3608173" y="685800"/>
                  </a:cubicBezTo>
                  <a:cubicBezTo>
                    <a:pt x="3616648" y="686330"/>
                    <a:pt x="3624511" y="690583"/>
                    <a:pt x="3632887" y="691979"/>
                  </a:cubicBezTo>
                  <a:cubicBezTo>
                    <a:pt x="3649265" y="694709"/>
                    <a:pt x="3665838" y="696098"/>
                    <a:pt x="3682314" y="698157"/>
                  </a:cubicBezTo>
                  <a:cubicBezTo>
                    <a:pt x="3714651" y="708937"/>
                    <a:pt x="3705516" y="707331"/>
                    <a:pt x="3756454" y="710514"/>
                  </a:cubicBezTo>
                  <a:cubicBezTo>
                    <a:pt x="3803774" y="713471"/>
                    <a:pt x="3851189" y="714633"/>
                    <a:pt x="3898557" y="716692"/>
                  </a:cubicBezTo>
                  <a:lnTo>
                    <a:pt x="4003589" y="729049"/>
                  </a:lnTo>
                  <a:cubicBezTo>
                    <a:pt x="4015990" y="730821"/>
                    <a:pt x="4028302" y="733168"/>
                    <a:pt x="4040659" y="735228"/>
                  </a:cubicBezTo>
                  <a:cubicBezTo>
                    <a:pt x="4138497" y="729792"/>
                    <a:pt x="4247498" y="722871"/>
                    <a:pt x="4343400" y="722871"/>
                  </a:cubicBezTo>
                  <a:cubicBezTo>
                    <a:pt x="4380527" y="722871"/>
                    <a:pt x="4417504" y="727812"/>
                    <a:pt x="4454611" y="729049"/>
                  </a:cubicBezTo>
                  <a:lnTo>
                    <a:pt x="4714103" y="735228"/>
                  </a:lnTo>
                  <a:cubicBezTo>
                    <a:pt x="4732638" y="737287"/>
                    <a:pt x="4751276" y="738570"/>
                    <a:pt x="4769708" y="741406"/>
                  </a:cubicBezTo>
                  <a:cubicBezTo>
                    <a:pt x="4799770" y="746031"/>
                    <a:pt x="4787110" y="747301"/>
                    <a:pt x="4812957" y="753763"/>
                  </a:cubicBezTo>
                  <a:cubicBezTo>
                    <a:pt x="4823145" y="756310"/>
                    <a:pt x="4833617" y="757580"/>
                    <a:pt x="4843849" y="759941"/>
                  </a:cubicBezTo>
                  <a:cubicBezTo>
                    <a:pt x="4860397" y="763760"/>
                    <a:pt x="4876524" y="769506"/>
                    <a:pt x="4893276" y="772298"/>
                  </a:cubicBezTo>
                  <a:cubicBezTo>
                    <a:pt x="4905633" y="774357"/>
                    <a:pt x="4918062" y="776019"/>
                    <a:pt x="4930346" y="778476"/>
                  </a:cubicBezTo>
                  <a:cubicBezTo>
                    <a:pt x="4949731" y="782353"/>
                    <a:pt x="4955936" y="784947"/>
                    <a:pt x="4973595" y="790833"/>
                  </a:cubicBezTo>
                  <a:cubicBezTo>
                    <a:pt x="5047735" y="786714"/>
                    <a:pt x="5121773" y="779802"/>
                    <a:pt x="5196016" y="778476"/>
                  </a:cubicBezTo>
                  <a:cubicBezTo>
                    <a:pt x="5237250" y="777740"/>
                    <a:pt x="5278615" y="779928"/>
                    <a:pt x="5319584" y="784655"/>
                  </a:cubicBezTo>
                  <a:cubicBezTo>
                    <a:pt x="5437958" y="798313"/>
                    <a:pt x="5319153" y="797011"/>
                    <a:pt x="5369011" y="79701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63" tIns="59431" rIns="118863" bIns="59431"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756853" y="5939982"/>
              <a:ext cx="431600" cy="259233"/>
              <a:chOff x="3401808" y="4803999"/>
              <a:chExt cx="331992" cy="19942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>
                <a:off x="3422523" y="4810345"/>
                <a:ext cx="150722" cy="15240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3443148" y="4817118"/>
                <a:ext cx="153894" cy="1541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459014" y="4832360"/>
                <a:ext cx="153894" cy="15240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479638" y="4840826"/>
                <a:ext cx="152308" cy="15240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631946" y="4840826"/>
                <a:ext cx="101539" cy="11176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617668" y="4857760"/>
                <a:ext cx="103125" cy="11176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597042" y="4867920"/>
                <a:ext cx="101539" cy="11176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585937" y="4881468"/>
                <a:ext cx="99952" cy="11176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570072" y="4891628"/>
                <a:ext cx="103125" cy="11176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3401898" y="4803571"/>
                <a:ext cx="152308" cy="15240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3"/>
            <p:cNvGrpSpPr>
              <a:grpSpLocks/>
            </p:cNvGrpSpPr>
            <p:nvPr/>
          </p:nvGrpSpPr>
          <p:grpSpPr bwMode="auto">
            <a:xfrm rot="-472532">
              <a:off x="4918638" y="6271706"/>
              <a:ext cx="431600" cy="259233"/>
              <a:chOff x="3401808" y="4803999"/>
              <a:chExt cx="331992" cy="19942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3394916" y="4776867"/>
                <a:ext cx="141202" cy="16764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3408276" y="4787715"/>
                <a:ext cx="145962" cy="16256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3424687" y="4798786"/>
                <a:ext cx="147548" cy="15917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479117" y="4839623"/>
                <a:ext cx="152308" cy="15240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601286" y="4812270"/>
                <a:ext cx="95193" cy="12192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594022" y="4829081"/>
                <a:ext cx="82500" cy="1253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567810" y="4847887"/>
                <a:ext cx="88846" cy="12192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557902" y="4861584"/>
                <a:ext cx="85673" cy="12361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542735" y="4866893"/>
                <a:ext cx="95193" cy="1253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3369582" y="4766717"/>
                <a:ext cx="147549" cy="15917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4"/>
            <p:cNvGrpSpPr>
              <a:grpSpLocks/>
            </p:cNvGrpSpPr>
            <p:nvPr/>
          </p:nvGrpSpPr>
          <p:grpSpPr bwMode="auto">
            <a:xfrm rot="-1002506">
              <a:off x="6197860" y="6298093"/>
              <a:ext cx="431600" cy="259233"/>
              <a:chOff x="3401808" y="4803999"/>
              <a:chExt cx="331992" cy="199423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3408946" y="4796827"/>
                <a:ext cx="157068" cy="1541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408615" y="4776502"/>
                <a:ext cx="172933" cy="16425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3427094" y="4788705"/>
                <a:ext cx="179280" cy="16256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443504" y="4801035"/>
                <a:ext cx="179280" cy="16256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619484" y="4812360"/>
                <a:ext cx="114231" cy="11515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618573" y="4850916"/>
                <a:ext cx="103125" cy="11345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580064" y="4834376"/>
                <a:ext cx="120577" cy="11684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578089" y="4870824"/>
                <a:ext cx="109472" cy="11515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548960" y="4853611"/>
                <a:ext cx="125337" cy="123619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385228" y="4779964"/>
                <a:ext cx="165001" cy="15748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65"/>
            <p:cNvGrpSpPr>
              <a:grpSpLocks/>
            </p:cNvGrpSpPr>
            <p:nvPr/>
          </p:nvGrpSpPr>
          <p:grpSpPr bwMode="auto">
            <a:xfrm rot="-1002506">
              <a:off x="7782857" y="6788435"/>
              <a:ext cx="431600" cy="259233"/>
              <a:chOff x="3401808" y="4803999"/>
              <a:chExt cx="331992" cy="199423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H="1">
                <a:off x="3401726" y="4801480"/>
                <a:ext cx="147549" cy="11853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3431855" y="4802958"/>
                <a:ext cx="149135" cy="13716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3443066" y="4820500"/>
                <a:ext cx="150722" cy="11684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3461401" y="4825612"/>
                <a:ext cx="145962" cy="11684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609989" y="4819995"/>
                <a:ext cx="93606" cy="8805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614037" y="4853397"/>
                <a:ext cx="103125" cy="11176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571549" y="4834895"/>
                <a:ext cx="96779" cy="9652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561677" y="4851726"/>
                <a:ext cx="99953" cy="9821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547197" y="4864401"/>
                <a:ext cx="98366" cy="9313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3388616" y="4788223"/>
                <a:ext cx="145962" cy="12023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6"/>
            <p:cNvGrpSpPr>
              <a:grpSpLocks/>
            </p:cNvGrpSpPr>
            <p:nvPr/>
          </p:nvGrpSpPr>
          <p:grpSpPr bwMode="auto">
            <a:xfrm rot="-1002506">
              <a:off x="9565981" y="6880887"/>
              <a:ext cx="431600" cy="259233"/>
              <a:chOff x="3401808" y="4803999"/>
              <a:chExt cx="331992" cy="19942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H="1">
                <a:off x="3399560" y="4795979"/>
                <a:ext cx="158654" cy="1405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3405947" y="4794636"/>
                <a:ext cx="172934" cy="12361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3425591" y="4806525"/>
                <a:ext cx="174520" cy="1253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3451068" y="4815693"/>
                <a:ext cx="169760" cy="1253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621107" y="4809152"/>
                <a:ext cx="112644" cy="9821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592696" y="4830503"/>
                <a:ext cx="115817" cy="93136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591405" y="4855203"/>
                <a:ext cx="104712" cy="11007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565743" y="4851086"/>
                <a:ext cx="111058" cy="8975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561173" y="4865363"/>
                <a:ext cx="107885" cy="10499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3369924" y="4786159"/>
                <a:ext cx="169760" cy="1253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5476046" y="2983012"/>
              <a:ext cx="518394" cy="473599"/>
              <a:chOff x="6141651" y="3287812"/>
              <a:chExt cx="518394" cy="473599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6264439" y="3287920"/>
                <a:ext cx="396011" cy="2971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100" idx="7"/>
              </p:cNvCxnSpPr>
              <p:nvPr/>
            </p:nvCxnSpPr>
            <p:spPr>
              <a:xfrm flipV="1">
                <a:off x="6159249" y="3585091"/>
                <a:ext cx="501201" cy="17610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Freeform 99"/>
              <p:cNvSpPr/>
              <p:nvPr/>
            </p:nvSpPr>
            <p:spPr>
              <a:xfrm>
                <a:off x="6140686" y="3290121"/>
                <a:ext cx="123754" cy="471073"/>
              </a:xfrm>
              <a:custGeom>
                <a:avLst/>
                <a:gdLst>
                  <a:gd name="connsiteX0" fmla="*/ 93955 w 93955"/>
                  <a:gd name="connsiteY0" fmla="*/ 0 h 361950"/>
                  <a:gd name="connsiteX1" fmla="*/ 34424 w 93955"/>
                  <a:gd name="connsiteY1" fmla="*/ 85725 h 361950"/>
                  <a:gd name="connsiteX2" fmla="*/ 12993 w 93955"/>
                  <a:gd name="connsiteY2" fmla="*/ 147638 h 361950"/>
                  <a:gd name="connsiteX3" fmla="*/ 1086 w 93955"/>
                  <a:gd name="connsiteY3" fmla="*/ 202407 h 361950"/>
                  <a:gd name="connsiteX4" fmla="*/ 1086 w 93955"/>
                  <a:gd name="connsiteY4" fmla="*/ 259557 h 361950"/>
                  <a:gd name="connsiteX5" fmla="*/ 5849 w 93955"/>
                  <a:gd name="connsiteY5" fmla="*/ 309563 h 361950"/>
                  <a:gd name="connsiteX6" fmla="*/ 10611 w 93955"/>
                  <a:gd name="connsiteY6" fmla="*/ 340519 h 361950"/>
                  <a:gd name="connsiteX7" fmla="*/ 12993 w 93955"/>
                  <a:gd name="connsiteY7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955" h="361950">
                    <a:moveTo>
                      <a:pt x="93955" y="0"/>
                    </a:moveTo>
                    <a:cubicBezTo>
                      <a:pt x="70936" y="30559"/>
                      <a:pt x="47918" y="61119"/>
                      <a:pt x="34424" y="85725"/>
                    </a:cubicBezTo>
                    <a:cubicBezTo>
                      <a:pt x="20930" y="110331"/>
                      <a:pt x="18549" y="128191"/>
                      <a:pt x="12993" y="147638"/>
                    </a:cubicBezTo>
                    <a:cubicBezTo>
                      <a:pt x="7437" y="167085"/>
                      <a:pt x="3070" y="183754"/>
                      <a:pt x="1086" y="202407"/>
                    </a:cubicBezTo>
                    <a:cubicBezTo>
                      <a:pt x="-899" y="221060"/>
                      <a:pt x="292" y="241698"/>
                      <a:pt x="1086" y="259557"/>
                    </a:cubicBezTo>
                    <a:cubicBezTo>
                      <a:pt x="1880" y="277416"/>
                      <a:pt x="4262" y="296069"/>
                      <a:pt x="5849" y="309563"/>
                    </a:cubicBezTo>
                    <a:cubicBezTo>
                      <a:pt x="7436" y="323057"/>
                      <a:pt x="9420" y="331788"/>
                      <a:pt x="10611" y="340519"/>
                    </a:cubicBezTo>
                    <a:cubicBezTo>
                      <a:pt x="11802" y="349250"/>
                      <a:pt x="13390" y="340519"/>
                      <a:pt x="12993" y="36195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8863" tIns="59431" rIns="118863" bIns="59431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flipV="1">
              <a:off x="10324159" y="4059541"/>
              <a:ext cx="1959431" cy="13208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21"/>
            <p:cNvGrpSpPr>
              <a:grpSpLocks/>
            </p:cNvGrpSpPr>
            <p:nvPr/>
          </p:nvGrpSpPr>
          <p:grpSpPr bwMode="auto">
            <a:xfrm>
              <a:off x="9757828" y="4421957"/>
              <a:ext cx="451726" cy="365679"/>
              <a:chOff x="7755687" y="4366890"/>
              <a:chExt cx="347473" cy="281310"/>
            </a:xfrm>
          </p:grpSpPr>
          <p:sp>
            <p:nvSpPr>
              <p:cNvPr id="101" name="Trapezoid 100"/>
              <p:cNvSpPr/>
              <p:nvPr/>
            </p:nvSpPr>
            <p:spPr>
              <a:xfrm rot="10800000">
                <a:off x="7772467" y="4419996"/>
                <a:ext cx="320482" cy="228609"/>
              </a:xfrm>
              <a:prstGeom prst="trapezoid">
                <a:avLst/>
              </a:prstGeom>
              <a:pattFill prst="dashHorz">
                <a:fgClr>
                  <a:schemeClr val="accent1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Trapezoid 114"/>
              <p:cNvSpPr/>
              <p:nvPr/>
            </p:nvSpPr>
            <p:spPr>
              <a:xfrm rot="10800000">
                <a:off x="7755014" y="4370888"/>
                <a:ext cx="347454" cy="274331"/>
              </a:xfrm>
              <a:prstGeom prst="trapezoid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7755014" y="4367501"/>
                <a:ext cx="3474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Oval 131"/>
            <p:cNvSpPr/>
            <p:nvPr/>
          </p:nvSpPr>
          <p:spPr>
            <a:xfrm>
              <a:off x="10542790" y="3936270"/>
              <a:ext cx="259882" cy="25975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63" tIns="59431" rIns="118863" bIns="59431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0893425" y="3936270"/>
              <a:ext cx="261944" cy="25975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63" tIns="59431" rIns="118863" bIns="59431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1235810" y="3929667"/>
              <a:ext cx="261944" cy="26195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63" tIns="59431" rIns="118863" bIns="59431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1928830" y="3931867"/>
              <a:ext cx="261944" cy="261952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63" tIns="59431" rIns="118863" bIns="59431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1588507" y="3931867"/>
              <a:ext cx="261946" cy="261952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63" tIns="59431" rIns="118863" bIns="59431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1753512" y="4420549"/>
              <a:ext cx="189755" cy="191511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63" tIns="59431" rIns="118863" bIns="59431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2007207" y="4422751"/>
              <a:ext cx="189755" cy="189309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8863" tIns="59431" rIns="118863" bIns="59431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11617383" y="4510802"/>
              <a:ext cx="672394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2" name="TextBox 1"/>
            <p:cNvSpPr txBox="1">
              <a:spLocks noChangeArrowheads="1"/>
            </p:cNvSpPr>
            <p:nvPr/>
          </p:nvSpPr>
          <p:spPr bwMode="auto">
            <a:xfrm>
              <a:off x="508438" y="2536108"/>
              <a:ext cx="4086151" cy="428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TOP OF DAM………………….……..	146.50 m (480.6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MAXIMUM WATER LEVEL (MWL)..	140.20 m (460.0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FULL RESERVOIR LEVEL (FRL)….	138.68 m (455.0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CREST LEVEL  ……………………..	121.92 m (400.0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4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MINIMUM DRAW DOWN LEVEL….	110.64 m (363.0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C/L OF  7.62 DIA RBPH 6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Nos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 PENSTOCK…97.50 m (319.8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DEAD STORAGE LEVEL……………	93.57 M (307.0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4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Nos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 RIVER SLUICE LEVEL…………53 m (173.8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AVERAGE BED LEVEL……….18.00 m  (59.0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4464427" y="3487210"/>
              <a:ext cx="439326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468552" y="3929667"/>
              <a:ext cx="443451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482991" y="2639722"/>
              <a:ext cx="420762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4478865" y="2972113"/>
              <a:ext cx="424887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460302" y="4255455"/>
              <a:ext cx="451701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084916" y="6835345"/>
              <a:ext cx="940527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4464427" y="4517405"/>
              <a:ext cx="422825" cy="440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4243734" y="5855778"/>
              <a:ext cx="233069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41" name="TextBox 9"/>
            <p:cNvSpPr txBox="1">
              <a:spLocks noChangeArrowheads="1"/>
            </p:cNvSpPr>
            <p:nvPr/>
          </p:nvSpPr>
          <p:spPr bwMode="auto">
            <a:xfrm>
              <a:off x="1204118" y="7525673"/>
              <a:ext cx="4155459" cy="93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 u="sng" dirty="0">
                  <a:solidFill>
                    <a:srgbClr val="0000CC"/>
                  </a:solidFill>
                  <a:latin typeface="Arial" pitchFamily="34" charset="0"/>
                </a:rPr>
                <a:t>NOTE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 dirty="0" smtClean="0">
                  <a:solidFill>
                    <a:srgbClr val="0000CC"/>
                  </a:solidFill>
                  <a:latin typeface="Arial" pitchFamily="34" charset="0"/>
                </a:rPr>
                <a:t>           </a:t>
              </a:r>
              <a:r>
                <a:rPr lang="en-US" altLang="en-US" sz="900" b="1" dirty="0">
                  <a:solidFill>
                    <a:srgbClr val="0000CC"/>
                  </a:solidFill>
                  <a:latin typeface="Arial" pitchFamily="34" charset="0"/>
                </a:rPr>
                <a:t>LIVE STORAGE  AT FRL      =      4.73 MAF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9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CC"/>
                  </a:solidFill>
                  <a:latin typeface="Arial" pitchFamily="34" charset="0"/>
                </a:rPr>
                <a:t>          TANGENT POINT AT 89.22 m (292.64 </a:t>
              </a:r>
              <a:r>
                <a:rPr lang="en-US" altLang="en-US" sz="9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9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CC"/>
                  </a:solidFill>
                  <a:latin typeface="Arial" pitchFamily="34" charset="0"/>
                </a:rPr>
                <a:t>       </a:t>
              </a:r>
            </a:p>
          </p:txBody>
        </p:sp>
        <p:sp>
          <p:nvSpPr>
            <p:cNvPr id="17442" name="TextBox 97"/>
            <p:cNvSpPr txBox="1">
              <a:spLocks noChangeArrowheads="1"/>
            </p:cNvSpPr>
            <p:nvPr/>
          </p:nvSpPr>
          <p:spPr bwMode="auto">
            <a:xfrm>
              <a:off x="6424228" y="3975555"/>
              <a:ext cx="4152863" cy="87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C/L OF 6.664 m  CHPH PENSTOCK  DIA…104.46 m ( 332.8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4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5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CC"/>
                  </a:solidFill>
                  <a:latin typeface="Arial" pitchFamily="34" charset="0"/>
                </a:rPr>
                <a:t>Canal FSL	       91.45 m (300.0 </a:t>
              </a:r>
              <a:r>
                <a:rPr lang="en-US" altLang="en-US" sz="9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9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700" b="1" dirty="0">
                <a:solidFill>
                  <a:srgbClr val="0000CC"/>
                </a:solidFill>
                <a:latin typeface="Arial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CC"/>
                  </a:solidFill>
                  <a:latin typeface="Arial" pitchFamily="34" charset="0"/>
                </a:rPr>
                <a:t>Canal bottom Level    83.85 m (275.0 </a:t>
              </a:r>
              <a:r>
                <a:rPr lang="en-US" altLang="en-US" sz="900" b="1" dirty="0" err="1">
                  <a:solidFill>
                    <a:srgbClr val="0000CC"/>
                  </a:solidFill>
                  <a:latin typeface="Arial" pitchFamily="34" charset="0"/>
                </a:rPr>
                <a:t>ft</a:t>
              </a:r>
              <a:r>
                <a:rPr lang="en-US" altLang="en-US" sz="900" b="1" dirty="0">
                  <a:solidFill>
                    <a:srgbClr val="0000CC"/>
                  </a:solidFill>
                  <a:latin typeface="Arial" pitchFamily="34" charset="0"/>
                </a:rPr>
                <a:t>)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9371256" y="4466777"/>
              <a:ext cx="34651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44" name="TextBox 102"/>
            <p:cNvSpPr txBox="1">
              <a:spLocks noChangeArrowheads="1"/>
            </p:cNvSpPr>
            <p:nvPr/>
          </p:nvSpPr>
          <p:spPr bwMode="auto">
            <a:xfrm>
              <a:off x="7744448" y="5018824"/>
              <a:ext cx="4224705" cy="187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CC"/>
                  </a:solidFill>
                  <a:latin typeface="Arial" pitchFamily="34" charset="0"/>
                </a:rPr>
                <a:t>IBPT 5.5 m DIA ( 2 Nos.) – SILL  LEVEL …87.92 m (288.38 ft)</a:t>
              </a:r>
            </a:p>
          </p:txBody>
        </p:sp>
        <p:sp>
          <p:nvSpPr>
            <p:cNvPr id="17445" name="TextBox 103"/>
            <p:cNvSpPr txBox="1">
              <a:spLocks noChangeArrowheads="1"/>
            </p:cNvSpPr>
            <p:nvPr/>
          </p:nvSpPr>
          <p:spPr bwMode="auto">
            <a:xfrm>
              <a:off x="6227263" y="2906308"/>
              <a:ext cx="4333655" cy="498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RADIAL GATES - 23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Nos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(18.3m x 16.76m.) For service Spillway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                               7 Nos. (18.30m. X 18.30)  Auxiliary Spillway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Spillway Capacity -  84949.25 </a:t>
              </a:r>
              <a:r>
                <a:rPr lang="en-US" altLang="en-US" sz="800" b="1" dirty="0" err="1">
                  <a:solidFill>
                    <a:srgbClr val="0000CC"/>
                  </a:solidFill>
                  <a:latin typeface="Arial" pitchFamily="34" charset="0"/>
                </a:rPr>
                <a:t>Cumecs</a:t>
              </a:r>
              <a:r>
                <a:rPr lang="en-US" altLang="en-US" sz="800" b="1" dirty="0">
                  <a:solidFill>
                    <a:srgbClr val="0000CC"/>
                  </a:solidFill>
                  <a:latin typeface="Arial" pitchFamily="34" charset="0"/>
                </a:rPr>
                <a:t> (30 L Cusecs)</a:t>
              </a: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H="1">
              <a:off x="5598834" y="3044756"/>
              <a:ext cx="571330" cy="17610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47" name="TextBox 105"/>
            <p:cNvSpPr txBox="1">
              <a:spLocks noChangeArrowheads="1"/>
            </p:cNvSpPr>
            <p:nvPr/>
          </p:nvSpPr>
          <p:spPr bwMode="auto">
            <a:xfrm>
              <a:off x="4721547" y="1162668"/>
              <a:ext cx="3965387" cy="79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u="sng" dirty="0">
                  <a:solidFill>
                    <a:srgbClr val="C00000"/>
                  </a:solidFill>
                  <a:latin typeface="Arial" pitchFamily="34" charset="0"/>
                </a:rPr>
                <a:t>SARDAR SAROVAR DAM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C00000"/>
                  </a:solidFill>
                  <a:latin typeface="Arial" pitchFamily="34" charset="0"/>
                </a:rPr>
                <a:t>SHOWING IMPORATANT LEVELS</a:t>
              </a:r>
            </a:p>
          </p:txBody>
        </p: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5564052" y="2648319"/>
              <a:ext cx="356087" cy="325168"/>
              <a:chOff x="6258232" y="2943594"/>
              <a:chExt cx="356087" cy="32516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257951" y="2943802"/>
                <a:ext cx="3568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257951" y="2943802"/>
                <a:ext cx="0" cy="3257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Arrow Connector 112"/>
            <p:cNvCxnSpPr/>
            <p:nvPr/>
          </p:nvCxnSpPr>
          <p:spPr>
            <a:xfrm>
              <a:off x="4478865" y="3086579"/>
              <a:ext cx="424887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9371256" y="4779357"/>
              <a:ext cx="34651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endCxn id="137" idx="4"/>
            </p:cNvCxnSpPr>
            <p:nvPr/>
          </p:nvCxnSpPr>
          <p:spPr>
            <a:xfrm flipV="1">
              <a:off x="11365750" y="4612061"/>
              <a:ext cx="484702" cy="3676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8842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92401" y="489361"/>
            <a:ext cx="9994599" cy="57661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ular Callout 98"/>
          <p:cNvSpPr/>
          <p:nvPr/>
        </p:nvSpPr>
        <p:spPr>
          <a:xfrm>
            <a:off x="1764930" y="3307094"/>
            <a:ext cx="1391605" cy="185850"/>
          </a:xfrm>
          <a:prstGeom prst="wedgeRectCallout">
            <a:avLst>
              <a:gd name="adj1" fmla="val 62635"/>
              <a:gd name="adj2" fmla="val 110152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ular Callout 92"/>
          <p:cNvSpPr/>
          <p:nvPr/>
        </p:nvSpPr>
        <p:spPr>
          <a:xfrm>
            <a:off x="5313448" y="3058513"/>
            <a:ext cx="1165134" cy="185850"/>
          </a:xfrm>
          <a:prstGeom prst="wedgeRectCallout">
            <a:avLst>
              <a:gd name="adj1" fmla="val 66424"/>
              <a:gd name="adj2" fmla="val 59323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ular Callout 91"/>
          <p:cNvSpPr/>
          <p:nvPr/>
        </p:nvSpPr>
        <p:spPr>
          <a:xfrm>
            <a:off x="5993535" y="2546620"/>
            <a:ext cx="1239452" cy="185850"/>
          </a:xfrm>
          <a:prstGeom prst="wedgeRectCallout">
            <a:avLst>
              <a:gd name="adj1" fmla="val 56130"/>
              <a:gd name="adj2" fmla="val 87914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ular Callout 43"/>
          <p:cNvSpPr/>
          <p:nvPr/>
        </p:nvSpPr>
        <p:spPr>
          <a:xfrm>
            <a:off x="7576223" y="1581053"/>
            <a:ext cx="1239452" cy="185850"/>
          </a:xfrm>
          <a:prstGeom prst="wedgeRectCallout">
            <a:avLst>
              <a:gd name="adj1" fmla="val -4166"/>
              <a:gd name="adj2" fmla="val 135566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91222" y="2850252"/>
            <a:ext cx="8142276" cy="2639013"/>
          </a:xfrm>
          <a:custGeom>
            <a:avLst/>
            <a:gdLst>
              <a:gd name="connsiteX0" fmla="*/ 0 w 6956756"/>
              <a:gd name="connsiteY0" fmla="*/ 2545690 h 2567635"/>
              <a:gd name="connsiteX1" fmla="*/ 1916583 w 6956756"/>
              <a:gd name="connsiteY1" fmla="*/ 2340864 h 2567635"/>
              <a:gd name="connsiteX2" fmla="*/ 2048256 w 6956756"/>
              <a:gd name="connsiteY2" fmla="*/ 2340864 h 2567635"/>
              <a:gd name="connsiteX3" fmla="*/ 2055572 w 6956756"/>
              <a:gd name="connsiteY3" fmla="*/ 2260397 h 2567635"/>
              <a:gd name="connsiteX4" fmla="*/ 4798772 w 6956756"/>
              <a:gd name="connsiteY4" fmla="*/ 731520 h 2567635"/>
              <a:gd name="connsiteX5" fmla="*/ 4930445 w 6956756"/>
              <a:gd name="connsiteY5" fmla="*/ 731520 h 2567635"/>
              <a:gd name="connsiteX6" fmla="*/ 4930445 w 6956756"/>
              <a:gd name="connsiteY6" fmla="*/ 665683 h 2567635"/>
              <a:gd name="connsiteX7" fmla="*/ 5325466 w 6956756"/>
              <a:gd name="connsiteY7" fmla="*/ 446227 h 2567635"/>
              <a:gd name="connsiteX8" fmla="*/ 5479085 w 6956756"/>
              <a:gd name="connsiteY8" fmla="*/ 453542 h 2567635"/>
              <a:gd name="connsiteX9" fmla="*/ 5479085 w 6956756"/>
              <a:gd name="connsiteY9" fmla="*/ 395021 h 2567635"/>
              <a:gd name="connsiteX10" fmla="*/ 6049671 w 6956756"/>
              <a:gd name="connsiteY10" fmla="*/ 197510 h 2567635"/>
              <a:gd name="connsiteX11" fmla="*/ 6195975 w 6956756"/>
              <a:gd name="connsiteY11" fmla="*/ 197510 h 2567635"/>
              <a:gd name="connsiteX12" fmla="*/ 6195975 w 6956756"/>
              <a:gd name="connsiteY12" fmla="*/ 197510 h 2567635"/>
              <a:gd name="connsiteX13" fmla="*/ 6188660 w 6956756"/>
              <a:gd name="connsiteY13" fmla="*/ 160934 h 2567635"/>
              <a:gd name="connsiteX14" fmla="*/ 6825082 w 6956756"/>
              <a:gd name="connsiteY14" fmla="*/ 0 h 2567635"/>
              <a:gd name="connsiteX15" fmla="*/ 6803136 w 6956756"/>
              <a:gd name="connsiteY15" fmla="*/ 936346 h 2567635"/>
              <a:gd name="connsiteX16" fmla="*/ 6569050 w 6956756"/>
              <a:gd name="connsiteY16" fmla="*/ 1068019 h 2567635"/>
              <a:gd name="connsiteX17" fmla="*/ 6956756 w 6956756"/>
              <a:gd name="connsiteY17" fmla="*/ 1185062 h 2567635"/>
              <a:gd name="connsiteX18" fmla="*/ 6788506 w 6956756"/>
              <a:gd name="connsiteY18" fmla="*/ 1265530 h 2567635"/>
              <a:gd name="connsiteX19" fmla="*/ 6781191 w 6956756"/>
              <a:gd name="connsiteY19" fmla="*/ 2567635 h 2567635"/>
              <a:gd name="connsiteX20" fmla="*/ 0 w 6956756"/>
              <a:gd name="connsiteY20" fmla="*/ 2545690 h 2567635"/>
              <a:gd name="connsiteX0" fmla="*/ 0 w 6956756"/>
              <a:gd name="connsiteY0" fmla="*/ 2545690 h 2567635"/>
              <a:gd name="connsiteX1" fmla="*/ 1916583 w 6956756"/>
              <a:gd name="connsiteY1" fmla="*/ 2340864 h 2567635"/>
              <a:gd name="connsiteX2" fmla="*/ 2074797 w 6956756"/>
              <a:gd name="connsiteY2" fmla="*/ 2344670 h 2567635"/>
              <a:gd name="connsiteX3" fmla="*/ 2055572 w 6956756"/>
              <a:gd name="connsiteY3" fmla="*/ 2260397 h 2567635"/>
              <a:gd name="connsiteX4" fmla="*/ 4798772 w 6956756"/>
              <a:gd name="connsiteY4" fmla="*/ 731520 h 2567635"/>
              <a:gd name="connsiteX5" fmla="*/ 4930445 w 6956756"/>
              <a:gd name="connsiteY5" fmla="*/ 731520 h 2567635"/>
              <a:gd name="connsiteX6" fmla="*/ 4930445 w 6956756"/>
              <a:gd name="connsiteY6" fmla="*/ 665683 h 2567635"/>
              <a:gd name="connsiteX7" fmla="*/ 5325466 w 6956756"/>
              <a:gd name="connsiteY7" fmla="*/ 446227 h 2567635"/>
              <a:gd name="connsiteX8" fmla="*/ 5479085 w 6956756"/>
              <a:gd name="connsiteY8" fmla="*/ 453542 h 2567635"/>
              <a:gd name="connsiteX9" fmla="*/ 5479085 w 6956756"/>
              <a:gd name="connsiteY9" fmla="*/ 395021 h 2567635"/>
              <a:gd name="connsiteX10" fmla="*/ 6049671 w 6956756"/>
              <a:gd name="connsiteY10" fmla="*/ 197510 h 2567635"/>
              <a:gd name="connsiteX11" fmla="*/ 6195975 w 6956756"/>
              <a:gd name="connsiteY11" fmla="*/ 197510 h 2567635"/>
              <a:gd name="connsiteX12" fmla="*/ 6195975 w 6956756"/>
              <a:gd name="connsiteY12" fmla="*/ 197510 h 2567635"/>
              <a:gd name="connsiteX13" fmla="*/ 6188660 w 6956756"/>
              <a:gd name="connsiteY13" fmla="*/ 160934 h 2567635"/>
              <a:gd name="connsiteX14" fmla="*/ 6825082 w 6956756"/>
              <a:gd name="connsiteY14" fmla="*/ 0 h 2567635"/>
              <a:gd name="connsiteX15" fmla="*/ 6803136 w 6956756"/>
              <a:gd name="connsiteY15" fmla="*/ 936346 h 2567635"/>
              <a:gd name="connsiteX16" fmla="*/ 6569050 w 6956756"/>
              <a:gd name="connsiteY16" fmla="*/ 1068019 h 2567635"/>
              <a:gd name="connsiteX17" fmla="*/ 6956756 w 6956756"/>
              <a:gd name="connsiteY17" fmla="*/ 1185062 h 2567635"/>
              <a:gd name="connsiteX18" fmla="*/ 6788506 w 6956756"/>
              <a:gd name="connsiteY18" fmla="*/ 1265530 h 2567635"/>
              <a:gd name="connsiteX19" fmla="*/ 6781191 w 6956756"/>
              <a:gd name="connsiteY19" fmla="*/ 2567635 h 2567635"/>
              <a:gd name="connsiteX20" fmla="*/ 0 w 6956756"/>
              <a:gd name="connsiteY20" fmla="*/ 2545690 h 2567635"/>
              <a:gd name="connsiteX0" fmla="*/ 0 w 6956756"/>
              <a:gd name="connsiteY0" fmla="*/ 2545690 h 2567635"/>
              <a:gd name="connsiteX1" fmla="*/ 1916583 w 6956756"/>
              <a:gd name="connsiteY1" fmla="*/ 2340864 h 2567635"/>
              <a:gd name="connsiteX2" fmla="*/ 2074797 w 6956756"/>
              <a:gd name="connsiteY2" fmla="*/ 2344670 h 2567635"/>
              <a:gd name="connsiteX3" fmla="*/ 2078321 w 6956756"/>
              <a:gd name="connsiteY3" fmla="*/ 2248980 h 2567635"/>
              <a:gd name="connsiteX4" fmla="*/ 4798772 w 6956756"/>
              <a:gd name="connsiteY4" fmla="*/ 731520 h 2567635"/>
              <a:gd name="connsiteX5" fmla="*/ 4930445 w 6956756"/>
              <a:gd name="connsiteY5" fmla="*/ 731520 h 2567635"/>
              <a:gd name="connsiteX6" fmla="*/ 4930445 w 6956756"/>
              <a:gd name="connsiteY6" fmla="*/ 665683 h 2567635"/>
              <a:gd name="connsiteX7" fmla="*/ 5325466 w 6956756"/>
              <a:gd name="connsiteY7" fmla="*/ 446227 h 2567635"/>
              <a:gd name="connsiteX8" fmla="*/ 5479085 w 6956756"/>
              <a:gd name="connsiteY8" fmla="*/ 453542 h 2567635"/>
              <a:gd name="connsiteX9" fmla="*/ 5479085 w 6956756"/>
              <a:gd name="connsiteY9" fmla="*/ 395021 h 2567635"/>
              <a:gd name="connsiteX10" fmla="*/ 6049671 w 6956756"/>
              <a:gd name="connsiteY10" fmla="*/ 197510 h 2567635"/>
              <a:gd name="connsiteX11" fmla="*/ 6195975 w 6956756"/>
              <a:gd name="connsiteY11" fmla="*/ 197510 h 2567635"/>
              <a:gd name="connsiteX12" fmla="*/ 6195975 w 6956756"/>
              <a:gd name="connsiteY12" fmla="*/ 197510 h 2567635"/>
              <a:gd name="connsiteX13" fmla="*/ 6188660 w 6956756"/>
              <a:gd name="connsiteY13" fmla="*/ 160934 h 2567635"/>
              <a:gd name="connsiteX14" fmla="*/ 6825082 w 6956756"/>
              <a:gd name="connsiteY14" fmla="*/ 0 h 2567635"/>
              <a:gd name="connsiteX15" fmla="*/ 6803136 w 6956756"/>
              <a:gd name="connsiteY15" fmla="*/ 936346 h 2567635"/>
              <a:gd name="connsiteX16" fmla="*/ 6569050 w 6956756"/>
              <a:gd name="connsiteY16" fmla="*/ 1068019 h 2567635"/>
              <a:gd name="connsiteX17" fmla="*/ 6956756 w 6956756"/>
              <a:gd name="connsiteY17" fmla="*/ 1185062 h 2567635"/>
              <a:gd name="connsiteX18" fmla="*/ 6788506 w 6956756"/>
              <a:gd name="connsiteY18" fmla="*/ 1265530 h 2567635"/>
              <a:gd name="connsiteX19" fmla="*/ 6781191 w 6956756"/>
              <a:gd name="connsiteY19" fmla="*/ 2567635 h 2567635"/>
              <a:gd name="connsiteX20" fmla="*/ 0 w 6956756"/>
              <a:gd name="connsiteY20" fmla="*/ 2545690 h 2567635"/>
              <a:gd name="connsiteX0" fmla="*/ 0 w 6956756"/>
              <a:gd name="connsiteY0" fmla="*/ 2545690 h 2567635"/>
              <a:gd name="connsiteX1" fmla="*/ 1916583 w 6956756"/>
              <a:gd name="connsiteY1" fmla="*/ 2340864 h 2567635"/>
              <a:gd name="connsiteX2" fmla="*/ 2074797 w 6956756"/>
              <a:gd name="connsiteY2" fmla="*/ 2344670 h 2567635"/>
              <a:gd name="connsiteX3" fmla="*/ 2078321 w 6956756"/>
              <a:gd name="connsiteY3" fmla="*/ 2248980 h 2567635"/>
              <a:gd name="connsiteX4" fmla="*/ 4798772 w 6956756"/>
              <a:gd name="connsiteY4" fmla="*/ 731520 h 2567635"/>
              <a:gd name="connsiteX5" fmla="*/ 4930445 w 6956756"/>
              <a:gd name="connsiteY5" fmla="*/ 731520 h 2567635"/>
              <a:gd name="connsiteX6" fmla="*/ 4949403 w 6956756"/>
              <a:gd name="connsiteY6" fmla="*/ 654266 h 2567635"/>
              <a:gd name="connsiteX7" fmla="*/ 5325466 w 6956756"/>
              <a:gd name="connsiteY7" fmla="*/ 446227 h 2567635"/>
              <a:gd name="connsiteX8" fmla="*/ 5479085 w 6956756"/>
              <a:gd name="connsiteY8" fmla="*/ 453542 h 2567635"/>
              <a:gd name="connsiteX9" fmla="*/ 5479085 w 6956756"/>
              <a:gd name="connsiteY9" fmla="*/ 395021 h 2567635"/>
              <a:gd name="connsiteX10" fmla="*/ 6049671 w 6956756"/>
              <a:gd name="connsiteY10" fmla="*/ 197510 h 2567635"/>
              <a:gd name="connsiteX11" fmla="*/ 6195975 w 6956756"/>
              <a:gd name="connsiteY11" fmla="*/ 197510 h 2567635"/>
              <a:gd name="connsiteX12" fmla="*/ 6195975 w 6956756"/>
              <a:gd name="connsiteY12" fmla="*/ 197510 h 2567635"/>
              <a:gd name="connsiteX13" fmla="*/ 6188660 w 6956756"/>
              <a:gd name="connsiteY13" fmla="*/ 160934 h 2567635"/>
              <a:gd name="connsiteX14" fmla="*/ 6825082 w 6956756"/>
              <a:gd name="connsiteY14" fmla="*/ 0 h 2567635"/>
              <a:gd name="connsiteX15" fmla="*/ 6803136 w 6956756"/>
              <a:gd name="connsiteY15" fmla="*/ 936346 h 2567635"/>
              <a:gd name="connsiteX16" fmla="*/ 6569050 w 6956756"/>
              <a:gd name="connsiteY16" fmla="*/ 1068019 h 2567635"/>
              <a:gd name="connsiteX17" fmla="*/ 6956756 w 6956756"/>
              <a:gd name="connsiteY17" fmla="*/ 1185062 h 2567635"/>
              <a:gd name="connsiteX18" fmla="*/ 6788506 w 6956756"/>
              <a:gd name="connsiteY18" fmla="*/ 1265530 h 2567635"/>
              <a:gd name="connsiteX19" fmla="*/ 6781191 w 6956756"/>
              <a:gd name="connsiteY19" fmla="*/ 2567635 h 2567635"/>
              <a:gd name="connsiteX20" fmla="*/ 0 w 6956756"/>
              <a:gd name="connsiteY20" fmla="*/ 2545690 h 2567635"/>
              <a:gd name="connsiteX0" fmla="*/ 0 w 6956756"/>
              <a:gd name="connsiteY0" fmla="*/ 2545690 h 2567635"/>
              <a:gd name="connsiteX1" fmla="*/ 1916583 w 6956756"/>
              <a:gd name="connsiteY1" fmla="*/ 2340864 h 2567635"/>
              <a:gd name="connsiteX2" fmla="*/ 2074797 w 6956756"/>
              <a:gd name="connsiteY2" fmla="*/ 2344670 h 2567635"/>
              <a:gd name="connsiteX3" fmla="*/ 2078321 w 6956756"/>
              <a:gd name="connsiteY3" fmla="*/ 2248980 h 2567635"/>
              <a:gd name="connsiteX4" fmla="*/ 4798772 w 6956756"/>
              <a:gd name="connsiteY4" fmla="*/ 731520 h 2567635"/>
              <a:gd name="connsiteX5" fmla="*/ 4953194 w 6956756"/>
              <a:gd name="connsiteY5" fmla="*/ 735326 h 2567635"/>
              <a:gd name="connsiteX6" fmla="*/ 4949403 w 6956756"/>
              <a:gd name="connsiteY6" fmla="*/ 654266 h 2567635"/>
              <a:gd name="connsiteX7" fmla="*/ 5325466 w 6956756"/>
              <a:gd name="connsiteY7" fmla="*/ 446227 h 2567635"/>
              <a:gd name="connsiteX8" fmla="*/ 5479085 w 6956756"/>
              <a:gd name="connsiteY8" fmla="*/ 453542 h 2567635"/>
              <a:gd name="connsiteX9" fmla="*/ 5479085 w 6956756"/>
              <a:gd name="connsiteY9" fmla="*/ 395021 h 2567635"/>
              <a:gd name="connsiteX10" fmla="*/ 6049671 w 6956756"/>
              <a:gd name="connsiteY10" fmla="*/ 197510 h 2567635"/>
              <a:gd name="connsiteX11" fmla="*/ 6195975 w 6956756"/>
              <a:gd name="connsiteY11" fmla="*/ 197510 h 2567635"/>
              <a:gd name="connsiteX12" fmla="*/ 6195975 w 6956756"/>
              <a:gd name="connsiteY12" fmla="*/ 197510 h 2567635"/>
              <a:gd name="connsiteX13" fmla="*/ 6188660 w 6956756"/>
              <a:gd name="connsiteY13" fmla="*/ 160934 h 2567635"/>
              <a:gd name="connsiteX14" fmla="*/ 6825082 w 6956756"/>
              <a:gd name="connsiteY14" fmla="*/ 0 h 2567635"/>
              <a:gd name="connsiteX15" fmla="*/ 6803136 w 6956756"/>
              <a:gd name="connsiteY15" fmla="*/ 936346 h 2567635"/>
              <a:gd name="connsiteX16" fmla="*/ 6569050 w 6956756"/>
              <a:gd name="connsiteY16" fmla="*/ 1068019 h 2567635"/>
              <a:gd name="connsiteX17" fmla="*/ 6956756 w 6956756"/>
              <a:gd name="connsiteY17" fmla="*/ 1185062 h 2567635"/>
              <a:gd name="connsiteX18" fmla="*/ 6788506 w 6956756"/>
              <a:gd name="connsiteY18" fmla="*/ 1265530 h 2567635"/>
              <a:gd name="connsiteX19" fmla="*/ 6781191 w 6956756"/>
              <a:gd name="connsiteY19" fmla="*/ 2567635 h 2567635"/>
              <a:gd name="connsiteX20" fmla="*/ 0 w 6956756"/>
              <a:gd name="connsiteY20" fmla="*/ 2545690 h 2567635"/>
              <a:gd name="connsiteX0" fmla="*/ 0 w 6956756"/>
              <a:gd name="connsiteY0" fmla="*/ 2545690 h 2567635"/>
              <a:gd name="connsiteX1" fmla="*/ 1916583 w 6956756"/>
              <a:gd name="connsiteY1" fmla="*/ 2340864 h 2567635"/>
              <a:gd name="connsiteX2" fmla="*/ 2074797 w 6956756"/>
              <a:gd name="connsiteY2" fmla="*/ 2344670 h 2567635"/>
              <a:gd name="connsiteX3" fmla="*/ 2078321 w 6956756"/>
              <a:gd name="connsiteY3" fmla="*/ 2248980 h 2567635"/>
              <a:gd name="connsiteX4" fmla="*/ 4798772 w 6956756"/>
              <a:gd name="connsiteY4" fmla="*/ 731520 h 2567635"/>
              <a:gd name="connsiteX5" fmla="*/ 4953194 w 6956756"/>
              <a:gd name="connsiteY5" fmla="*/ 735326 h 2567635"/>
              <a:gd name="connsiteX6" fmla="*/ 4949403 w 6956756"/>
              <a:gd name="connsiteY6" fmla="*/ 654266 h 2567635"/>
              <a:gd name="connsiteX7" fmla="*/ 5325466 w 6956756"/>
              <a:gd name="connsiteY7" fmla="*/ 446227 h 2567635"/>
              <a:gd name="connsiteX8" fmla="*/ 5479085 w 6956756"/>
              <a:gd name="connsiteY8" fmla="*/ 453542 h 2567635"/>
              <a:gd name="connsiteX9" fmla="*/ 5479085 w 6956756"/>
              <a:gd name="connsiteY9" fmla="*/ 395021 h 2567635"/>
              <a:gd name="connsiteX10" fmla="*/ 6049671 w 6956756"/>
              <a:gd name="connsiteY10" fmla="*/ 197510 h 2567635"/>
              <a:gd name="connsiteX11" fmla="*/ 6195975 w 6956756"/>
              <a:gd name="connsiteY11" fmla="*/ 197510 h 2567635"/>
              <a:gd name="connsiteX12" fmla="*/ 6195975 w 6956756"/>
              <a:gd name="connsiteY12" fmla="*/ 197510 h 2567635"/>
              <a:gd name="connsiteX13" fmla="*/ 6196243 w 6956756"/>
              <a:gd name="connsiteY13" fmla="*/ 157129 h 2567635"/>
              <a:gd name="connsiteX14" fmla="*/ 6825082 w 6956756"/>
              <a:gd name="connsiteY14" fmla="*/ 0 h 2567635"/>
              <a:gd name="connsiteX15" fmla="*/ 6803136 w 6956756"/>
              <a:gd name="connsiteY15" fmla="*/ 936346 h 2567635"/>
              <a:gd name="connsiteX16" fmla="*/ 6569050 w 6956756"/>
              <a:gd name="connsiteY16" fmla="*/ 1068019 h 2567635"/>
              <a:gd name="connsiteX17" fmla="*/ 6956756 w 6956756"/>
              <a:gd name="connsiteY17" fmla="*/ 1185062 h 2567635"/>
              <a:gd name="connsiteX18" fmla="*/ 6788506 w 6956756"/>
              <a:gd name="connsiteY18" fmla="*/ 1265530 h 2567635"/>
              <a:gd name="connsiteX19" fmla="*/ 6781191 w 6956756"/>
              <a:gd name="connsiteY19" fmla="*/ 2567635 h 2567635"/>
              <a:gd name="connsiteX20" fmla="*/ 0 w 6956756"/>
              <a:gd name="connsiteY20" fmla="*/ 2545690 h 256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56756" h="2567635">
                <a:moveTo>
                  <a:pt x="0" y="2545690"/>
                </a:moveTo>
                <a:lnTo>
                  <a:pt x="1916583" y="2340864"/>
                </a:lnTo>
                <a:lnTo>
                  <a:pt x="2074797" y="2344670"/>
                </a:lnTo>
                <a:lnTo>
                  <a:pt x="2078321" y="2248980"/>
                </a:lnTo>
                <a:lnTo>
                  <a:pt x="4798772" y="731520"/>
                </a:lnTo>
                <a:lnTo>
                  <a:pt x="4953194" y="735326"/>
                </a:lnTo>
                <a:lnTo>
                  <a:pt x="4949403" y="654266"/>
                </a:lnTo>
                <a:lnTo>
                  <a:pt x="5325466" y="446227"/>
                </a:lnTo>
                <a:lnTo>
                  <a:pt x="5479085" y="453542"/>
                </a:lnTo>
                <a:lnTo>
                  <a:pt x="5479085" y="395021"/>
                </a:lnTo>
                <a:lnTo>
                  <a:pt x="6049671" y="197510"/>
                </a:lnTo>
                <a:lnTo>
                  <a:pt x="6195975" y="197510"/>
                </a:lnTo>
                <a:lnTo>
                  <a:pt x="6195975" y="197510"/>
                </a:lnTo>
                <a:cubicBezTo>
                  <a:pt x="6196020" y="190780"/>
                  <a:pt x="6196154" y="170589"/>
                  <a:pt x="6196243" y="157129"/>
                </a:cubicBezTo>
                <a:lnTo>
                  <a:pt x="6825082" y="0"/>
                </a:lnTo>
                <a:lnTo>
                  <a:pt x="6803136" y="936346"/>
                </a:lnTo>
                <a:lnTo>
                  <a:pt x="6569050" y="1068019"/>
                </a:lnTo>
                <a:lnTo>
                  <a:pt x="6956756" y="1185062"/>
                </a:lnTo>
                <a:lnTo>
                  <a:pt x="6788506" y="1265530"/>
                </a:lnTo>
                <a:cubicBezTo>
                  <a:pt x="6786068" y="1699565"/>
                  <a:pt x="6783629" y="2133600"/>
                  <a:pt x="6781191" y="2567635"/>
                </a:cubicBezTo>
                <a:lnTo>
                  <a:pt x="0" y="254569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074870" y="1864572"/>
            <a:ext cx="159752" cy="1199181"/>
          </a:xfrm>
          <a:custGeom>
            <a:avLst/>
            <a:gdLst>
              <a:gd name="connsiteX0" fmla="*/ 0 w 129540"/>
              <a:gd name="connsiteY0" fmla="*/ 1154430 h 1154430"/>
              <a:gd name="connsiteX1" fmla="*/ 64770 w 129540"/>
              <a:gd name="connsiteY1" fmla="*/ 0 h 1154430"/>
              <a:gd name="connsiteX2" fmla="*/ 129540 w 129540"/>
              <a:gd name="connsiteY2" fmla="*/ 0 h 1154430"/>
              <a:gd name="connsiteX3" fmla="*/ 114300 w 129540"/>
              <a:gd name="connsiteY3" fmla="*/ 1154430 h 1154430"/>
              <a:gd name="connsiteX4" fmla="*/ 0 w 129540"/>
              <a:gd name="connsiteY4" fmla="*/ 1154430 h 1154430"/>
              <a:gd name="connsiteX0" fmla="*/ 0 w 129540"/>
              <a:gd name="connsiteY0" fmla="*/ 1154430 h 1162050"/>
              <a:gd name="connsiteX1" fmla="*/ 64770 w 129540"/>
              <a:gd name="connsiteY1" fmla="*/ 0 h 1162050"/>
              <a:gd name="connsiteX2" fmla="*/ 129540 w 129540"/>
              <a:gd name="connsiteY2" fmla="*/ 0 h 1162050"/>
              <a:gd name="connsiteX3" fmla="*/ 125730 w 129540"/>
              <a:gd name="connsiteY3" fmla="*/ 1162050 h 1162050"/>
              <a:gd name="connsiteX4" fmla="*/ 0 w 129540"/>
              <a:gd name="connsiteY4" fmla="*/ 1154430 h 1162050"/>
              <a:gd name="connsiteX0" fmla="*/ 0 w 129540"/>
              <a:gd name="connsiteY0" fmla="*/ 1169670 h 1169670"/>
              <a:gd name="connsiteX1" fmla="*/ 64770 w 129540"/>
              <a:gd name="connsiteY1" fmla="*/ 0 h 1169670"/>
              <a:gd name="connsiteX2" fmla="*/ 129540 w 129540"/>
              <a:gd name="connsiteY2" fmla="*/ 0 h 1169670"/>
              <a:gd name="connsiteX3" fmla="*/ 125730 w 129540"/>
              <a:gd name="connsiteY3" fmla="*/ 1162050 h 1169670"/>
              <a:gd name="connsiteX4" fmla="*/ 0 w 129540"/>
              <a:gd name="connsiteY4" fmla="*/ 1169670 h 1169670"/>
              <a:gd name="connsiteX0" fmla="*/ 0 w 137160"/>
              <a:gd name="connsiteY0" fmla="*/ 1165860 h 1165860"/>
              <a:gd name="connsiteX1" fmla="*/ 72390 w 137160"/>
              <a:gd name="connsiteY1" fmla="*/ 0 h 1165860"/>
              <a:gd name="connsiteX2" fmla="*/ 137160 w 137160"/>
              <a:gd name="connsiteY2" fmla="*/ 0 h 1165860"/>
              <a:gd name="connsiteX3" fmla="*/ 133350 w 137160"/>
              <a:gd name="connsiteY3" fmla="*/ 1162050 h 1165860"/>
              <a:gd name="connsiteX4" fmla="*/ 0 w 137160"/>
              <a:gd name="connsiteY4" fmla="*/ 1165860 h 1165860"/>
              <a:gd name="connsiteX0" fmla="*/ 0 w 137160"/>
              <a:gd name="connsiteY0" fmla="*/ 1165860 h 1168086"/>
              <a:gd name="connsiteX1" fmla="*/ 72390 w 137160"/>
              <a:gd name="connsiteY1" fmla="*/ 0 h 1168086"/>
              <a:gd name="connsiteX2" fmla="*/ 137160 w 137160"/>
              <a:gd name="connsiteY2" fmla="*/ 0 h 1168086"/>
              <a:gd name="connsiteX3" fmla="*/ 133350 w 137160"/>
              <a:gd name="connsiteY3" fmla="*/ 1168086 h 1168086"/>
              <a:gd name="connsiteX4" fmla="*/ 0 w 137160"/>
              <a:gd name="connsiteY4" fmla="*/ 1165860 h 11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" h="1168086">
                <a:moveTo>
                  <a:pt x="0" y="1165860"/>
                </a:moveTo>
                <a:lnTo>
                  <a:pt x="72390" y="0"/>
                </a:lnTo>
                <a:lnTo>
                  <a:pt x="137160" y="0"/>
                </a:lnTo>
                <a:lnTo>
                  <a:pt x="133350" y="1168086"/>
                </a:lnTo>
                <a:lnTo>
                  <a:pt x="0" y="11658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41461" y="2743977"/>
            <a:ext cx="156237" cy="572539"/>
          </a:xfrm>
          <a:custGeom>
            <a:avLst/>
            <a:gdLst>
              <a:gd name="connsiteX0" fmla="*/ 0 w 129540"/>
              <a:gd name="connsiteY0" fmla="*/ 1154430 h 1154430"/>
              <a:gd name="connsiteX1" fmla="*/ 64770 w 129540"/>
              <a:gd name="connsiteY1" fmla="*/ 0 h 1154430"/>
              <a:gd name="connsiteX2" fmla="*/ 129540 w 129540"/>
              <a:gd name="connsiteY2" fmla="*/ 0 h 1154430"/>
              <a:gd name="connsiteX3" fmla="*/ 114300 w 129540"/>
              <a:gd name="connsiteY3" fmla="*/ 1154430 h 1154430"/>
              <a:gd name="connsiteX4" fmla="*/ 0 w 129540"/>
              <a:gd name="connsiteY4" fmla="*/ 1154430 h 1154430"/>
              <a:gd name="connsiteX0" fmla="*/ 0 w 129540"/>
              <a:gd name="connsiteY0" fmla="*/ 1154430 h 1162050"/>
              <a:gd name="connsiteX1" fmla="*/ 64770 w 129540"/>
              <a:gd name="connsiteY1" fmla="*/ 0 h 1162050"/>
              <a:gd name="connsiteX2" fmla="*/ 129540 w 129540"/>
              <a:gd name="connsiteY2" fmla="*/ 0 h 1162050"/>
              <a:gd name="connsiteX3" fmla="*/ 125730 w 129540"/>
              <a:gd name="connsiteY3" fmla="*/ 1162050 h 1162050"/>
              <a:gd name="connsiteX4" fmla="*/ 0 w 129540"/>
              <a:gd name="connsiteY4" fmla="*/ 1154430 h 1162050"/>
              <a:gd name="connsiteX0" fmla="*/ 0 w 129540"/>
              <a:gd name="connsiteY0" fmla="*/ 1169670 h 1169670"/>
              <a:gd name="connsiteX1" fmla="*/ 64770 w 129540"/>
              <a:gd name="connsiteY1" fmla="*/ 0 h 1169670"/>
              <a:gd name="connsiteX2" fmla="*/ 129540 w 129540"/>
              <a:gd name="connsiteY2" fmla="*/ 0 h 1169670"/>
              <a:gd name="connsiteX3" fmla="*/ 125730 w 129540"/>
              <a:gd name="connsiteY3" fmla="*/ 1162050 h 1169670"/>
              <a:gd name="connsiteX4" fmla="*/ 0 w 129540"/>
              <a:gd name="connsiteY4" fmla="*/ 1169670 h 1169670"/>
              <a:gd name="connsiteX0" fmla="*/ 0 w 137160"/>
              <a:gd name="connsiteY0" fmla="*/ 1165860 h 1165860"/>
              <a:gd name="connsiteX1" fmla="*/ 72390 w 137160"/>
              <a:gd name="connsiteY1" fmla="*/ 0 h 1165860"/>
              <a:gd name="connsiteX2" fmla="*/ 137160 w 137160"/>
              <a:gd name="connsiteY2" fmla="*/ 0 h 1165860"/>
              <a:gd name="connsiteX3" fmla="*/ 133350 w 137160"/>
              <a:gd name="connsiteY3" fmla="*/ 1162050 h 1165860"/>
              <a:gd name="connsiteX4" fmla="*/ 0 w 137160"/>
              <a:gd name="connsiteY4" fmla="*/ 1165860 h 1165860"/>
              <a:gd name="connsiteX0" fmla="*/ 0 w 133350"/>
              <a:gd name="connsiteY0" fmla="*/ 1165860 h 1165860"/>
              <a:gd name="connsiteX1" fmla="*/ 72390 w 133350"/>
              <a:gd name="connsiteY1" fmla="*/ 0 h 1165860"/>
              <a:gd name="connsiteX2" fmla="*/ 129540 w 133350"/>
              <a:gd name="connsiteY2" fmla="*/ 396240 h 1165860"/>
              <a:gd name="connsiteX3" fmla="*/ 133350 w 133350"/>
              <a:gd name="connsiteY3" fmla="*/ 1162050 h 1165860"/>
              <a:gd name="connsiteX4" fmla="*/ 0 w 133350"/>
              <a:gd name="connsiteY4" fmla="*/ 1165860 h 1165860"/>
              <a:gd name="connsiteX0" fmla="*/ 0 w 133350"/>
              <a:gd name="connsiteY0" fmla="*/ 769620 h 769620"/>
              <a:gd name="connsiteX1" fmla="*/ 41910 w 133350"/>
              <a:gd name="connsiteY1" fmla="*/ 49530 h 769620"/>
              <a:gd name="connsiteX2" fmla="*/ 129540 w 133350"/>
              <a:gd name="connsiteY2" fmla="*/ 0 h 769620"/>
              <a:gd name="connsiteX3" fmla="*/ 133350 w 133350"/>
              <a:gd name="connsiteY3" fmla="*/ 765810 h 769620"/>
              <a:gd name="connsiteX4" fmla="*/ 0 w 133350"/>
              <a:gd name="connsiteY4" fmla="*/ 769620 h 769620"/>
              <a:gd name="connsiteX0" fmla="*/ 0 w 137160"/>
              <a:gd name="connsiteY0" fmla="*/ 720090 h 720090"/>
              <a:gd name="connsiteX1" fmla="*/ 41910 w 137160"/>
              <a:gd name="connsiteY1" fmla="*/ 0 h 720090"/>
              <a:gd name="connsiteX2" fmla="*/ 137160 w 137160"/>
              <a:gd name="connsiteY2" fmla="*/ 179070 h 720090"/>
              <a:gd name="connsiteX3" fmla="*/ 133350 w 137160"/>
              <a:gd name="connsiteY3" fmla="*/ 716280 h 720090"/>
              <a:gd name="connsiteX4" fmla="*/ 0 w 137160"/>
              <a:gd name="connsiteY4" fmla="*/ 720090 h 720090"/>
              <a:gd name="connsiteX0" fmla="*/ 0 w 137160"/>
              <a:gd name="connsiteY0" fmla="*/ 544830 h 544830"/>
              <a:gd name="connsiteX1" fmla="*/ 30480 w 137160"/>
              <a:gd name="connsiteY1" fmla="*/ 0 h 544830"/>
              <a:gd name="connsiteX2" fmla="*/ 137160 w 137160"/>
              <a:gd name="connsiteY2" fmla="*/ 3810 h 544830"/>
              <a:gd name="connsiteX3" fmla="*/ 133350 w 137160"/>
              <a:gd name="connsiteY3" fmla="*/ 541020 h 544830"/>
              <a:gd name="connsiteX4" fmla="*/ 0 w 137160"/>
              <a:gd name="connsiteY4" fmla="*/ 544830 h 544830"/>
              <a:gd name="connsiteX0" fmla="*/ 0 w 137160"/>
              <a:gd name="connsiteY0" fmla="*/ 544830 h 548640"/>
              <a:gd name="connsiteX1" fmla="*/ 30480 w 137160"/>
              <a:gd name="connsiteY1" fmla="*/ 0 h 548640"/>
              <a:gd name="connsiteX2" fmla="*/ 137160 w 137160"/>
              <a:gd name="connsiteY2" fmla="*/ 3810 h 548640"/>
              <a:gd name="connsiteX3" fmla="*/ 133350 w 137160"/>
              <a:gd name="connsiteY3" fmla="*/ 548640 h 548640"/>
              <a:gd name="connsiteX4" fmla="*/ 0 w 137160"/>
              <a:gd name="connsiteY4" fmla="*/ 544830 h 548640"/>
              <a:gd name="connsiteX0" fmla="*/ 0 w 137160"/>
              <a:gd name="connsiteY0" fmla="*/ 553883 h 557693"/>
              <a:gd name="connsiteX1" fmla="*/ 60659 w 137160"/>
              <a:gd name="connsiteY1" fmla="*/ 0 h 557693"/>
              <a:gd name="connsiteX2" fmla="*/ 137160 w 137160"/>
              <a:gd name="connsiteY2" fmla="*/ 12863 h 557693"/>
              <a:gd name="connsiteX3" fmla="*/ 133350 w 137160"/>
              <a:gd name="connsiteY3" fmla="*/ 557693 h 557693"/>
              <a:gd name="connsiteX4" fmla="*/ 0 w 137160"/>
              <a:gd name="connsiteY4" fmla="*/ 553883 h 557693"/>
              <a:gd name="connsiteX0" fmla="*/ 0 w 134142"/>
              <a:gd name="connsiteY0" fmla="*/ 553883 h 557693"/>
              <a:gd name="connsiteX1" fmla="*/ 60659 w 134142"/>
              <a:gd name="connsiteY1" fmla="*/ 0 h 557693"/>
              <a:gd name="connsiteX2" fmla="*/ 134142 w 134142"/>
              <a:gd name="connsiteY2" fmla="*/ 792 h 557693"/>
              <a:gd name="connsiteX3" fmla="*/ 133350 w 134142"/>
              <a:gd name="connsiteY3" fmla="*/ 557693 h 557693"/>
              <a:gd name="connsiteX4" fmla="*/ 0 w 134142"/>
              <a:gd name="connsiteY4" fmla="*/ 553883 h 55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42" h="557693">
                <a:moveTo>
                  <a:pt x="0" y="553883"/>
                </a:moveTo>
                <a:lnTo>
                  <a:pt x="60659" y="0"/>
                </a:lnTo>
                <a:lnTo>
                  <a:pt x="134142" y="792"/>
                </a:lnTo>
                <a:lnTo>
                  <a:pt x="133350" y="557693"/>
                </a:lnTo>
                <a:lnTo>
                  <a:pt x="0" y="55388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620992" y="3192899"/>
            <a:ext cx="156238" cy="414534"/>
          </a:xfrm>
          <a:custGeom>
            <a:avLst/>
            <a:gdLst>
              <a:gd name="connsiteX0" fmla="*/ 0 w 129540"/>
              <a:gd name="connsiteY0" fmla="*/ 1154430 h 1154430"/>
              <a:gd name="connsiteX1" fmla="*/ 64770 w 129540"/>
              <a:gd name="connsiteY1" fmla="*/ 0 h 1154430"/>
              <a:gd name="connsiteX2" fmla="*/ 129540 w 129540"/>
              <a:gd name="connsiteY2" fmla="*/ 0 h 1154430"/>
              <a:gd name="connsiteX3" fmla="*/ 114300 w 129540"/>
              <a:gd name="connsiteY3" fmla="*/ 1154430 h 1154430"/>
              <a:gd name="connsiteX4" fmla="*/ 0 w 129540"/>
              <a:gd name="connsiteY4" fmla="*/ 1154430 h 1154430"/>
              <a:gd name="connsiteX0" fmla="*/ 0 w 129540"/>
              <a:gd name="connsiteY0" fmla="*/ 1154430 h 1162050"/>
              <a:gd name="connsiteX1" fmla="*/ 64770 w 129540"/>
              <a:gd name="connsiteY1" fmla="*/ 0 h 1162050"/>
              <a:gd name="connsiteX2" fmla="*/ 129540 w 129540"/>
              <a:gd name="connsiteY2" fmla="*/ 0 h 1162050"/>
              <a:gd name="connsiteX3" fmla="*/ 125730 w 129540"/>
              <a:gd name="connsiteY3" fmla="*/ 1162050 h 1162050"/>
              <a:gd name="connsiteX4" fmla="*/ 0 w 129540"/>
              <a:gd name="connsiteY4" fmla="*/ 1154430 h 1162050"/>
              <a:gd name="connsiteX0" fmla="*/ 0 w 129540"/>
              <a:gd name="connsiteY0" fmla="*/ 1169670 h 1169670"/>
              <a:gd name="connsiteX1" fmla="*/ 64770 w 129540"/>
              <a:gd name="connsiteY1" fmla="*/ 0 h 1169670"/>
              <a:gd name="connsiteX2" fmla="*/ 129540 w 129540"/>
              <a:gd name="connsiteY2" fmla="*/ 0 h 1169670"/>
              <a:gd name="connsiteX3" fmla="*/ 125730 w 129540"/>
              <a:gd name="connsiteY3" fmla="*/ 1162050 h 1169670"/>
              <a:gd name="connsiteX4" fmla="*/ 0 w 129540"/>
              <a:gd name="connsiteY4" fmla="*/ 1169670 h 1169670"/>
              <a:gd name="connsiteX0" fmla="*/ 0 w 137160"/>
              <a:gd name="connsiteY0" fmla="*/ 1165860 h 1165860"/>
              <a:gd name="connsiteX1" fmla="*/ 72390 w 137160"/>
              <a:gd name="connsiteY1" fmla="*/ 0 h 1165860"/>
              <a:gd name="connsiteX2" fmla="*/ 137160 w 137160"/>
              <a:gd name="connsiteY2" fmla="*/ 0 h 1165860"/>
              <a:gd name="connsiteX3" fmla="*/ 133350 w 137160"/>
              <a:gd name="connsiteY3" fmla="*/ 1162050 h 1165860"/>
              <a:gd name="connsiteX4" fmla="*/ 0 w 137160"/>
              <a:gd name="connsiteY4" fmla="*/ 1165860 h 1165860"/>
              <a:gd name="connsiteX0" fmla="*/ 0 w 133350"/>
              <a:gd name="connsiteY0" fmla="*/ 1165860 h 1165860"/>
              <a:gd name="connsiteX1" fmla="*/ 72390 w 133350"/>
              <a:gd name="connsiteY1" fmla="*/ 0 h 1165860"/>
              <a:gd name="connsiteX2" fmla="*/ 129540 w 133350"/>
              <a:gd name="connsiteY2" fmla="*/ 396240 h 1165860"/>
              <a:gd name="connsiteX3" fmla="*/ 133350 w 133350"/>
              <a:gd name="connsiteY3" fmla="*/ 1162050 h 1165860"/>
              <a:gd name="connsiteX4" fmla="*/ 0 w 133350"/>
              <a:gd name="connsiteY4" fmla="*/ 1165860 h 1165860"/>
              <a:gd name="connsiteX0" fmla="*/ 0 w 133350"/>
              <a:gd name="connsiteY0" fmla="*/ 769620 h 769620"/>
              <a:gd name="connsiteX1" fmla="*/ 41910 w 133350"/>
              <a:gd name="connsiteY1" fmla="*/ 49530 h 769620"/>
              <a:gd name="connsiteX2" fmla="*/ 129540 w 133350"/>
              <a:gd name="connsiteY2" fmla="*/ 0 h 769620"/>
              <a:gd name="connsiteX3" fmla="*/ 133350 w 133350"/>
              <a:gd name="connsiteY3" fmla="*/ 765810 h 769620"/>
              <a:gd name="connsiteX4" fmla="*/ 0 w 133350"/>
              <a:gd name="connsiteY4" fmla="*/ 769620 h 769620"/>
              <a:gd name="connsiteX0" fmla="*/ 0 w 137160"/>
              <a:gd name="connsiteY0" fmla="*/ 720090 h 720090"/>
              <a:gd name="connsiteX1" fmla="*/ 41910 w 137160"/>
              <a:gd name="connsiteY1" fmla="*/ 0 h 720090"/>
              <a:gd name="connsiteX2" fmla="*/ 137160 w 137160"/>
              <a:gd name="connsiteY2" fmla="*/ 179070 h 720090"/>
              <a:gd name="connsiteX3" fmla="*/ 133350 w 137160"/>
              <a:gd name="connsiteY3" fmla="*/ 716280 h 720090"/>
              <a:gd name="connsiteX4" fmla="*/ 0 w 137160"/>
              <a:gd name="connsiteY4" fmla="*/ 720090 h 720090"/>
              <a:gd name="connsiteX0" fmla="*/ 0 w 137160"/>
              <a:gd name="connsiteY0" fmla="*/ 544830 h 544830"/>
              <a:gd name="connsiteX1" fmla="*/ 30480 w 137160"/>
              <a:gd name="connsiteY1" fmla="*/ 0 h 544830"/>
              <a:gd name="connsiteX2" fmla="*/ 137160 w 137160"/>
              <a:gd name="connsiteY2" fmla="*/ 3810 h 544830"/>
              <a:gd name="connsiteX3" fmla="*/ 133350 w 137160"/>
              <a:gd name="connsiteY3" fmla="*/ 541020 h 544830"/>
              <a:gd name="connsiteX4" fmla="*/ 0 w 137160"/>
              <a:gd name="connsiteY4" fmla="*/ 544830 h 544830"/>
              <a:gd name="connsiteX0" fmla="*/ 0 w 137160"/>
              <a:gd name="connsiteY0" fmla="*/ 544830 h 548640"/>
              <a:gd name="connsiteX1" fmla="*/ 30480 w 137160"/>
              <a:gd name="connsiteY1" fmla="*/ 0 h 548640"/>
              <a:gd name="connsiteX2" fmla="*/ 137160 w 137160"/>
              <a:gd name="connsiteY2" fmla="*/ 3810 h 548640"/>
              <a:gd name="connsiteX3" fmla="*/ 133350 w 137160"/>
              <a:gd name="connsiteY3" fmla="*/ 548640 h 548640"/>
              <a:gd name="connsiteX4" fmla="*/ 0 w 137160"/>
              <a:gd name="connsiteY4" fmla="*/ 544830 h 548640"/>
              <a:gd name="connsiteX0" fmla="*/ 0 w 140178"/>
              <a:gd name="connsiteY0" fmla="*/ 544830 h 548640"/>
              <a:gd name="connsiteX1" fmla="*/ 30480 w 140178"/>
              <a:gd name="connsiteY1" fmla="*/ 0 h 548640"/>
              <a:gd name="connsiteX2" fmla="*/ 140178 w 140178"/>
              <a:gd name="connsiteY2" fmla="*/ 166773 h 548640"/>
              <a:gd name="connsiteX3" fmla="*/ 133350 w 140178"/>
              <a:gd name="connsiteY3" fmla="*/ 548640 h 548640"/>
              <a:gd name="connsiteX4" fmla="*/ 0 w 140178"/>
              <a:gd name="connsiteY4" fmla="*/ 544830 h 548640"/>
              <a:gd name="connsiteX0" fmla="*/ 0 w 140178"/>
              <a:gd name="connsiteY0" fmla="*/ 378850 h 382660"/>
              <a:gd name="connsiteX1" fmla="*/ 30480 w 140178"/>
              <a:gd name="connsiteY1" fmla="*/ 0 h 382660"/>
              <a:gd name="connsiteX2" fmla="*/ 140178 w 140178"/>
              <a:gd name="connsiteY2" fmla="*/ 793 h 382660"/>
              <a:gd name="connsiteX3" fmla="*/ 133350 w 140178"/>
              <a:gd name="connsiteY3" fmla="*/ 382660 h 382660"/>
              <a:gd name="connsiteX4" fmla="*/ 0 w 140178"/>
              <a:gd name="connsiteY4" fmla="*/ 378850 h 382660"/>
              <a:gd name="connsiteX0" fmla="*/ 0 w 140178"/>
              <a:gd name="connsiteY0" fmla="*/ 399975 h 403785"/>
              <a:gd name="connsiteX1" fmla="*/ 60658 w 140178"/>
              <a:gd name="connsiteY1" fmla="*/ 0 h 403785"/>
              <a:gd name="connsiteX2" fmla="*/ 140178 w 140178"/>
              <a:gd name="connsiteY2" fmla="*/ 21918 h 403785"/>
              <a:gd name="connsiteX3" fmla="*/ 133350 w 140178"/>
              <a:gd name="connsiteY3" fmla="*/ 403785 h 403785"/>
              <a:gd name="connsiteX4" fmla="*/ 0 w 140178"/>
              <a:gd name="connsiteY4" fmla="*/ 399975 h 403785"/>
              <a:gd name="connsiteX0" fmla="*/ 0 w 134143"/>
              <a:gd name="connsiteY0" fmla="*/ 399975 h 403785"/>
              <a:gd name="connsiteX1" fmla="*/ 60658 w 134143"/>
              <a:gd name="connsiteY1" fmla="*/ 0 h 403785"/>
              <a:gd name="connsiteX2" fmla="*/ 134143 w 134143"/>
              <a:gd name="connsiteY2" fmla="*/ 793 h 403785"/>
              <a:gd name="connsiteX3" fmla="*/ 133350 w 134143"/>
              <a:gd name="connsiteY3" fmla="*/ 403785 h 403785"/>
              <a:gd name="connsiteX4" fmla="*/ 0 w 134143"/>
              <a:gd name="connsiteY4" fmla="*/ 399975 h 403785"/>
              <a:gd name="connsiteX0" fmla="*/ 0 w 134143"/>
              <a:gd name="connsiteY0" fmla="*/ 399975 h 403785"/>
              <a:gd name="connsiteX1" fmla="*/ 60658 w 134143"/>
              <a:gd name="connsiteY1" fmla="*/ 0 h 403785"/>
              <a:gd name="connsiteX2" fmla="*/ 134143 w 134143"/>
              <a:gd name="connsiteY2" fmla="*/ 793 h 403785"/>
              <a:gd name="connsiteX3" fmla="*/ 133350 w 134143"/>
              <a:gd name="connsiteY3" fmla="*/ 403785 h 403785"/>
              <a:gd name="connsiteX4" fmla="*/ 0 w 134143"/>
              <a:gd name="connsiteY4" fmla="*/ 399975 h 40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43" h="403785">
                <a:moveTo>
                  <a:pt x="0" y="399975"/>
                </a:moveTo>
                <a:lnTo>
                  <a:pt x="60658" y="0"/>
                </a:lnTo>
                <a:lnTo>
                  <a:pt x="134143" y="793"/>
                </a:lnTo>
                <a:cubicBezTo>
                  <a:pt x="133879" y="135124"/>
                  <a:pt x="133614" y="269454"/>
                  <a:pt x="133350" y="403785"/>
                </a:cubicBezTo>
                <a:lnTo>
                  <a:pt x="0" y="3999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55686" y="3545183"/>
            <a:ext cx="159752" cy="1713170"/>
          </a:xfrm>
          <a:custGeom>
            <a:avLst/>
            <a:gdLst>
              <a:gd name="connsiteX0" fmla="*/ 0 w 129540"/>
              <a:gd name="connsiteY0" fmla="*/ 1154430 h 1154430"/>
              <a:gd name="connsiteX1" fmla="*/ 64770 w 129540"/>
              <a:gd name="connsiteY1" fmla="*/ 0 h 1154430"/>
              <a:gd name="connsiteX2" fmla="*/ 129540 w 129540"/>
              <a:gd name="connsiteY2" fmla="*/ 0 h 1154430"/>
              <a:gd name="connsiteX3" fmla="*/ 114300 w 129540"/>
              <a:gd name="connsiteY3" fmla="*/ 1154430 h 1154430"/>
              <a:gd name="connsiteX4" fmla="*/ 0 w 129540"/>
              <a:gd name="connsiteY4" fmla="*/ 1154430 h 1154430"/>
              <a:gd name="connsiteX0" fmla="*/ 0 w 129540"/>
              <a:gd name="connsiteY0" fmla="*/ 1154430 h 1162050"/>
              <a:gd name="connsiteX1" fmla="*/ 64770 w 129540"/>
              <a:gd name="connsiteY1" fmla="*/ 0 h 1162050"/>
              <a:gd name="connsiteX2" fmla="*/ 129540 w 129540"/>
              <a:gd name="connsiteY2" fmla="*/ 0 h 1162050"/>
              <a:gd name="connsiteX3" fmla="*/ 125730 w 129540"/>
              <a:gd name="connsiteY3" fmla="*/ 1162050 h 1162050"/>
              <a:gd name="connsiteX4" fmla="*/ 0 w 129540"/>
              <a:gd name="connsiteY4" fmla="*/ 1154430 h 1162050"/>
              <a:gd name="connsiteX0" fmla="*/ 0 w 129540"/>
              <a:gd name="connsiteY0" fmla="*/ 1169670 h 1169670"/>
              <a:gd name="connsiteX1" fmla="*/ 64770 w 129540"/>
              <a:gd name="connsiteY1" fmla="*/ 0 h 1169670"/>
              <a:gd name="connsiteX2" fmla="*/ 129540 w 129540"/>
              <a:gd name="connsiteY2" fmla="*/ 0 h 1169670"/>
              <a:gd name="connsiteX3" fmla="*/ 125730 w 129540"/>
              <a:gd name="connsiteY3" fmla="*/ 1162050 h 1169670"/>
              <a:gd name="connsiteX4" fmla="*/ 0 w 129540"/>
              <a:gd name="connsiteY4" fmla="*/ 1169670 h 1169670"/>
              <a:gd name="connsiteX0" fmla="*/ 0 w 137160"/>
              <a:gd name="connsiteY0" fmla="*/ 1165860 h 1165860"/>
              <a:gd name="connsiteX1" fmla="*/ 72390 w 137160"/>
              <a:gd name="connsiteY1" fmla="*/ 0 h 1165860"/>
              <a:gd name="connsiteX2" fmla="*/ 137160 w 137160"/>
              <a:gd name="connsiteY2" fmla="*/ 0 h 1165860"/>
              <a:gd name="connsiteX3" fmla="*/ 133350 w 137160"/>
              <a:gd name="connsiteY3" fmla="*/ 1162050 h 1165860"/>
              <a:gd name="connsiteX4" fmla="*/ 0 w 137160"/>
              <a:gd name="connsiteY4" fmla="*/ 1165860 h 1165860"/>
              <a:gd name="connsiteX0" fmla="*/ 0 w 137160"/>
              <a:gd name="connsiteY0" fmla="*/ 1165860 h 1168086"/>
              <a:gd name="connsiteX1" fmla="*/ 72390 w 137160"/>
              <a:gd name="connsiteY1" fmla="*/ 0 h 1168086"/>
              <a:gd name="connsiteX2" fmla="*/ 137160 w 137160"/>
              <a:gd name="connsiteY2" fmla="*/ 0 h 1168086"/>
              <a:gd name="connsiteX3" fmla="*/ 133350 w 137160"/>
              <a:gd name="connsiteY3" fmla="*/ 1168086 h 1168086"/>
              <a:gd name="connsiteX4" fmla="*/ 0 w 137160"/>
              <a:gd name="connsiteY4" fmla="*/ 1165860 h 1168086"/>
              <a:gd name="connsiteX0" fmla="*/ 0 w 137160"/>
              <a:gd name="connsiteY0" fmla="*/ 1663043 h 1665269"/>
              <a:gd name="connsiteX1" fmla="*/ 65437 w 137160"/>
              <a:gd name="connsiteY1" fmla="*/ 0 h 1665269"/>
              <a:gd name="connsiteX2" fmla="*/ 137160 w 137160"/>
              <a:gd name="connsiteY2" fmla="*/ 497183 h 1665269"/>
              <a:gd name="connsiteX3" fmla="*/ 133350 w 137160"/>
              <a:gd name="connsiteY3" fmla="*/ 1665269 h 1665269"/>
              <a:gd name="connsiteX4" fmla="*/ 0 w 137160"/>
              <a:gd name="connsiteY4" fmla="*/ 1663043 h 1665269"/>
              <a:gd name="connsiteX0" fmla="*/ 0 w 133683"/>
              <a:gd name="connsiteY0" fmla="*/ 1663043 h 1665269"/>
              <a:gd name="connsiteX1" fmla="*/ 65437 w 133683"/>
              <a:gd name="connsiteY1" fmla="*/ 0 h 1665269"/>
              <a:gd name="connsiteX2" fmla="*/ 133683 w 133683"/>
              <a:gd name="connsiteY2" fmla="*/ 13907 h 1665269"/>
              <a:gd name="connsiteX3" fmla="*/ 133350 w 133683"/>
              <a:gd name="connsiteY3" fmla="*/ 1665269 h 1665269"/>
              <a:gd name="connsiteX4" fmla="*/ 0 w 133683"/>
              <a:gd name="connsiteY4" fmla="*/ 1663043 h 1665269"/>
              <a:gd name="connsiteX0" fmla="*/ 0 w 133683"/>
              <a:gd name="connsiteY0" fmla="*/ 1663043 h 1665269"/>
              <a:gd name="connsiteX1" fmla="*/ 65437 w 133683"/>
              <a:gd name="connsiteY1" fmla="*/ 0 h 1665269"/>
              <a:gd name="connsiteX2" fmla="*/ 133683 w 133683"/>
              <a:gd name="connsiteY2" fmla="*/ 6953 h 1665269"/>
              <a:gd name="connsiteX3" fmla="*/ 133350 w 133683"/>
              <a:gd name="connsiteY3" fmla="*/ 1665269 h 1665269"/>
              <a:gd name="connsiteX4" fmla="*/ 0 w 133683"/>
              <a:gd name="connsiteY4" fmla="*/ 1663043 h 1665269"/>
              <a:gd name="connsiteX0" fmla="*/ 0 w 137160"/>
              <a:gd name="connsiteY0" fmla="*/ 1666521 h 1668747"/>
              <a:gd name="connsiteX1" fmla="*/ 65437 w 137160"/>
              <a:gd name="connsiteY1" fmla="*/ 3478 h 1668747"/>
              <a:gd name="connsiteX2" fmla="*/ 137160 w 137160"/>
              <a:gd name="connsiteY2" fmla="*/ 0 h 1668747"/>
              <a:gd name="connsiteX3" fmla="*/ 133350 w 137160"/>
              <a:gd name="connsiteY3" fmla="*/ 1668747 h 1668747"/>
              <a:gd name="connsiteX4" fmla="*/ 0 w 137160"/>
              <a:gd name="connsiteY4" fmla="*/ 1666521 h 1668747"/>
              <a:gd name="connsiteX0" fmla="*/ 0 w 137160"/>
              <a:gd name="connsiteY0" fmla="*/ 1666521 h 1668747"/>
              <a:gd name="connsiteX1" fmla="*/ 65437 w 137160"/>
              <a:gd name="connsiteY1" fmla="*/ 3478 h 1668747"/>
              <a:gd name="connsiteX2" fmla="*/ 137160 w 137160"/>
              <a:gd name="connsiteY2" fmla="*/ 0 h 1668747"/>
              <a:gd name="connsiteX3" fmla="*/ 133350 w 137160"/>
              <a:gd name="connsiteY3" fmla="*/ 1668747 h 1668747"/>
              <a:gd name="connsiteX4" fmla="*/ 0 w 137160"/>
              <a:gd name="connsiteY4" fmla="*/ 1666521 h 1668747"/>
              <a:gd name="connsiteX0" fmla="*/ 0 w 137160"/>
              <a:gd name="connsiteY0" fmla="*/ 1669996 h 1672222"/>
              <a:gd name="connsiteX1" fmla="*/ 61960 w 137160"/>
              <a:gd name="connsiteY1" fmla="*/ 0 h 1672222"/>
              <a:gd name="connsiteX2" fmla="*/ 137160 w 137160"/>
              <a:gd name="connsiteY2" fmla="*/ 3475 h 1672222"/>
              <a:gd name="connsiteX3" fmla="*/ 133350 w 137160"/>
              <a:gd name="connsiteY3" fmla="*/ 1672222 h 1672222"/>
              <a:gd name="connsiteX4" fmla="*/ 0 w 137160"/>
              <a:gd name="connsiteY4" fmla="*/ 1669996 h 1672222"/>
              <a:gd name="connsiteX0" fmla="*/ 0 w 137160"/>
              <a:gd name="connsiteY0" fmla="*/ 1666521 h 1668747"/>
              <a:gd name="connsiteX1" fmla="*/ 65437 w 137160"/>
              <a:gd name="connsiteY1" fmla="*/ 3478 h 1668747"/>
              <a:gd name="connsiteX2" fmla="*/ 137160 w 137160"/>
              <a:gd name="connsiteY2" fmla="*/ 0 h 1668747"/>
              <a:gd name="connsiteX3" fmla="*/ 133350 w 137160"/>
              <a:gd name="connsiteY3" fmla="*/ 1668747 h 1668747"/>
              <a:gd name="connsiteX4" fmla="*/ 0 w 137160"/>
              <a:gd name="connsiteY4" fmla="*/ 1666521 h 166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" h="1668747">
                <a:moveTo>
                  <a:pt x="0" y="1666521"/>
                </a:moveTo>
                <a:lnTo>
                  <a:pt x="65437" y="3478"/>
                </a:lnTo>
                <a:lnTo>
                  <a:pt x="137160" y="0"/>
                </a:lnTo>
                <a:lnTo>
                  <a:pt x="133350" y="1668747"/>
                </a:lnTo>
                <a:lnTo>
                  <a:pt x="0" y="16665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02959" y="1569340"/>
            <a:ext cx="1384325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 Narrow" panose="020B0606020202030204" pitchFamily="34" charset="0"/>
              </a:rPr>
              <a:t>INDIRA SAGAR PROJECT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9780" y="2530753"/>
            <a:ext cx="1389966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 Narrow" panose="020B0606020202030204" pitchFamily="34" charset="0"/>
              </a:rPr>
              <a:t>OMKARESHWARPROJECT</a:t>
            </a:r>
            <a:endParaRPr lang="en-US" sz="7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4455" y="3039251"/>
            <a:ext cx="1390214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 Narrow" panose="020B0606020202030204" pitchFamily="34" charset="0"/>
              </a:rPr>
              <a:t>MAHESHWAR PROJECT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3794" y="3299281"/>
            <a:ext cx="1550141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SARDAR SAROVAR PROJECT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255309" y="1937271"/>
            <a:ext cx="787340" cy="0"/>
          </a:xfrm>
          <a:prstGeom prst="line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234623" y="2189633"/>
            <a:ext cx="787340" cy="0"/>
          </a:xfrm>
          <a:prstGeom prst="line">
            <a:avLst/>
          </a:prstGeom>
          <a:ln w="95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234623" y="2367381"/>
            <a:ext cx="787340" cy="0"/>
          </a:xfrm>
          <a:prstGeom prst="line">
            <a:avLst/>
          </a:prstGeom>
          <a:ln w="95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34623" y="2871543"/>
            <a:ext cx="578343" cy="0"/>
          </a:xfrm>
          <a:prstGeom prst="line">
            <a:avLst/>
          </a:prstGeom>
          <a:ln w="95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39224" y="2830573"/>
            <a:ext cx="414355" cy="0"/>
          </a:xfrm>
          <a:prstGeom prst="line">
            <a:avLst/>
          </a:prstGeom>
          <a:ln w="95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61427" y="1766903"/>
            <a:ext cx="838690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CC"/>
                </a:solidFill>
                <a:latin typeface="Arial Narrow" panose="020B0606020202030204" pitchFamily="34" charset="0"/>
              </a:rPr>
              <a:t>FRL 262.13 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01198" y="2021370"/>
            <a:ext cx="838690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rgbClr val="0000CC"/>
                </a:solidFill>
              </a:rPr>
              <a:t>MDDL 243.23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62838" y="2193240"/>
            <a:ext cx="1073258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rgbClr val="0000CC"/>
                </a:solidFill>
              </a:rPr>
              <a:t>MAX TWL 230.00 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64849" y="2500990"/>
            <a:ext cx="1637111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rgbClr val="0000CC"/>
                </a:solidFill>
              </a:rPr>
              <a:t>NORMAL TWL 196.15/196.06 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75236" y="2637056"/>
            <a:ext cx="1083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</a:rPr>
              <a:t>   MIN </a:t>
            </a:r>
            <a:r>
              <a:rPr lang="en-US" dirty="0">
                <a:solidFill>
                  <a:srgbClr val="0000CC"/>
                </a:solidFill>
              </a:rPr>
              <a:t>TWL </a:t>
            </a:r>
            <a:r>
              <a:rPr lang="en-US" dirty="0" smtClean="0">
                <a:solidFill>
                  <a:srgbClr val="0000CC"/>
                </a:solidFill>
              </a:rPr>
              <a:t>193.54 </a:t>
            </a:r>
            <a:r>
              <a:rPr lang="en-US" dirty="0">
                <a:solidFill>
                  <a:srgbClr val="0000CC"/>
                </a:solidFill>
              </a:rPr>
              <a:t>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45040" y="2893363"/>
            <a:ext cx="1341960" cy="34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rgbClr val="0000CC"/>
                </a:solidFill>
              </a:rPr>
              <a:t>EL. 179.80 M </a:t>
            </a:r>
            <a:r>
              <a:rPr lang="en-US" dirty="0" smtClean="0">
                <a:solidFill>
                  <a:srgbClr val="0000CC"/>
                </a:solidFill>
              </a:rPr>
              <a:t> FOUNDATION </a:t>
            </a:r>
            <a:r>
              <a:rPr lang="en-US" dirty="0">
                <a:solidFill>
                  <a:srgbClr val="0000CC"/>
                </a:solidFill>
              </a:rPr>
              <a:t>LEVEL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9099141" y="3058223"/>
            <a:ext cx="787340" cy="0"/>
          </a:xfrm>
          <a:prstGeom prst="line">
            <a:avLst/>
          </a:prstGeom>
          <a:ln w="9525">
            <a:solidFill>
              <a:srgbClr val="00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97698" y="2824477"/>
            <a:ext cx="714098" cy="0"/>
          </a:xfrm>
          <a:prstGeom prst="line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68355" y="3291498"/>
            <a:ext cx="473808" cy="3102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0"/>
          <p:cNvCxnSpPr>
            <a:endCxn id="13" idx="4"/>
          </p:cNvCxnSpPr>
          <p:nvPr/>
        </p:nvCxnSpPr>
        <p:spPr>
          <a:xfrm flipV="1">
            <a:off x="3421769" y="3602108"/>
            <a:ext cx="3185999" cy="2223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397699" y="2863591"/>
            <a:ext cx="357048" cy="0"/>
          </a:xfrm>
          <a:prstGeom prst="line">
            <a:avLst/>
          </a:prstGeom>
          <a:ln w="95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010000" y="2928882"/>
            <a:ext cx="1278516" cy="0"/>
          </a:xfrm>
          <a:prstGeom prst="line">
            <a:avLst/>
          </a:prstGeom>
          <a:ln w="95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8359253" y="2660112"/>
            <a:ext cx="176050" cy="167729"/>
          </a:xfrm>
          <a:prstGeom prst="bentConnector3">
            <a:avLst>
              <a:gd name="adj1" fmla="val 25560"/>
            </a:avLst>
          </a:prstGeom>
          <a:ln w="63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341604" y="2503237"/>
            <a:ext cx="838690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CC"/>
                </a:solidFill>
                <a:latin typeface="Arial Narrow" panose="020B0606020202030204" pitchFamily="34" charset="0"/>
              </a:rPr>
              <a:t>MDDL 193.54 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865351" y="2349911"/>
            <a:ext cx="838690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rgbClr val="0000CC"/>
                </a:solidFill>
              </a:rPr>
              <a:t>FRL </a:t>
            </a:r>
            <a:r>
              <a:rPr lang="en-US" dirty="0" smtClean="0">
                <a:solidFill>
                  <a:srgbClr val="0000CC"/>
                </a:solidFill>
              </a:rPr>
              <a:t>196.60 </a:t>
            </a:r>
            <a:r>
              <a:rPr lang="en-US" dirty="0">
                <a:solidFill>
                  <a:srgbClr val="0000CC"/>
                </a:solidFill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934361" y="2745005"/>
            <a:ext cx="1398768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CC"/>
                </a:solidFill>
                <a:latin typeface="Arial Narrow" panose="020B0606020202030204" pitchFamily="34" charset="0"/>
              </a:rPr>
              <a:t>MAX TWL 189.50 M (AT PMF)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25416" y="2921780"/>
            <a:ext cx="971163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</a:rPr>
              <a:t>MIN </a:t>
            </a:r>
            <a:r>
              <a:rPr lang="en-US" dirty="0">
                <a:solidFill>
                  <a:srgbClr val="0000CC"/>
                </a:solidFill>
              </a:rPr>
              <a:t>TWL 162.20 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507178" y="2964047"/>
            <a:ext cx="838690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CC"/>
                </a:solidFill>
                <a:latin typeface="Arial Narrow" panose="020B0606020202030204" pitchFamily="34" charset="0"/>
              </a:rPr>
              <a:t>FRL 162.80 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83688" y="3219809"/>
            <a:ext cx="1057647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CC"/>
                </a:solidFill>
                <a:latin typeface="Arial Narrow" panose="020B0606020202030204" pitchFamily="34" charset="0"/>
              </a:rPr>
              <a:t>MAX TWL 142.90 M 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52353" y="3409870"/>
            <a:ext cx="1057647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CC"/>
                </a:solidFill>
                <a:latin typeface="Arial Narrow" panose="020B0606020202030204" pitchFamily="34" charset="0"/>
              </a:rPr>
              <a:t>MIN TWL 140.50 M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312496" y="3426660"/>
            <a:ext cx="1011958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CC"/>
                </a:solidFill>
                <a:latin typeface="Arial Narrow" panose="020B0606020202030204" pitchFamily="34" charset="0"/>
              </a:rPr>
              <a:t>FRL 138.70 M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385802" y="3654338"/>
            <a:ext cx="838690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CC"/>
                </a:solidFill>
                <a:latin typeface="Arial Narrow" panose="020B0606020202030204" pitchFamily="34" charset="0"/>
              </a:rPr>
              <a:t>FRL 110.60 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298350" y="4484025"/>
            <a:ext cx="1057647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0000C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MAX TWL 59.61 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295256" y="4924854"/>
            <a:ext cx="1057647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0000C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MIN TWL 25.91 M</a:t>
            </a:r>
          </a:p>
        </p:txBody>
      </p:sp>
      <p:cxnSp>
        <p:nvCxnSpPr>
          <p:cNvPr id="91" name="Straight Connector 40"/>
          <p:cNvCxnSpPr/>
          <p:nvPr/>
        </p:nvCxnSpPr>
        <p:spPr>
          <a:xfrm>
            <a:off x="5979954" y="3550264"/>
            <a:ext cx="641250" cy="0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40"/>
          <p:cNvCxnSpPr/>
          <p:nvPr/>
        </p:nvCxnSpPr>
        <p:spPr>
          <a:xfrm>
            <a:off x="5098176" y="3578114"/>
            <a:ext cx="1521360" cy="0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52400" y="5301030"/>
            <a:ext cx="1057647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0000C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SEA LEVEL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282110" y="5522210"/>
            <a:ext cx="1186251" cy="34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0000C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DISTANCE FROM SOURCE (km)</a:t>
            </a:r>
          </a:p>
        </p:txBody>
      </p:sp>
      <p:cxnSp>
        <p:nvCxnSpPr>
          <p:cNvPr id="97" name="Straight Connector 40"/>
          <p:cNvCxnSpPr/>
          <p:nvPr/>
        </p:nvCxnSpPr>
        <p:spPr>
          <a:xfrm>
            <a:off x="2442504" y="4675944"/>
            <a:ext cx="836748" cy="0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40"/>
          <p:cNvCxnSpPr/>
          <p:nvPr/>
        </p:nvCxnSpPr>
        <p:spPr>
          <a:xfrm>
            <a:off x="2446846" y="5117405"/>
            <a:ext cx="825338" cy="0"/>
          </a:xfrm>
          <a:prstGeom prst="straightConnector1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93815" y="5475598"/>
            <a:ext cx="0" cy="10611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275420" y="5480959"/>
            <a:ext cx="0" cy="10611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084143" y="5489264"/>
            <a:ext cx="0" cy="10611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626040" y="5489264"/>
            <a:ext cx="0" cy="10611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237422" y="5481161"/>
            <a:ext cx="0" cy="10611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66"/>
          <p:cNvCxnSpPr/>
          <p:nvPr/>
        </p:nvCxnSpPr>
        <p:spPr>
          <a:xfrm rot="5400000">
            <a:off x="8811515" y="2709688"/>
            <a:ext cx="176050" cy="167729"/>
          </a:xfrm>
          <a:prstGeom prst="bentConnector3">
            <a:avLst>
              <a:gd name="adj1" fmla="val 25560"/>
            </a:avLst>
          </a:prstGeom>
          <a:ln w="63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66"/>
          <p:cNvCxnSpPr/>
          <p:nvPr/>
        </p:nvCxnSpPr>
        <p:spPr>
          <a:xfrm rot="5400000">
            <a:off x="7321632" y="3091705"/>
            <a:ext cx="224410" cy="18809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6"/>
          <p:cNvCxnSpPr/>
          <p:nvPr/>
        </p:nvCxnSpPr>
        <p:spPr>
          <a:xfrm rot="5400000">
            <a:off x="6918941" y="3122711"/>
            <a:ext cx="176050" cy="167729"/>
          </a:xfrm>
          <a:prstGeom prst="bentConnector3">
            <a:avLst>
              <a:gd name="adj1" fmla="val 25560"/>
            </a:avLst>
          </a:prstGeom>
          <a:ln w="63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66"/>
          <p:cNvCxnSpPr/>
          <p:nvPr/>
        </p:nvCxnSpPr>
        <p:spPr>
          <a:xfrm rot="5400000">
            <a:off x="7600683" y="2698790"/>
            <a:ext cx="228917" cy="100684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6"/>
          <p:cNvCxnSpPr/>
          <p:nvPr/>
        </p:nvCxnSpPr>
        <p:spPr>
          <a:xfrm rot="16200000" flipH="1">
            <a:off x="7234246" y="2593452"/>
            <a:ext cx="311906" cy="165192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945040" y="3148636"/>
            <a:ext cx="1341960" cy="34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rgbClr val="0000CC"/>
                </a:solidFill>
              </a:rPr>
              <a:t>EL. </a:t>
            </a:r>
            <a:r>
              <a:rPr lang="en-US" dirty="0" smtClean="0">
                <a:solidFill>
                  <a:srgbClr val="0000CC"/>
                </a:solidFill>
              </a:rPr>
              <a:t>160.60 </a:t>
            </a:r>
            <a:r>
              <a:rPr lang="en-US" dirty="0">
                <a:solidFill>
                  <a:srgbClr val="0000CC"/>
                </a:solidFill>
              </a:rPr>
              <a:t>M </a:t>
            </a:r>
            <a:r>
              <a:rPr lang="en-US" dirty="0" smtClean="0">
                <a:solidFill>
                  <a:srgbClr val="0000CC"/>
                </a:solidFill>
              </a:rPr>
              <a:t> FOUNDATION </a:t>
            </a:r>
            <a:r>
              <a:rPr lang="en-US" dirty="0">
                <a:solidFill>
                  <a:srgbClr val="0000CC"/>
                </a:solidFill>
              </a:rPr>
              <a:t>LEVEL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9171841" y="3322793"/>
            <a:ext cx="787340" cy="0"/>
          </a:xfrm>
          <a:prstGeom prst="line">
            <a:avLst/>
          </a:prstGeom>
          <a:ln w="9525">
            <a:solidFill>
              <a:srgbClr val="00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66"/>
          <p:cNvCxnSpPr/>
          <p:nvPr/>
        </p:nvCxnSpPr>
        <p:spPr>
          <a:xfrm rot="5400000">
            <a:off x="6128689" y="3377168"/>
            <a:ext cx="176050" cy="167729"/>
          </a:xfrm>
          <a:prstGeom prst="bentConnector3">
            <a:avLst>
              <a:gd name="adj1" fmla="val 25560"/>
            </a:avLst>
          </a:prstGeom>
          <a:ln w="63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40"/>
          <p:cNvCxnSpPr/>
          <p:nvPr/>
        </p:nvCxnSpPr>
        <p:spPr>
          <a:xfrm flipV="1">
            <a:off x="3424627" y="3826390"/>
            <a:ext cx="2708222" cy="2224"/>
          </a:xfrm>
          <a:prstGeom prst="straightConnector1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2401" y="5463449"/>
            <a:ext cx="698821" cy="0"/>
          </a:xfrm>
          <a:prstGeom prst="line">
            <a:avLst/>
          </a:prstGeom>
          <a:ln w="63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41982" y="5552273"/>
            <a:ext cx="528825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0000C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1312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011008" y="5581716"/>
            <a:ext cx="528825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0000C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1164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55124" y="5603315"/>
            <a:ext cx="528825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0000C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941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72613" y="5603856"/>
            <a:ext cx="528825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solidFill>
                  <a:srgbClr val="0000C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900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823080" y="5601949"/>
            <a:ext cx="528825" cy="22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CC"/>
                </a:solidFill>
                <a:latin typeface="Arial Narrow" panose="020B0606020202030204" pitchFamily="34" charset="0"/>
              </a:rPr>
              <a:t>845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8243594" y="5695993"/>
            <a:ext cx="502273" cy="0"/>
          </a:xfrm>
          <a:prstGeom prst="straightConnector1">
            <a:avLst/>
          </a:prstGeom>
          <a:ln>
            <a:solidFill>
              <a:srgbClr val="003399"/>
            </a:solidFill>
            <a:headEnd w="med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8945040" y="3444629"/>
            <a:ext cx="1341960" cy="34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rgbClr val="0000CC"/>
                </a:solidFill>
              </a:rPr>
              <a:t>EL. </a:t>
            </a:r>
            <a:r>
              <a:rPr lang="en-US" dirty="0" smtClean="0">
                <a:solidFill>
                  <a:srgbClr val="0000CC"/>
                </a:solidFill>
              </a:rPr>
              <a:t>139.50 M  FOUNDATION </a:t>
            </a:r>
            <a:r>
              <a:rPr lang="en-US" dirty="0">
                <a:solidFill>
                  <a:srgbClr val="0000CC"/>
                </a:solidFill>
              </a:rPr>
              <a:t>LEVEL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9171841" y="3618786"/>
            <a:ext cx="787340" cy="0"/>
          </a:xfrm>
          <a:prstGeom prst="line">
            <a:avLst/>
          </a:prstGeom>
          <a:ln w="9525">
            <a:solidFill>
              <a:srgbClr val="00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730480" y="681672"/>
            <a:ext cx="72529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>
                <a:latin typeface="Arial Narrow" panose="020B0606020202030204" pitchFamily="34" charset="0"/>
              </a:defRPr>
            </a:lvl1pPr>
          </a:lstStyle>
          <a:p>
            <a:r>
              <a:rPr lang="en-US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  DEVELOPMENT  IN  LOWER  NARMADA  ZONE</a:t>
            </a:r>
          </a:p>
        </p:txBody>
      </p:sp>
    </p:spTree>
    <p:extLst>
      <p:ext uri="{BB962C8B-B14F-4D97-AF65-F5344CB8AC3E}">
        <p14:creationId xmlns:p14="http://schemas.microsoft.com/office/powerpoint/2010/main" xmlns="" val="14519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431393453"/>
              </p:ext>
            </p:extLst>
          </p:nvPr>
        </p:nvGraphicFramePr>
        <p:xfrm>
          <a:off x="439836" y="935482"/>
          <a:ext cx="9464040" cy="6093258"/>
        </p:xfrm>
        <a:graphic>
          <a:graphicData uri="http://schemas.openxmlformats.org/drawingml/2006/table">
            <a:tbl>
              <a:tblPr/>
              <a:tblGrid>
                <a:gridCol w="4408463"/>
                <a:gridCol w="5055577"/>
              </a:tblGrid>
              <a:tr h="30804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kumimoji="0" lang="en-I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Near Village </a:t>
                      </a:r>
                      <a:r>
                        <a:rPr kumimoji="0" lang="en-A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Navagam</a:t>
                      </a: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A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Distt</a:t>
                      </a: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Bharuch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 (m)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163.00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05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 (m)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1210.00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68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 Storage (BCUM/MAF)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9.5(7.70)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69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 Storage (BCUM/ MAF)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 (4.73)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0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Irrigation (Lakh Ha.)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17.92 in Gujarat,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2.46 in Rajasthan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715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Generation Installed Capacity (MW)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RBPH 6 x 200 MW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CHPH 5 x 50 MW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715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 Clearance by  the  Planning Commission 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6406.06 crore at 1986-87 price level .Clearance in October, 1988.Narmada Canal in Rajasthan- </a:t>
                      </a:r>
                      <a:r>
                        <a:rPr kumimoji="0" lang="en-A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467.53 in 1989-90 price level. Clearance in 1996.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519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 Construction Schedule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 by January, 1998, Hydro Power by April, 1997, Main Canal up to Rajasthan border December, 1997. Complete Canal System with Command Area development -2004. Partial Irrigation and power generation planned by middle of 1995.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130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Revised Cost of Project (</a:t>
                      </a:r>
                      <a:r>
                        <a:rPr kumimoji="0" lang="en-AU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Crore)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39240.45(2008-09 price level)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2481.49 (Rajasthan Canal)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(2009 price level) 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7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 Incurred up to November, 2014</a:t>
                      </a:r>
                      <a:r>
                        <a:rPr kumimoji="0" lang="en-A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A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A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kumimoji="0" lang="en-A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in Crore)</a:t>
                      </a:r>
                      <a:endParaRPr kumimoji="0" lang="en-I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44395.58 Crore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23" marR="394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07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Cumulative Power Generated up to Dec., 2014 (in MU)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34824.370 MUs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23" marR="394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0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Font typeface="Arial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5pPr>
                      <a:lvl6pPr marL="25146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6pPr>
                      <a:lvl7pPr marL="29718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7pPr>
                      <a:lvl8pPr marL="34290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8pPr>
                      <a:lvl9pPr marL="3886200" indent="-2286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Ongoing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(EL 121.92)</a:t>
                      </a:r>
                      <a:endParaRPr kumimoji="0" lang="en-I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423" marR="394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23A4F-B6CE-48BC-9B55-7B9114F967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9502" name="TextBox 1"/>
          <p:cNvSpPr txBox="1">
            <a:spLocks noChangeArrowheads="1"/>
          </p:cNvSpPr>
          <p:nvPr/>
        </p:nvSpPr>
        <p:spPr bwMode="auto">
          <a:xfrm>
            <a:off x="738118" y="225620"/>
            <a:ext cx="8897815" cy="68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3081338" algn="ctr"/>
                <a:tab pos="6162675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3081338" algn="ctr"/>
                <a:tab pos="6162675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3081338" algn="ctr"/>
                <a:tab pos="6162675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3081338" algn="ctr"/>
                <a:tab pos="61626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3081338" algn="ctr"/>
                <a:tab pos="61626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081338" algn="ctr"/>
                <a:tab pos="61626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081338" algn="ctr"/>
                <a:tab pos="61626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081338" algn="ctr"/>
                <a:tab pos="61626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081338" algn="ctr"/>
                <a:tab pos="616267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SALIENT FEATURES OF SARDAR SAROVAR PROJECT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AU" alt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MULTIPURPOSE</a:t>
            </a:r>
            <a:r>
              <a:rPr lang="en-AU" altLang="en-US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N" altLang="en-US" sz="1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1762" y="117343"/>
            <a:ext cx="9718504" cy="6610306"/>
          </a:xfrm>
          <a:prstGeom prst="roundRect">
            <a:avLst>
              <a:gd name="adj" fmla="val 2097"/>
            </a:avLst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05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9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B9F945B-181F-4597-8942-54A1112EA46E}" type="slidenum">
              <a:rPr lang="en-IN"/>
              <a:pPr>
                <a:defRPr/>
              </a:pPr>
              <a:t>16</a:t>
            </a:fld>
            <a:endParaRPr lang="en-IN"/>
          </a:p>
        </p:txBody>
      </p:sp>
      <p:sp>
        <p:nvSpPr>
          <p:cNvPr id="14339" name="Slide Number Placeholder 2"/>
          <p:cNvSpPr txBox="1">
            <a:spLocks noGrp="1"/>
          </p:cNvSpPr>
          <p:nvPr/>
        </p:nvSpPr>
        <p:spPr bwMode="auto">
          <a:xfrm>
            <a:off x="7536180" y="6414735"/>
            <a:ext cx="2453640" cy="4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FDA448-08C0-4195-A0DE-5C0D349F1B50}" type="slidenum">
              <a:rPr lang="en-US" altLang="en-US" sz="900">
                <a:latin typeface="Arial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900" dirty="0">
              <a:latin typeface="Arial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0" y="78251"/>
            <a:ext cx="10434711" cy="693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4244" y="4850177"/>
            <a:ext cx="2437020" cy="34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FFFF00"/>
                </a:solidFill>
                <a:latin typeface="Arial Black" pitchFamily="34" charset="0"/>
              </a:rPr>
              <a:t>Sardar</a:t>
            </a:r>
            <a:r>
              <a:rPr lang="en-US" altLang="en-US" sz="1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altLang="en-US" sz="1600" dirty="0" err="1">
                <a:solidFill>
                  <a:srgbClr val="FFFF00"/>
                </a:solidFill>
                <a:latin typeface="Arial Black" pitchFamily="34" charset="0"/>
              </a:rPr>
              <a:t>Sarovar</a:t>
            </a:r>
            <a:r>
              <a:rPr lang="en-US" altLang="en-US" sz="1600" dirty="0">
                <a:solidFill>
                  <a:srgbClr val="FFFF00"/>
                </a:solidFill>
                <a:latin typeface="Arial Black" pitchFamily="34" charset="0"/>
              </a:rPr>
              <a:t> Dam</a:t>
            </a:r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V="1">
            <a:off x="1860456" y="4459023"/>
            <a:ext cx="485335" cy="469371"/>
          </a:xfrm>
          <a:prstGeom prst="line">
            <a:avLst/>
          </a:prstGeom>
          <a:ln>
            <a:headEnd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5539" tIns="47770" rIns="95539" bIns="47770"/>
          <a:lstStyle/>
          <a:p>
            <a:pPr>
              <a:defRPr/>
            </a:pPr>
            <a:endParaRPr lang="en-I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242672" y="3520298"/>
            <a:ext cx="2022231" cy="4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chemeClr val="bg1"/>
                </a:solidFill>
                <a:latin typeface="Arial Black" pitchFamily="34" charset="0"/>
              </a:rPr>
              <a:t>RIVER BED POWER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chemeClr val="bg1"/>
                </a:solidFill>
                <a:latin typeface="Arial Black" pitchFamily="34" charset="0"/>
              </a:rPr>
              <a:t>HOUSE (RBPH)</a:t>
            </a:r>
          </a:p>
        </p:txBody>
      </p:sp>
      <p:sp>
        <p:nvSpPr>
          <p:cNvPr id="23562" name="Line 8"/>
          <p:cNvSpPr>
            <a:spLocks noChangeShapeType="1"/>
          </p:cNvSpPr>
          <p:nvPr/>
        </p:nvSpPr>
        <p:spPr bwMode="auto">
          <a:xfrm flipV="1">
            <a:off x="1779563" y="3754967"/>
            <a:ext cx="566226" cy="78228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 type="triangle" w="med" len="med"/>
          </a:ln>
        </p:spPr>
        <p:txBody>
          <a:bodyPr wrap="none" lIns="95539" tIns="47770" rIns="95539" bIns="47770"/>
          <a:lstStyle/>
          <a:p>
            <a:pPr>
              <a:defRPr/>
            </a:pPr>
            <a:endParaRPr lang="en-US"/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3640028" y="3363835"/>
            <a:ext cx="3564444" cy="2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chemeClr val="bg1"/>
                </a:solidFill>
                <a:latin typeface="Arial Black" pitchFamily="34" charset="0"/>
              </a:rPr>
              <a:t>CANAL HEAD POWER HOUSE (CHPH)</a:t>
            </a:r>
          </a:p>
        </p:txBody>
      </p:sp>
      <p:sp>
        <p:nvSpPr>
          <p:cNvPr id="23564" name="Line 10"/>
          <p:cNvSpPr>
            <a:spLocks noChangeShapeType="1"/>
          </p:cNvSpPr>
          <p:nvPr/>
        </p:nvSpPr>
        <p:spPr bwMode="auto">
          <a:xfrm flipH="1">
            <a:off x="3073816" y="3442053"/>
            <a:ext cx="645429" cy="156457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 type="triangle" w="med" len="med"/>
          </a:ln>
        </p:spPr>
        <p:txBody>
          <a:bodyPr wrap="none" lIns="95539" tIns="47770" rIns="95539" bIns="47770"/>
          <a:lstStyle/>
          <a:p>
            <a:pPr>
              <a:defRPr/>
            </a:pPr>
            <a:endParaRPr lang="en-US"/>
          </a:p>
        </p:txBody>
      </p:sp>
      <p:sp>
        <p:nvSpPr>
          <p:cNvPr id="14349" name="Text Box 11"/>
          <p:cNvSpPr txBox="1">
            <a:spLocks noChangeArrowheads="1"/>
          </p:cNvSpPr>
          <p:nvPr/>
        </p:nvSpPr>
        <p:spPr bwMode="auto">
          <a:xfrm>
            <a:off x="1943039" y="2738010"/>
            <a:ext cx="743479" cy="2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FFFFFF"/>
                </a:solidFill>
                <a:latin typeface="Arial Black" pitchFamily="34" charset="0"/>
              </a:rPr>
              <a:t>Dykes</a:t>
            </a: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 flipH="1" flipV="1">
            <a:off x="1461062" y="1880744"/>
            <a:ext cx="485335" cy="156457"/>
          </a:xfrm>
          <a:prstGeom prst="line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5539" tIns="47770" rIns="95539" bIns="47770"/>
          <a:lstStyle/>
          <a:p>
            <a:endParaRPr lang="en-US"/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 flipH="1" flipV="1">
            <a:off x="1567232" y="2346874"/>
            <a:ext cx="375798" cy="547599"/>
          </a:xfrm>
          <a:prstGeom prst="line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5539" tIns="47770" rIns="95539" bIns="47770"/>
          <a:lstStyle/>
          <a:p>
            <a:endParaRPr lang="en-US"/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1890801" y="1880755"/>
            <a:ext cx="1677325" cy="32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FFFFF"/>
                </a:solidFill>
                <a:latin typeface="Arial Black" pitchFamily="34" charset="0"/>
              </a:rPr>
              <a:t>Link Channels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2264898" y="3050911"/>
            <a:ext cx="372428" cy="596492"/>
          </a:xfrm>
          <a:prstGeom prst="line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5539" tIns="47770" rIns="95539" bIns="47770"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1001009" y="992541"/>
            <a:ext cx="845966" cy="329212"/>
          </a:xfrm>
          <a:prstGeom prst="line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5539" tIns="47770" rIns="95539" bIns="47770"/>
          <a:lstStyle/>
          <a:p>
            <a:endParaRPr lang="en-US"/>
          </a:p>
        </p:txBody>
      </p:sp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3963584" y="4692090"/>
            <a:ext cx="2420798" cy="32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bg1"/>
                </a:solidFill>
                <a:latin typeface="Arial Black" pitchFamily="34" charset="0"/>
              </a:rPr>
              <a:t>Reservoir at 121.92M</a:t>
            </a:r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3154698" y="3050923"/>
            <a:ext cx="3594516" cy="2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FFFFFF"/>
                </a:solidFill>
                <a:latin typeface="Arial Black" pitchFamily="34" charset="0"/>
              </a:rPr>
              <a:t>IRRIGATION BY PASS TUNNEL (IBPT)</a:t>
            </a:r>
          </a:p>
        </p:txBody>
      </p:sp>
      <p:sp>
        <p:nvSpPr>
          <p:cNvPr id="14357" name="Line 22"/>
          <p:cNvSpPr>
            <a:spLocks noChangeShapeType="1"/>
          </p:cNvSpPr>
          <p:nvPr/>
        </p:nvSpPr>
        <p:spPr bwMode="auto">
          <a:xfrm flipH="1">
            <a:off x="2507568" y="3285596"/>
            <a:ext cx="728003" cy="625828"/>
          </a:xfrm>
          <a:prstGeom prst="line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5539" tIns="47770" rIns="95539" bIns="47770"/>
          <a:lstStyle/>
          <a:p>
            <a:endParaRPr lang="en-US"/>
          </a:p>
        </p:txBody>
      </p:sp>
      <p:sp>
        <p:nvSpPr>
          <p:cNvPr id="14358" name="Line 17"/>
          <p:cNvSpPr>
            <a:spLocks noChangeShapeType="1"/>
          </p:cNvSpPr>
          <p:nvPr/>
        </p:nvSpPr>
        <p:spPr bwMode="auto">
          <a:xfrm>
            <a:off x="0" y="3598510"/>
            <a:ext cx="1294228" cy="2581540"/>
          </a:xfrm>
          <a:prstGeom prst="line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5539" tIns="47770" rIns="95539" bIns="47770"/>
          <a:lstStyle/>
          <a:p>
            <a:endParaRPr lang="en-US"/>
          </a:p>
        </p:txBody>
      </p:sp>
      <p:sp>
        <p:nvSpPr>
          <p:cNvPr id="14359" name="Text Box 27"/>
          <p:cNvSpPr txBox="1">
            <a:spLocks noChangeArrowheads="1"/>
          </p:cNvSpPr>
          <p:nvPr/>
        </p:nvSpPr>
        <p:spPr bwMode="auto">
          <a:xfrm>
            <a:off x="323557" y="6180062"/>
            <a:ext cx="3397348" cy="25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 Black" pitchFamily="34" charset="0"/>
              </a:rPr>
              <a:t>PROPOSED  GARUDESHWAR WIER</a:t>
            </a:r>
            <a:endParaRPr lang="en-IN" altLang="en-US" sz="1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360" name="Text Box 14"/>
          <p:cNvSpPr txBox="1">
            <a:spLocks noChangeArrowheads="1"/>
          </p:cNvSpPr>
          <p:nvPr/>
        </p:nvSpPr>
        <p:spPr bwMode="auto">
          <a:xfrm>
            <a:off x="197182" y="651917"/>
            <a:ext cx="2209202" cy="32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chemeClr val="bg1"/>
                </a:solidFill>
                <a:latin typeface="Arial Black" pitchFamily="34" charset="0"/>
              </a:rPr>
              <a:t>HR of MAIN CANAL</a:t>
            </a:r>
          </a:p>
        </p:txBody>
      </p:sp>
      <p:sp>
        <p:nvSpPr>
          <p:cNvPr id="14361" name="Text Box 14"/>
          <p:cNvSpPr txBox="1">
            <a:spLocks noChangeArrowheads="1"/>
          </p:cNvSpPr>
          <p:nvPr/>
        </p:nvSpPr>
        <p:spPr bwMode="auto">
          <a:xfrm>
            <a:off x="25290" y="1880754"/>
            <a:ext cx="1212454" cy="23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FFFFFF"/>
                </a:solidFill>
                <a:latin typeface="Arial Black" pitchFamily="34" charset="0"/>
              </a:rPr>
              <a:t>GODBOLE GATE</a:t>
            </a:r>
          </a:p>
        </p:txBody>
      </p:sp>
      <p:pic>
        <p:nvPicPr>
          <p:cNvPr id="28" name="Picture 4" descr="bird view1"/>
          <p:cNvPicPr>
            <a:picLocks noChangeAspect="1" noChangeArrowheads="1"/>
          </p:cNvPicPr>
          <p:nvPr/>
        </p:nvPicPr>
        <p:blipFill rotWithShape="1">
          <a:blip r:embed="rId4"/>
          <a:srcRect l="16440" t="16143" r="575" b="22856"/>
          <a:stretch/>
        </p:blipFill>
        <p:spPr bwMode="auto">
          <a:xfrm>
            <a:off x="6552029" y="821399"/>
            <a:ext cx="3731016" cy="2105650"/>
          </a:xfrm>
          <a:prstGeom prst="rect">
            <a:avLst/>
          </a:prstGeom>
          <a:solidFill>
            <a:schemeClr val="accent6">
              <a:alpha val="55000"/>
            </a:schemeClr>
          </a:solidFill>
        </p:spPr>
      </p:pic>
      <p:sp>
        <p:nvSpPr>
          <p:cNvPr id="14363" name="Text Box 4"/>
          <p:cNvSpPr txBox="1">
            <a:spLocks noChangeArrowheads="1"/>
          </p:cNvSpPr>
          <p:nvPr/>
        </p:nvSpPr>
        <p:spPr bwMode="auto">
          <a:xfrm>
            <a:off x="1567229" y="78240"/>
            <a:ext cx="7684477" cy="5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u="sng" dirty="0" err="1">
                <a:solidFill>
                  <a:srgbClr val="FF0000"/>
                </a:solidFill>
                <a:latin typeface="Arial" pitchFamily="34" charset="0"/>
              </a:rPr>
              <a:t>Sardar</a:t>
            </a:r>
            <a:r>
              <a:rPr lang="en-US" altLang="en-US" sz="2700" b="1" u="sng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Arial" pitchFamily="34" charset="0"/>
              </a:rPr>
              <a:t>Sarovar</a:t>
            </a:r>
            <a:r>
              <a:rPr lang="en-US" altLang="en-US" sz="2700" b="1" u="sng" dirty="0">
                <a:solidFill>
                  <a:srgbClr val="FF0000"/>
                </a:solidFill>
                <a:latin typeface="Arial" pitchFamily="34" charset="0"/>
              </a:rPr>
              <a:t> Dam - Satellite View 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286786" y="992534"/>
            <a:ext cx="2158739" cy="2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rgbClr val="FF0000"/>
                </a:solidFill>
                <a:latin typeface="Arial Black" pitchFamily="34" charset="0"/>
              </a:rPr>
              <a:t>Crest Level- 121.92 M</a:t>
            </a:r>
            <a:endParaRPr lang="en-IN" altLang="en-US" sz="13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8250702" y="1207667"/>
            <a:ext cx="80889" cy="156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366" name="Line 10"/>
          <p:cNvSpPr>
            <a:spLocks noChangeShapeType="1"/>
          </p:cNvSpPr>
          <p:nvPr/>
        </p:nvSpPr>
        <p:spPr bwMode="auto">
          <a:xfrm flipH="1" flipV="1">
            <a:off x="2531159" y="4380798"/>
            <a:ext cx="106168" cy="547599"/>
          </a:xfrm>
          <a:prstGeom prst="line">
            <a:avLst/>
          </a:prstGeom>
          <a:noFill/>
          <a:ln w="28575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5539" tIns="47770" rIns="95539" bIns="47770"/>
          <a:lstStyle/>
          <a:p>
            <a:endParaRPr lang="en-US"/>
          </a:p>
        </p:txBody>
      </p:sp>
      <p:sp>
        <p:nvSpPr>
          <p:cNvPr id="14367" name="Line 12"/>
          <p:cNvSpPr>
            <a:spLocks noChangeShapeType="1"/>
          </p:cNvSpPr>
          <p:nvPr/>
        </p:nvSpPr>
        <p:spPr bwMode="auto">
          <a:xfrm>
            <a:off x="485335" y="2112175"/>
            <a:ext cx="566226" cy="469371"/>
          </a:xfrm>
          <a:prstGeom prst="line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5539" tIns="47770" rIns="95539" bIns="47770"/>
          <a:lstStyle/>
          <a:p>
            <a:endParaRPr lang="en-US"/>
          </a:p>
        </p:txBody>
      </p:sp>
      <p:sp>
        <p:nvSpPr>
          <p:cNvPr id="14368" name="Text Box 11"/>
          <p:cNvSpPr txBox="1">
            <a:spLocks noChangeArrowheads="1"/>
          </p:cNvSpPr>
          <p:nvPr/>
        </p:nvSpPr>
        <p:spPr bwMode="auto">
          <a:xfrm>
            <a:off x="2226150" y="1582508"/>
            <a:ext cx="743479" cy="2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FFFFFF"/>
                </a:solidFill>
                <a:latin typeface="Arial Black" pitchFamily="34" charset="0"/>
              </a:rPr>
              <a:t>Dykes</a:t>
            </a:r>
          </a:p>
        </p:txBody>
      </p:sp>
      <p:sp>
        <p:nvSpPr>
          <p:cNvPr id="14369" name="Line 12"/>
          <p:cNvSpPr>
            <a:spLocks noChangeShapeType="1"/>
          </p:cNvSpPr>
          <p:nvPr/>
        </p:nvSpPr>
        <p:spPr bwMode="auto">
          <a:xfrm flipH="1" flipV="1">
            <a:off x="1703734" y="1541757"/>
            <a:ext cx="485335" cy="156457"/>
          </a:xfrm>
          <a:prstGeom prst="line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5539" tIns="47770" rIns="95539" bIns="4777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623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bird view1"/>
          <p:cNvPicPr>
            <a:picLocks noChangeAspect="1" noChangeArrowheads="1"/>
          </p:cNvPicPr>
          <p:nvPr/>
        </p:nvPicPr>
        <p:blipFill rotWithShape="1">
          <a:blip r:embed="rId3"/>
          <a:srcRect t="1107" r="1396" b="2817"/>
          <a:stretch/>
        </p:blipFill>
        <p:spPr bwMode="auto">
          <a:xfrm>
            <a:off x="22311" y="-48877"/>
            <a:ext cx="10527397" cy="7089456"/>
          </a:xfrm>
          <a:prstGeom prst="rect">
            <a:avLst/>
          </a:prstGeom>
          <a:solidFill>
            <a:schemeClr val="accent6">
              <a:alpha val="55000"/>
            </a:schemeClr>
          </a:solidFill>
        </p:spPr>
      </p:pic>
      <p:sp>
        <p:nvSpPr>
          <p:cNvPr id="3" name="Rounded Rectangular Callout 2"/>
          <p:cNvSpPr/>
          <p:nvPr/>
        </p:nvSpPr>
        <p:spPr>
          <a:xfrm>
            <a:off x="5274436" y="2932734"/>
            <a:ext cx="1752600" cy="391142"/>
          </a:xfrm>
          <a:prstGeom prst="wedgeRoundRectCallout">
            <a:avLst>
              <a:gd name="adj1" fmla="val -19673"/>
              <a:gd name="adj2" fmla="val 52500"/>
              <a:gd name="adj3" fmla="val 16667"/>
            </a:avLst>
          </a:prstGeom>
          <a:noFill/>
          <a:ln cap="rnd">
            <a:noFill/>
          </a:ln>
          <a:scene3d>
            <a:camera prst="orthographicFront">
              <a:rot lat="20556978" lon="21340300" rev="306000"/>
            </a:camera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DAM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-267703" y="3814568"/>
            <a:ext cx="2103120" cy="469371"/>
          </a:xfrm>
          <a:prstGeom prst="wedgeRoundRectCallout">
            <a:avLst>
              <a:gd name="adj1" fmla="val -29364"/>
              <a:gd name="adj2" fmla="val -50278"/>
              <a:gd name="adj3" fmla="val 16667"/>
            </a:avLst>
          </a:prstGeom>
          <a:noFill/>
          <a:ln cap="rnd">
            <a:noFill/>
          </a:ln>
          <a:scene3d>
            <a:camera prst="orthographicFront">
              <a:rot lat="91404" lon="20624853" rev="1338084"/>
            </a:camera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66"/>
                </a:solidFill>
              </a:rPr>
              <a:t>ROCKFILL DYKE-1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-87630" y="3654385"/>
            <a:ext cx="1051560" cy="312914"/>
          </a:xfrm>
          <a:prstGeom prst="wedgeRoundRectCallout">
            <a:avLst>
              <a:gd name="adj1" fmla="val -48114"/>
              <a:gd name="adj2" fmla="val 89999"/>
              <a:gd name="adj3" fmla="val 16667"/>
            </a:avLst>
          </a:prstGeom>
          <a:noFill/>
          <a:ln cap="rnd">
            <a:noFill/>
          </a:ln>
          <a:scene3d>
            <a:camera prst="orthographicFront">
              <a:rot lat="457611" lon="1352803" rev="1310259"/>
            </a:camera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66"/>
                </a:solidFill>
              </a:rPr>
              <a:t>POND-1</a:t>
            </a:r>
          </a:p>
        </p:txBody>
      </p:sp>
      <p:sp>
        <p:nvSpPr>
          <p:cNvPr id="52230" name="TextBox 14"/>
          <p:cNvSpPr txBox="1">
            <a:spLocks noChangeArrowheads="1"/>
          </p:cNvSpPr>
          <p:nvPr/>
        </p:nvSpPr>
        <p:spPr bwMode="auto">
          <a:xfrm>
            <a:off x="1051560" y="12"/>
            <a:ext cx="8816926" cy="542749"/>
          </a:xfrm>
          <a:prstGeom prst="rect">
            <a:avLst/>
          </a:prstGeom>
          <a:solidFill>
            <a:schemeClr val="accent6">
              <a:alpha val="5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5539" tIns="47770" rIns="95539" bIns="4777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2900" b="1" spc="157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Overview of Dam &amp; Hydropower Complex</a:t>
            </a:r>
          </a:p>
        </p:txBody>
      </p:sp>
      <p:sp>
        <p:nvSpPr>
          <p:cNvPr id="6151" name="AutoShape 14"/>
          <p:cNvSpPr>
            <a:spLocks noChangeArrowheads="1"/>
          </p:cNvSpPr>
          <p:nvPr/>
        </p:nvSpPr>
        <p:spPr bwMode="auto">
          <a:xfrm>
            <a:off x="3768090" y="2346854"/>
            <a:ext cx="788670" cy="229797"/>
          </a:xfrm>
          <a:prstGeom prst="wedgeRoundRectCallout">
            <a:avLst>
              <a:gd name="adj1" fmla="val -131481"/>
              <a:gd name="adj2" fmla="val 9010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itchFamily="18" charset="0"/>
              </a:rPr>
              <a:t>IBPT</a:t>
            </a:r>
          </a:p>
        </p:txBody>
      </p:sp>
      <p:sp>
        <p:nvSpPr>
          <p:cNvPr id="6152" name="AutoShape 15"/>
          <p:cNvSpPr>
            <a:spLocks noChangeArrowheads="1"/>
          </p:cNvSpPr>
          <p:nvPr/>
        </p:nvSpPr>
        <p:spPr bwMode="auto">
          <a:xfrm>
            <a:off x="3768090" y="1445815"/>
            <a:ext cx="2382646" cy="321885"/>
          </a:xfrm>
          <a:prstGeom prst="wedgeRoundRectCallout">
            <a:avLst>
              <a:gd name="adj1" fmla="val -90180"/>
              <a:gd name="adj2" fmla="val 32104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itchFamily="18" charset="0"/>
              </a:rPr>
              <a:t>VADGAM SADDLE DAM</a:t>
            </a:r>
          </a:p>
        </p:txBody>
      </p:sp>
      <p:sp>
        <p:nvSpPr>
          <p:cNvPr id="6153" name="AutoShape 16"/>
          <p:cNvSpPr>
            <a:spLocks noChangeArrowheads="1"/>
          </p:cNvSpPr>
          <p:nvPr/>
        </p:nvSpPr>
        <p:spPr bwMode="auto">
          <a:xfrm>
            <a:off x="1779563" y="2033941"/>
            <a:ext cx="761707" cy="272170"/>
          </a:xfrm>
          <a:prstGeom prst="wedgeRoundRectCallout">
            <a:avLst>
              <a:gd name="adj1" fmla="val 82500"/>
              <a:gd name="adj2" fmla="val 6770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itchFamily="18" charset="0"/>
              </a:rPr>
              <a:t>CHPH</a:t>
            </a:r>
          </a:p>
        </p:txBody>
      </p:sp>
      <p:sp>
        <p:nvSpPr>
          <p:cNvPr id="6154" name="AutoShape 17"/>
          <p:cNvSpPr>
            <a:spLocks noChangeArrowheads="1"/>
          </p:cNvSpPr>
          <p:nvPr/>
        </p:nvSpPr>
        <p:spPr bwMode="auto">
          <a:xfrm>
            <a:off x="1617785" y="2894454"/>
            <a:ext cx="1186375" cy="312914"/>
          </a:xfrm>
          <a:prstGeom prst="wedgeRoundRectCallout">
            <a:avLst>
              <a:gd name="adj1" fmla="val 77380"/>
              <a:gd name="adj2" fmla="val 5312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itchFamily="18" charset="0"/>
              </a:rPr>
              <a:t>UG-RBPH</a:t>
            </a:r>
          </a:p>
        </p:txBody>
      </p:sp>
      <p:sp>
        <p:nvSpPr>
          <p:cNvPr id="6155" name="AutoShape 20"/>
          <p:cNvSpPr>
            <a:spLocks noChangeArrowheads="1"/>
          </p:cNvSpPr>
          <p:nvPr/>
        </p:nvSpPr>
        <p:spPr bwMode="auto">
          <a:xfrm>
            <a:off x="1577340" y="3363824"/>
            <a:ext cx="1139190" cy="469371"/>
          </a:xfrm>
          <a:prstGeom prst="wedgeRoundRectCallout">
            <a:avLst>
              <a:gd name="adj1" fmla="val 85819"/>
              <a:gd name="adj2" fmla="val -2951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itchFamily="18" charset="0"/>
              </a:rPr>
              <a:t>SWITCH YARD</a:t>
            </a:r>
          </a:p>
        </p:txBody>
      </p:sp>
      <p:sp>
        <p:nvSpPr>
          <p:cNvPr id="6156" name="AutoShape 21"/>
          <p:cNvSpPr>
            <a:spLocks noChangeArrowheads="1"/>
          </p:cNvSpPr>
          <p:nvPr/>
        </p:nvSpPr>
        <p:spPr bwMode="auto">
          <a:xfrm>
            <a:off x="3329940" y="5241308"/>
            <a:ext cx="2103120" cy="391142"/>
          </a:xfrm>
          <a:prstGeom prst="wedgeRoundRectCallout">
            <a:avLst>
              <a:gd name="adj1" fmla="val -108856"/>
              <a:gd name="adj2" fmla="val 12763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5539" tIns="47770" rIns="95539" bIns="4777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</a:rPr>
              <a:t>EXIT TUNNELS</a:t>
            </a:r>
          </a:p>
        </p:txBody>
      </p:sp>
      <p:sp>
        <p:nvSpPr>
          <p:cNvPr id="6157" name="TextBox 1"/>
          <p:cNvSpPr txBox="1">
            <a:spLocks noChangeArrowheads="1"/>
          </p:cNvSpPr>
          <p:nvPr/>
        </p:nvSpPr>
        <p:spPr bwMode="auto">
          <a:xfrm>
            <a:off x="5085924" y="2451172"/>
            <a:ext cx="1803962" cy="2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FF0000"/>
                </a:solidFill>
                <a:latin typeface="Arial" pitchFamily="34" charset="0"/>
              </a:rPr>
              <a:t>Crest Level- 121.92 </a:t>
            </a:r>
            <a:r>
              <a:rPr lang="en-US" altLang="en-US" sz="1100" b="1" dirty="0" err="1">
                <a:solidFill>
                  <a:srgbClr val="FF0000"/>
                </a:solidFill>
                <a:latin typeface="Arial" pitchFamily="34" charset="0"/>
              </a:rPr>
              <a:t>Mtrs</a:t>
            </a:r>
            <a:endParaRPr lang="en-IN" altLang="en-US" sz="1100" b="1" dirty="0">
              <a:solidFill>
                <a:srgbClr val="FF0000"/>
              </a:solidFill>
              <a:latin typeface="Arial" pitchFamily="34" charset="0"/>
            </a:endParaRPr>
          </a:p>
        </p:txBody>
      </p:sp>
      <p:cxnSp>
        <p:nvCxnSpPr>
          <p:cNvPr id="6158" name="Straight Arrow Connector 4"/>
          <p:cNvCxnSpPr>
            <a:cxnSpLocks noChangeShapeType="1"/>
          </p:cNvCxnSpPr>
          <p:nvPr/>
        </p:nvCxnSpPr>
        <p:spPr bwMode="auto">
          <a:xfrm>
            <a:off x="5581357" y="2703772"/>
            <a:ext cx="0" cy="25913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3329940" y="5239679"/>
            <a:ext cx="2103120" cy="392772"/>
          </a:xfrm>
          <a:prstGeom prst="wedgeRoundRectCallout">
            <a:avLst>
              <a:gd name="adj1" fmla="val -145681"/>
              <a:gd name="adj2" fmla="val 33188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5539" tIns="47770" rIns="95539" bIns="4777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3329940" y="5238051"/>
            <a:ext cx="2103120" cy="394402"/>
          </a:xfrm>
          <a:prstGeom prst="wedgeRoundRectCallout">
            <a:avLst>
              <a:gd name="adj1" fmla="val -86764"/>
              <a:gd name="adj2" fmla="val -2252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100870"/>
      </p:ext>
    </p:extLst>
  </p:cSld>
  <p:clrMapOvr>
    <a:masterClrMapping/>
  </p:clrMapOvr>
  <p:transition spd="slow" advTm="1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5756" y="484562"/>
            <a:ext cx="9164044" cy="60075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68" tIns="47384" rIns="94768" bIns="47384"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00884"/>
            <a:ext cx="10741462" cy="74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ctr" anchorCtr="0" compatLnSpc="1">
            <a:prstTxWarp prst="textNoShape">
              <a:avLst/>
            </a:prstTxWarp>
            <a:spAutoFit/>
          </a:bodyPr>
          <a:lstStyle>
            <a:lvl1pPr indent="158750"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164529" algn="ctr" defTabSz="947684">
              <a:tabLst>
                <a:tab pos="2566645" algn="l"/>
              </a:tabLst>
            </a:pPr>
            <a:r>
              <a:rPr lang="en-US" altLang="en-US" sz="21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Benefits from </a:t>
            </a:r>
            <a:r>
              <a:rPr lang="en-US" altLang="en-US" sz="2100" b="1" u="sng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Sardar</a:t>
            </a:r>
            <a:r>
              <a:rPr lang="en-US" altLang="en-US" sz="21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Sarovar</a:t>
            </a:r>
            <a:r>
              <a:rPr lang="en-US" altLang="en-US" sz="21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Project</a:t>
            </a:r>
            <a:endParaRPr lang="en-US" altLang="en-US" sz="2100" dirty="0">
              <a:solidFill>
                <a:srgbClr val="C00000"/>
              </a:solidFill>
            </a:endParaRPr>
          </a:p>
          <a:p>
            <a:pPr indent="164529" algn="ctr" defTabSz="947684" eaLnBrk="0" hangingPunct="0">
              <a:tabLst>
                <a:tab pos="2566645" algn="l"/>
              </a:tabLst>
            </a:pPr>
            <a:r>
              <a:rPr lang="en-US" altLang="en-US" sz="21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en-US" sz="21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2719461"/>
              </p:ext>
            </p:extLst>
          </p:nvPr>
        </p:nvGraphicFramePr>
        <p:xfrm>
          <a:off x="1146513" y="1270689"/>
          <a:ext cx="8226087" cy="4858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928"/>
                <a:gridCol w="1624826"/>
                <a:gridCol w="1625590"/>
                <a:gridCol w="1624826"/>
                <a:gridCol w="1291917"/>
              </a:tblGrid>
              <a:tr h="3781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Gujarat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Rajasthan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Target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Achieved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Target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Achieved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8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99"/>
                          </a:solidFill>
                          <a:effectLst/>
                        </a:rPr>
                        <a:t>Irrigation</a:t>
                      </a:r>
                      <a:endParaRPr lang="en-US" sz="1200" b="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18.74 lakh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dirty="0" smtClean="0">
                          <a:solidFill>
                            <a:srgbClr val="000099"/>
                          </a:solidFill>
                          <a:effectLst/>
                        </a:rPr>
                        <a:t>187904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2.46 lakh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1.5 lakh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7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b="0" dirty="0">
                          <a:solidFill>
                            <a:srgbClr val="000099"/>
                          </a:solidFill>
                          <a:effectLst/>
                        </a:rPr>
                        <a:t>Potential created</a:t>
                      </a:r>
                      <a:endParaRPr lang="en-US" sz="1200" b="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17.92 lakh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10.15 lakh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7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b="0" dirty="0">
                          <a:solidFill>
                            <a:srgbClr val="000099"/>
                          </a:solidFill>
                          <a:effectLst/>
                        </a:rPr>
                        <a:t>Drinking water supply</a:t>
                      </a:r>
                      <a:endParaRPr lang="en-US" sz="1200" b="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173 UA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indent="-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 9490 </a:t>
                      </a:r>
                      <a:r>
                        <a:rPr lang="en-US" sz="1800">
                          <a:solidFill>
                            <a:srgbClr val="000099"/>
                          </a:solidFill>
                          <a:effectLst/>
                        </a:rPr>
                        <a:t>villages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157 UA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7789 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</a:rPr>
                        <a:t>villages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3 UA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1336 </a:t>
                      </a:r>
                      <a:r>
                        <a:rPr lang="en-US" sz="1800" dirty="0">
                          <a:solidFill>
                            <a:srgbClr val="000099"/>
                          </a:solidFill>
                          <a:effectLst/>
                        </a:rPr>
                        <a:t>villages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b="0" dirty="0">
                          <a:solidFill>
                            <a:srgbClr val="000099"/>
                          </a:solidFill>
                          <a:effectLst/>
                        </a:rPr>
                        <a:t>Population benefitted</a:t>
                      </a:r>
                      <a:endParaRPr lang="en-US" sz="1200" b="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282 lakh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252 lakh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45.88 lakh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0.70 lakh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1700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b="0" dirty="0">
                          <a:solidFill>
                            <a:srgbClr val="000099"/>
                          </a:solidFill>
                          <a:effectLst/>
                        </a:rPr>
                        <a:t>Power generated </a:t>
                      </a:r>
                      <a:r>
                        <a:rPr lang="en-US" sz="1800" b="0" dirty="0">
                          <a:solidFill>
                            <a:srgbClr val="000099"/>
                          </a:solidFill>
                          <a:effectLst/>
                        </a:rPr>
                        <a:t>(Cum)</a:t>
                      </a:r>
                      <a:r>
                        <a:rPr lang="en-US" sz="2000" b="0" dirty="0">
                          <a:solidFill>
                            <a:srgbClr val="000099"/>
                          </a:solidFill>
                          <a:effectLst/>
                        </a:rPr>
                        <a:t> in 2013-14</a:t>
                      </a:r>
                      <a:endParaRPr lang="en-US" sz="1200" b="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--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34824 MU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5877 MU</a:t>
                      </a: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dirty="0" smtClean="0">
                          <a:solidFill>
                            <a:srgbClr val="000099"/>
                          </a:solidFill>
                          <a:effectLst/>
                        </a:rPr>
                        <a:t>-</a:t>
                      </a:r>
                    </a:p>
                    <a:p>
                      <a:pPr marR="1028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n-US" sz="2000" dirty="0" smtClean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1700"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b="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Annual Food Production</a:t>
                      </a:r>
                      <a:endParaRPr lang="en-US" sz="2000" b="0" dirty="0">
                        <a:solidFill>
                          <a:srgbClr val="000099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8.7</a:t>
                      </a:r>
                      <a:r>
                        <a:rPr lang="en-US" sz="1800" baseline="0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  <a:ea typeface="Times New Roman"/>
                          <a:cs typeface="Mangal"/>
                        </a:rPr>
                        <a:t> MT</a:t>
                      </a:r>
                      <a:endParaRPr lang="en-US" sz="18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endParaRPr lang="en-US" sz="2000" dirty="0" smtClean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97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6237" y="489361"/>
            <a:ext cx="8897139" cy="59139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68" tIns="47384" rIns="94768" bIns="47384"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42288" y="698253"/>
            <a:ext cx="6293499" cy="94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4768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CUMULATIVE IRRIGATION POTENTIAL  CREATED                   (up to minors)  AND AREA IRRIGATED IN GUJARAT</a:t>
            </a:r>
            <a:endParaRPr lang="en-US" altLang="en-US" sz="9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9476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9016414"/>
              </p:ext>
            </p:extLst>
          </p:nvPr>
        </p:nvGraphicFramePr>
        <p:xfrm>
          <a:off x="2111050" y="1450386"/>
          <a:ext cx="6790356" cy="4668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698"/>
                <a:gridCol w="2494556"/>
                <a:gridCol w="1940102"/>
              </a:tblGrid>
              <a:tr h="961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IP created                 (up to Minors)                  (in Lakh Hectare)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Irrigated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Hectare)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9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2005-06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57526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9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2006-07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3.94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61941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9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2007-08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4.60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69379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9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2008-09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4.81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83061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9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2009-10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4.95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121150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9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2010-11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5.24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167757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9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2011-12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5.45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193683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9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2012-13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209057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9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2013-14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9.48</a:t>
                      </a:r>
                      <a:endParaRPr lang="en-US" sz="16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187904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0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Sept, 2014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10.038</a:t>
                      </a:r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7445946"/>
              </p:ext>
            </p:extLst>
          </p:nvPr>
        </p:nvGraphicFramePr>
        <p:xfrm>
          <a:off x="2137121" y="1416322"/>
          <a:ext cx="6761511" cy="5008569"/>
        </p:xfrm>
        <a:graphic>
          <a:graphicData uri="http://schemas.openxmlformats.org/drawingml/2006/table">
            <a:tbl>
              <a:tblPr/>
              <a:tblGrid>
                <a:gridCol w="6761511"/>
              </a:tblGrid>
              <a:tr h="128334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88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88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88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88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88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88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88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88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88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10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996281"/>
            <a:ext cx="5562600" cy="31085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Presentation</a:t>
            </a: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 by</a:t>
            </a: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err="1" smtClean="0">
                <a:solidFill>
                  <a:srgbClr val="000099"/>
                </a:solidFill>
              </a:rPr>
              <a:t>Mukesh</a:t>
            </a:r>
            <a:r>
              <a:rPr lang="en-US" sz="2800" dirty="0" smtClean="0">
                <a:solidFill>
                  <a:srgbClr val="000099"/>
                </a:solidFill>
              </a:rPr>
              <a:t> Kumar </a:t>
            </a:r>
            <a:r>
              <a:rPr lang="en-US" sz="2800" dirty="0" err="1" smtClean="0">
                <a:solidFill>
                  <a:srgbClr val="000099"/>
                </a:solidFill>
              </a:rPr>
              <a:t>Chauhan</a:t>
            </a:r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Chief Engineer &amp; Secretary 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Narmada Control Authority 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4"/>
          <p:cNvGrpSpPr/>
          <p:nvPr/>
        </p:nvGrpSpPr>
        <p:grpSpPr>
          <a:xfrm>
            <a:off x="325765" y="144285"/>
            <a:ext cx="9889632" cy="6776542"/>
            <a:chOff x="282575" y="371475"/>
            <a:chExt cx="9663113" cy="6700838"/>
          </a:xfrm>
        </p:grpSpPr>
        <p:sp>
          <p:nvSpPr>
            <p:cNvPr id="186" name="Freeform 15"/>
            <p:cNvSpPr>
              <a:spLocks/>
            </p:cNvSpPr>
            <p:nvPr/>
          </p:nvSpPr>
          <p:spPr bwMode="auto">
            <a:xfrm>
              <a:off x="6680200" y="4306888"/>
              <a:ext cx="2012950" cy="749300"/>
            </a:xfrm>
            <a:custGeom>
              <a:avLst/>
              <a:gdLst>
                <a:gd name="T0" fmla="*/ 2147483647 w 1268"/>
                <a:gd name="T1" fmla="*/ 2147483647 h 472"/>
                <a:gd name="T2" fmla="*/ 2147483647 w 1268"/>
                <a:gd name="T3" fmla="*/ 2147483647 h 472"/>
                <a:gd name="T4" fmla="*/ 2147483647 w 1268"/>
                <a:gd name="T5" fmla="*/ 2147483647 h 472"/>
                <a:gd name="T6" fmla="*/ 2147483647 w 1268"/>
                <a:gd name="T7" fmla="*/ 2147483647 h 472"/>
                <a:gd name="T8" fmla="*/ 2147483647 w 1268"/>
                <a:gd name="T9" fmla="*/ 2147483647 h 472"/>
                <a:gd name="T10" fmla="*/ 2147483647 w 1268"/>
                <a:gd name="T11" fmla="*/ 2147483647 h 472"/>
                <a:gd name="T12" fmla="*/ 2147483647 w 1268"/>
                <a:gd name="T13" fmla="*/ 2147483647 h 472"/>
                <a:gd name="T14" fmla="*/ 2147483647 w 1268"/>
                <a:gd name="T15" fmla="*/ 2147483647 h 472"/>
                <a:gd name="T16" fmla="*/ 2147483647 w 1268"/>
                <a:gd name="T17" fmla="*/ 2147483647 h 472"/>
                <a:gd name="T18" fmla="*/ 2147483647 w 1268"/>
                <a:gd name="T19" fmla="*/ 2147483647 h 472"/>
                <a:gd name="T20" fmla="*/ 2147483647 w 1268"/>
                <a:gd name="T21" fmla="*/ 2147483647 h 472"/>
                <a:gd name="T22" fmla="*/ 2147483647 w 1268"/>
                <a:gd name="T23" fmla="*/ 2147483647 h 472"/>
                <a:gd name="T24" fmla="*/ 2147483647 w 1268"/>
                <a:gd name="T25" fmla="*/ 2147483647 h 472"/>
                <a:gd name="T26" fmla="*/ 2147483647 w 1268"/>
                <a:gd name="T27" fmla="*/ 2147483647 h 472"/>
                <a:gd name="T28" fmla="*/ 2147483647 w 1268"/>
                <a:gd name="T29" fmla="*/ 2147483647 h 472"/>
                <a:gd name="T30" fmla="*/ 2147483647 w 1268"/>
                <a:gd name="T31" fmla="*/ 2147483647 h 472"/>
                <a:gd name="T32" fmla="*/ 2147483647 w 1268"/>
                <a:gd name="T33" fmla="*/ 2147483647 h 472"/>
                <a:gd name="T34" fmla="*/ 2147483647 w 1268"/>
                <a:gd name="T35" fmla="*/ 2147483647 h 472"/>
                <a:gd name="T36" fmla="*/ 2147483647 w 1268"/>
                <a:gd name="T37" fmla="*/ 2147483647 h 472"/>
                <a:gd name="T38" fmla="*/ 2147483647 w 1268"/>
                <a:gd name="T39" fmla="*/ 2147483647 h 472"/>
                <a:gd name="T40" fmla="*/ 2147483647 w 1268"/>
                <a:gd name="T41" fmla="*/ 2147483647 h 472"/>
                <a:gd name="T42" fmla="*/ 2147483647 w 1268"/>
                <a:gd name="T43" fmla="*/ 2147483647 h 472"/>
                <a:gd name="T44" fmla="*/ 2147483647 w 1268"/>
                <a:gd name="T45" fmla="*/ 2147483647 h 472"/>
                <a:gd name="T46" fmla="*/ 2147483647 w 1268"/>
                <a:gd name="T47" fmla="*/ 2147483647 h 472"/>
                <a:gd name="T48" fmla="*/ 2147483647 w 1268"/>
                <a:gd name="T49" fmla="*/ 2147483647 h 472"/>
                <a:gd name="T50" fmla="*/ 2147483647 w 1268"/>
                <a:gd name="T51" fmla="*/ 2147483647 h 472"/>
                <a:gd name="T52" fmla="*/ 2147483647 w 1268"/>
                <a:gd name="T53" fmla="*/ 2147483647 h 472"/>
                <a:gd name="T54" fmla="*/ 2147483647 w 1268"/>
                <a:gd name="T55" fmla="*/ 2147483647 h 472"/>
                <a:gd name="T56" fmla="*/ 2147483647 w 1268"/>
                <a:gd name="T57" fmla="*/ 2147483647 h 472"/>
                <a:gd name="T58" fmla="*/ 2147483647 w 1268"/>
                <a:gd name="T59" fmla="*/ 2147483647 h 4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68"/>
                <a:gd name="T91" fmla="*/ 0 h 472"/>
                <a:gd name="T92" fmla="*/ 1268 w 1268"/>
                <a:gd name="T93" fmla="*/ 472 h 4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68" h="472">
                  <a:moveTo>
                    <a:pt x="41" y="237"/>
                  </a:moveTo>
                  <a:cubicBezTo>
                    <a:pt x="0" y="212"/>
                    <a:pt x="7" y="217"/>
                    <a:pt x="17" y="203"/>
                  </a:cubicBezTo>
                  <a:cubicBezTo>
                    <a:pt x="27" y="189"/>
                    <a:pt x="79" y="163"/>
                    <a:pt x="103" y="151"/>
                  </a:cubicBezTo>
                  <a:cubicBezTo>
                    <a:pt x="127" y="139"/>
                    <a:pt x="130" y="140"/>
                    <a:pt x="159" y="129"/>
                  </a:cubicBezTo>
                  <a:cubicBezTo>
                    <a:pt x="188" y="118"/>
                    <a:pt x="251" y="100"/>
                    <a:pt x="275" y="85"/>
                  </a:cubicBezTo>
                  <a:cubicBezTo>
                    <a:pt x="299" y="70"/>
                    <a:pt x="296" y="43"/>
                    <a:pt x="305" y="41"/>
                  </a:cubicBezTo>
                  <a:cubicBezTo>
                    <a:pt x="314" y="39"/>
                    <a:pt x="316" y="63"/>
                    <a:pt x="331" y="71"/>
                  </a:cubicBezTo>
                  <a:cubicBezTo>
                    <a:pt x="346" y="79"/>
                    <a:pt x="372" y="87"/>
                    <a:pt x="395" y="91"/>
                  </a:cubicBezTo>
                  <a:cubicBezTo>
                    <a:pt x="418" y="95"/>
                    <a:pt x="418" y="101"/>
                    <a:pt x="471" y="95"/>
                  </a:cubicBezTo>
                  <a:cubicBezTo>
                    <a:pt x="524" y="89"/>
                    <a:pt x="653" y="60"/>
                    <a:pt x="713" y="57"/>
                  </a:cubicBezTo>
                  <a:cubicBezTo>
                    <a:pt x="773" y="54"/>
                    <a:pt x="765" y="84"/>
                    <a:pt x="833" y="75"/>
                  </a:cubicBezTo>
                  <a:cubicBezTo>
                    <a:pt x="901" y="66"/>
                    <a:pt x="1052" y="0"/>
                    <a:pt x="1121" y="1"/>
                  </a:cubicBezTo>
                  <a:cubicBezTo>
                    <a:pt x="1190" y="2"/>
                    <a:pt x="1230" y="39"/>
                    <a:pt x="1249" y="81"/>
                  </a:cubicBezTo>
                  <a:cubicBezTo>
                    <a:pt x="1268" y="123"/>
                    <a:pt x="1255" y="232"/>
                    <a:pt x="1233" y="251"/>
                  </a:cubicBezTo>
                  <a:cubicBezTo>
                    <a:pt x="1211" y="270"/>
                    <a:pt x="1163" y="195"/>
                    <a:pt x="1115" y="195"/>
                  </a:cubicBezTo>
                  <a:cubicBezTo>
                    <a:pt x="1067" y="195"/>
                    <a:pt x="996" y="238"/>
                    <a:pt x="947" y="251"/>
                  </a:cubicBezTo>
                  <a:cubicBezTo>
                    <a:pt x="898" y="264"/>
                    <a:pt x="846" y="258"/>
                    <a:pt x="821" y="273"/>
                  </a:cubicBezTo>
                  <a:cubicBezTo>
                    <a:pt x="796" y="288"/>
                    <a:pt x="789" y="316"/>
                    <a:pt x="799" y="341"/>
                  </a:cubicBezTo>
                  <a:cubicBezTo>
                    <a:pt x="809" y="366"/>
                    <a:pt x="886" y="408"/>
                    <a:pt x="879" y="425"/>
                  </a:cubicBezTo>
                  <a:cubicBezTo>
                    <a:pt x="872" y="442"/>
                    <a:pt x="793" y="437"/>
                    <a:pt x="759" y="445"/>
                  </a:cubicBezTo>
                  <a:cubicBezTo>
                    <a:pt x="725" y="453"/>
                    <a:pt x="697" y="470"/>
                    <a:pt x="673" y="471"/>
                  </a:cubicBezTo>
                  <a:cubicBezTo>
                    <a:pt x="649" y="472"/>
                    <a:pt x="620" y="464"/>
                    <a:pt x="615" y="451"/>
                  </a:cubicBezTo>
                  <a:cubicBezTo>
                    <a:pt x="610" y="438"/>
                    <a:pt x="639" y="410"/>
                    <a:pt x="641" y="393"/>
                  </a:cubicBezTo>
                  <a:cubicBezTo>
                    <a:pt x="643" y="376"/>
                    <a:pt x="637" y="361"/>
                    <a:pt x="629" y="347"/>
                  </a:cubicBezTo>
                  <a:cubicBezTo>
                    <a:pt x="621" y="333"/>
                    <a:pt x="605" y="320"/>
                    <a:pt x="595" y="311"/>
                  </a:cubicBezTo>
                  <a:cubicBezTo>
                    <a:pt x="585" y="302"/>
                    <a:pt x="586" y="294"/>
                    <a:pt x="567" y="295"/>
                  </a:cubicBezTo>
                  <a:cubicBezTo>
                    <a:pt x="548" y="296"/>
                    <a:pt x="509" y="314"/>
                    <a:pt x="481" y="319"/>
                  </a:cubicBezTo>
                  <a:cubicBezTo>
                    <a:pt x="453" y="324"/>
                    <a:pt x="433" y="318"/>
                    <a:pt x="399" y="323"/>
                  </a:cubicBezTo>
                  <a:cubicBezTo>
                    <a:pt x="365" y="328"/>
                    <a:pt x="335" y="365"/>
                    <a:pt x="275" y="351"/>
                  </a:cubicBezTo>
                  <a:cubicBezTo>
                    <a:pt x="215" y="337"/>
                    <a:pt x="90" y="261"/>
                    <a:pt x="41" y="237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87" name="Freeform 28"/>
            <p:cNvSpPr>
              <a:spLocks/>
            </p:cNvSpPr>
            <p:nvPr/>
          </p:nvSpPr>
          <p:spPr bwMode="auto">
            <a:xfrm>
              <a:off x="4611688" y="4541838"/>
              <a:ext cx="603250" cy="666750"/>
            </a:xfrm>
            <a:custGeom>
              <a:avLst/>
              <a:gdLst>
                <a:gd name="T0" fmla="*/ 2147483647 w 380"/>
                <a:gd name="T1" fmla="*/ 2147483647 h 420"/>
                <a:gd name="T2" fmla="*/ 2147483647 w 380"/>
                <a:gd name="T3" fmla="*/ 2147483647 h 420"/>
                <a:gd name="T4" fmla="*/ 2147483647 w 380"/>
                <a:gd name="T5" fmla="*/ 2147483647 h 420"/>
                <a:gd name="T6" fmla="*/ 2147483647 w 380"/>
                <a:gd name="T7" fmla="*/ 2147483647 h 420"/>
                <a:gd name="T8" fmla="*/ 2147483647 w 380"/>
                <a:gd name="T9" fmla="*/ 2147483647 h 420"/>
                <a:gd name="T10" fmla="*/ 2147483647 w 380"/>
                <a:gd name="T11" fmla="*/ 2147483647 h 420"/>
                <a:gd name="T12" fmla="*/ 2147483647 w 380"/>
                <a:gd name="T13" fmla="*/ 2147483647 h 420"/>
                <a:gd name="T14" fmla="*/ 2147483647 w 380"/>
                <a:gd name="T15" fmla="*/ 2147483647 h 420"/>
                <a:gd name="T16" fmla="*/ 2147483647 w 380"/>
                <a:gd name="T17" fmla="*/ 2147483647 h 420"/>
                <a:gd name="T18" fmla="*/ 2147483647 w 380"/>
                <a:gd name="T19" fmla="*/ 2147483647 h 420"/>
                <a:gd name="T20" fmla="*/ 2147483647 w 380"/>
                <a:gd name="T21" fmla="*/ 2147483647 h 420"/>
                <a:gd name="T22" fmla="*/ 2147483647 w 380"/>
                <a:gd name="T23" fmla="*/ 2147483647 h 420"/>
                <a:gd name="T24" fmla="*/ 2147483647 w 380"/>
                <a:gd name="T25" fmla="*/ 2147483647 h 420"/>
                <a:gd name="T26" fmla="*/ 2147483647 w 380"/>
                <a:gd name="T27" fmla="*/ 2147483647 h 420"/>
                <a:gd name="T28" fmla="*/ 2147483647 w 380"/>
                <a:gd name="T29" fmla="*/ 2147483647 h 420"/>
                <a:gd name="T30" fmla="*/ 2147483647 w 380"/>
                <a:gd name="T31" fmla="*/ 2147483647 h 420"/>
                <a:gd name="T32" fmla="*/ 2147483647 w 380"/>
                <a:gd name="T33" fmla="*/ 2147483647 h 420"/>
                <a:gd name="T34" fmla="*/ 2147483647 w 380"/>
                <a:gd name="T35" fmla="*/ 2147483647 h 420"/>
                <a:gd name="T36" fmla="*/ 2147483647 w 380"/>
                <a:gd name="T37" fmla="*/ 2147483647 h 420"/>
                <a:gd name="T38" fmla="*/ 2147483647 w 380"/>
                <a:gd name="T39" fmla="*/ 2147483647 h 420"/>
                <a:gd name="T40" fmla="*/ 2147483647 w 380"/>
                <a:gd name="T41" fmla="*/ 2147483647 h 420"/>
                <a:gd name="T42" fmla="*/ 2147483647 w 380"/>
                <a:gd name="T43" fmla="*/ 2147483647 h 420"/>
                <a:gd name="T44" fmla="*/ 2147483647 w 380"/>
                <a:gd name="T45" fmla="*/ 2147483647 h 420"/>
                <a:gd name="T46" fmla="*/ 2147483647 w 380"/>
                <a:gd name="T47" fmla="*/ 2147483647 h 420"/>
                <a:gd name="T48" fmla="*/ 2147483647 w 380"/>
                <a:gd name="T49" fmla="*/ 2147483647 h 420"/>
                <a:gd name="T50" fmla="*/ 2147483647 w 380"/>
                <a:gd name="T51" fmla="*/ 2147483647 h 420"/>
                <a:gd name="T52" fmla="*/ 2147483647 w 380"/>
                <a:gd name="T53" fmla="*/ 2147483647 h 420"/>
                <a:gd name="T54" fmla="*/ 2147483647 w 380"/>
                <a:gd name="T55" fmla="*/ 2147483647 h 420"/>
                <a:gd name="T56" fmla="*/ 2147483647 w 380"/>
                <a:gd name="T57" fmla="*/ 2147483647 h 420"/>
                <a:gd name="T58" fmla="*/ 2147483647 w 380"/>
                <a:gd name="T59" fmla="*/ 2147483647 h 420"/>
                <a:gd name="T60" fmla="*/ 2147483647 w 380"/>
                <a:gd name="T61" fmla="*/ 2147483647 h 420"/>
                <a:gd name="T62" fmla="*/ 2147483647 w 380"/>
                <a:gd name="T63" fmla="*/ 2147483647 h 420"/>
                <a:gd name="T64" fmla="*/ 2147483647 w 380"/>
                <a:gd name="T65" fmla="*/ 2147483647 h 420"/>
                <a:gd name="T66" fmla="*/ 2147483647 w 380"/>
                <a:gd name="T67" fmla="*/ 2147483647 h 420"/>
                <a:gd name="T68" fmla="*/ 2147483647 w 380"/>
                <a:gd name="T69" fmla="*/ 2147483647 h 420"/>
                <a:gd name="T70" fmla="*/ 2147483647 w 380"/>
                <a:gd name="T71" fmla="*/ 0 h 420"/>
                <a:gd name="T72" fmla="*/ 2147483647 w 380"/>
                <a:gd name="T73" fmla="*/ 2147483647 h 420"/>
                <a:gd name="T74" fmla="*/ 2147483647 w 380"/>
                <a:gd name="T75" fmla="*/ 2147483647 h 420"/>
                <a:gd name="T76" fmla="*/ 2147483647 w 380"/>
                <a:gd name="T77" fmla="*/ 2147483647 h 420"/>
                <a:gd name="T78" fmla="*/ 2147483647 w 380"/>
                <a:gd name="T79" fmla="*/ 2147483647 h 420"/>
                <a:gd name="T80" fmla="*/ 2147483647 w 380"/>
                <a:gd name="T81" fmla="*/ 2147483647 h 420"/>
                <a:gd name="T82" fmla="*/ 2147483647 w 380"/>
                <a:gd name="T83" fmla="*/ 2147483647 h 420"/>
                <a:gd name="T84" fmla="*/ 2147483647 w 380"/>
                <a:gd name="T85" fmla="*/ 2147483647 h 420"/>
                <a:gd name="T86" fmla="*/ 2147483647 w 380"/>
                <a:gd name="T87" fmla="*/ 2147483647 h 420"/>
                <a:gd name="T88" fmla="*/ 2147483647 w 380"/>
                <a:gd name="T89" fmla="*/ 2147483647 h 420"/>
                <a:gd name="T90" fmla="*/ 2147483647 w 380"/>
                <a:gd name="T91" fmla="*/ 2147483647 h 4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0"/>
                <a:gd name="T139" fmla="*/ 0 h 420"/>
                <a:gd name="T140" fmla="*/ 380 w 380"/>
                <a:gd name="T141" fmla="*/ 420 h 4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0" h="420">
                  <a:moveTo>
                    <a:pt x="371" y="256"/>
                  </a:moveTo>
                  <a:cubicBezTo>
                    <a:pt x="357" y="265"/>
                    <a:pt x="363" y="260"/>
                    <a:pt x="352" y="271"/>
                  </a:cubicBezTo>
                  <a:cubicBezTo>
                    <a:pt x="348" y="274"/>
                    <a:pt x="346" y="275"/>
                    <a:pt x="342" y="280"/>
                  </a:cubicBezTo>
                  <a:cubicBezTo>
                    <a:pt x="338" y="285"/>
                    <a:pt x="334" y="299"/>
                    <a:pt x="330" y="304"/>
                  </a:cubicBezTo>
                  <a:cubicBezTo>
                    <a:pt x="326" y="309"/>
                    <a:pt x="333" y="304"/>
                    <a:pt x="321" y="311"/>
                  </a:cubicBezTo>
                  <a:cubicBezTo>
                    <a:pt x="310" y="328"/>
                    <a:pt x="273" y="338"/>
                    <a:pt x="255" y="344"/>
                  </a:cubicBezTo>
                  <a:cubicBezTo>
                    <a:pt x="193" y="365"/>
                    <a:pt x="169" y="366"/>
                    <a:pt x="110" y="386"/>
                  </a:cubicBezTo>
                  <a:cubicBezTo>
                    <a:pt x="108" y="389"/>
                    <a:pt x="96" y="394"/>
                    <a:pt x="98" y="397"/>
                  </a:cubicBezTo>
                  <a:cubicBezTo>
                    <a:pt x="102" y="402"/>
                    <a:pt x="87" y="407"/>
                    <a:pt x="87" y="407"/>
                  </a:cubicBezTo>
                  <a:cubicBezTo>
                    <a:pt x="84" y="410"/>
                    <a:pt x="76" y="415"/>
                    <a:pt x="72" y="416"/>
                  </a:cubicBezTo>
                  <a:cubicBezTo>
                    <a:pt x="68" y="417"/>
                    <a:pt x="67" y="420"/>
                    <a:pt x="60" y="416"/>
                  </a:cubicBezTo>
                  <a:cubicBezTo>
                    <a:pt x="53" y="395"/>
                    <a:pt x="39" y="409"/>
                    <a:pt x="27" y="391"/>
                  </a:cubicBezTo>
                  <a:cubicBezTo>
                    <a:pt x="20" y="384"/>
                    <a:pt x="27" y="376"/>
                    <a:pt x="24" y="368"/>
                  </a:cubicBezTo>
                  <a:cubicBezTo>
                    <a:pt x="21" y="360"/>
                    <a:pt x="10" y="351"/>
                    <a:pt x="6" y="344"/>
                  </a:cubicBezTo>
                  <a:cubicBezTo>
                    <a:pt x="3" y="337"/>
                    <a:pt x="2" y="327"/>
                    <a:pt x="2" y="322"/>
                  </a:cubicBezTo>
                  <a:cubicBezTo>
                    <a:pt x="2" y="317"/>
                    <a:pt x="0" y="324"/>
                    <a:pt x="6" y="316"/>
                  </a:cubicBezTo>
                  <a:cubicBezTo>
                    <a:pt x="14" y="304"/>
                    <a:pt x="29" y="290"/>
                    <a:pt x="39" y="275"/>
                  </a:cubicBezTo>
                  <a:cubicBezTo>
                    <a:pt x="43" y="269"/>
                    <a:pt x="75" y="226"/>
                    <a:pt x="78" y="224"/>
                  </a:cubicBezTo>
                  <a:cubicBezTo>
                    <a:pt x="87" y="218"/>
                    <a:pt x="93" y="212"/>
                    <a:pt x="102" y="206"/>
                  </a:cubicBezTo>
                  <a:cubicBezTo>
                    <a:pt x="110" y="200"/>
                    <a:pt x="115" y="194"/>
                    <a:pt x="122" y="190"/>
                  </a:cubicBezTo>
                  <a:cubicBezTo>
                    <a:pt x="129" y="186"/>
                    <a:pt x="142" y="183"/>
                    <a:pt x="147" y="179"/>
                  </a:cubicBezTo>
                  <a:cubicBezTo>
                    <a:pt x="149" y="173"/>
                    <a:pt x="151" y="170"/>
                    <a:pt x="153" y="164"/>
                  </a:cubicBezTo>
                  <a:cubicBezTo>
                    <a:pt x="155" y="158"/>
                    <a:pt x="144" y="156"/>
                    <a:pt x="138" y="154"/>
                  </a:cubicBezTo>
                  <a:cubicBezTo>
                    <a:pt x="132" y="152"/>
                    <a:pt x="130" y="136"/>
                    <a:pt x="125" y="134"/>
                  </a:cubicBezTo>
                  <a:cubicBezTo>
                    <a:pt x="120" y="132"/>
                    <a:pt x="114" y="141"/>
                    <a:pt x="104" y="140"/>
                  </a:cubicBezTo>
                  <a:cubicBezTo>
                    <a:pt x="94" y="139"/>
                    <a:pt x="73" y="130"/>
                    <a:pt x="63" y="130"/>
                  </a:cubicBezTo>
                  <a:cubicBezTo>
                    <a:pt x="53" y="130"/>
                    <a:pt x="50" y="138"/>
                    <a:pt x="45" y="140"/>
                  </a:cubicBezTo>
                  <a:cubicBezTo>
                    <a:pt x="40" y="142"/>
                    <a:pt x="33" y="145"/>
                    <a:pt x="30" y="140"/>
                  </a:cubicBezTo>
                  <a:cubicBezTo>
                    <a:pt x="24" y="137"/>
                    <a:pt x="28" y="125"/>
                    <a:pt x="29" y="113"/>
                  </a:cubicBezTo>
                  <a:cubicBezTo>
                    <a:pt x="30" y="101"/>
                    <a:pt x="30" y="84"/>
                    <a:pt x="34" y="67"/>
                  </a:cubicBezTo>
                  <a:cubicBezTo>
                    <a:pt x="38" y="50"/>
                    <a:pt x="44" y="23"/>
                    <a:pt x="51" y="13"/>
                  </a:cubicBezTo>
                  <a:cubicBezTo>
                    <a:pt x="60" y="14"/>
                    <a:pt x="69" y="8"/>
                    <a:pt x="78" y="9"/>
                  </a:cubicBezTo>
                  <a:cubicBezTo>
                    <a:pt x="81" y="10"/>
                    <a:pt x="89" y="13"/>
                    <a:pt x="92" y="14"/>
                  </a:cubicBezTo>
                  <a:cubicBezTo>
                    <a:pt x="102" y="16"/>
                    <a:pt x="122" y="17"/>
                    <a:pt x="122" y="17"/>
                  </a:cubicBezTo>
                  <a:cubicBezTo>
                    <a:pt x="139" y="16"/>
                    <a:pt x="154" y="16"/>
                    <a:pt x="171" y="14"/>
                  </a:cubicBezTo>
                  <a:cubicBezTo>
                    <a:pt x="181" y="13"/>
                    <a:pt x="217" y="0"/>
                    <a:pt x="202" y="0"/>
                  </a:cubicBezTo>
                  <a:cubicBezTo>
                    <a:pt x="213" y="1"/>
                    <a:pt x="243" y="13"/>
                    <a:pt x="250" y="16"/>
                  </a:cubicBezTo>
                  <a:cubicBezTo>
                    <a:pt x="257" y="19"/>
                    <a:pt x="245" y="14"/>
                    <a:pt x="246" y="20"/>
                  </a:cubicBezTo>
                  <a:cubicBezTo>
                    <a:pt x="251" y="34"/>
                    <a:pt x="265" y="36"/>
                    <a:pt x="258" y="50"/>
                  </a:cubicBezTo>
                  <a:cubicBezTo>
                    <a:pt x="255" y="57"/>
                    <a:pt x="256" y="64"/>
                    <a:pt x="252" y="70"/>
                  </a:cubicBezTo>
                  <a:cubicBezTo>
                    <a:pt x="250" y="73"/>
                    <a:pt x="250" y="78"/>
                    <a:pt x="250" y="78"/>
                  </a:cubicBezTo>
                  <a:cubicBezTo>
                    <a:pt x="256" y="96"/>
                    <a:pt x="267" y="98"/>
                    <a:pt x="282" y="106"/>
                  </a:cubicBezTo>
                  <a:cubicBezTo>
                    <a:pt x="296" y="114"/>
                    <a:pt x="301" y="127"/>
                    <a:pt x="314" y="136"/>
                  </a:cubicBezTo>
                  <a:cubicBezTo>
                    <a:pt x="333" y="164"/>
                    <a:pt x="356" y="169"/>
                    <a:pt x="368" y="204"/>
                  </a:cubicBezTo>
                  <a:cubicBezTo>
                    <a:pt x="373" y="218"/>
                    <a:pt x="367" y="240"/>
                    <a:pt x="378" y="251"/>
                  </a:cubicBezTo>
                  <a:cubicBezTo>
                    <a:pt x="380" y="253"/>
                    <a:pt x="372" y="258"/>
                    <a:pt x="371" y="256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88" name="Freeform 231"/>
            <p:cNvSpPr>
              <a:spLocks/>
            </p:cNvSpPr>
            <p:nvPr/>
          </p:nvSpPr>
          <p:spPr bwMode="auto">
            <a:xfrm>
              <a:off x="282575" y="3825875"/>
              <a:ext cx="5148263" cy="3246438"/>
            </a:xfrm>
            <a:custGeom>
              <a:avLst/>
              <a:gdLst>
                <a:gd name="T0" fmla="*/ 2147483647 w 3243"/>
                <a:gd name="T1" fmla="*/ 2147483647 h 2045"/>
                <a:gd name="T2" fmla="*/ 2147483647 w 3243"/>
                <a:gd name="T3" fmla="*/ 2147483647 h 2045"/>
                <a:gd name="T4" fmla="*/ 2147483647 w 3243"/>
                <a:gd name="T5" fmla="*/ 2147483647 h 2045"/>
                <a:gd name="T6" fmla="*/ 2147483647 w 3243"/>
                <a:gd name="T7" fmla="*/ 2147483647 h 2045"/>
                <a:gd name="T8" fmla="*/ 2147483647 w 3243"/>
                <a:gd name="T9" fmla="*/ 2147483647 h 2045"/>
                <a:gd name="T10" fmla="*/ 2147483647 w 3243"/>
                <a:gd name="T11" fmla="*/ 2147483647 h 2045"/>
                <a:gd name="T12" fmla="*/ 2147483647 w 3243"/>
                <a:gd name="T13" fmla="*/ 2147483647 h 2045"/>
                <a:gd name="T14" fmla="*/ 2147483647 w 3243"/>
                <a:gd name="T15" fmla="*/ 2147483647 h 2045"/>
                <a:gd name="T16" fmla="*/ 2147483647 w 3243"/>
                <a:gd name="T17" fmla="*/ 2147483647 h 2045"/>
                <a:gd name="T18" fmla="*/ 2147483647 w 3243"/>
                <a:gd name="T19" fmla="*/ 2147483647 h 2045"/>
                <a:gd name="T20" fmla="*/ 2147483647 w 3243"/>
                <a:gd name="T21" fmla="*/ 2147483647 h 2045"/>
                <a:gd name="T22" fmla="*/ 2147483647 w 3243"/>
                <a:gd name="T23" fmla="*/ 2147483647 h 2045"/>
                <a:gd name="T24" fmla="*/ 2147483647 w 3243"/>
                <a:gd name="T25" fmla="*/ 2147483647 h 2045"/>
                <a:gd name="T26" fmla="*/ 2147483647 w 3243"/>
                <a:gd name="T27" fmla="*/ 2147483647 h 2045"/>
                <a:gd name="T28" fmla="*/ 2147483647 w 3243"/>
                <a:gd name="T29" fmla="*/ 2147483647 h 2045"/>
                <a:gd name="T30" fmla="*/ 2147483647 w 3243"/>
                <a:gd name="T31" fmla="*/ 2147483647 h 2045"/>
                <a:gd name="T32" fmla="*/ 2147483647 w 3243"/>
                <a:gd name="T33" fmla="*/ 2147483647 h 2045"/>
                <a:gd name="T34" fmla="*/ 2147483647 w 3243"/>
                <a:gd name="T35" fmla="*/ 2147483647 h 2045"/>
                <a:gd name="T36" fmla="*/ 2147483647 w 3243"/>
                <a:gd name="T37" fmla="*/ 2147483647 h 2045"/>
                <a:gd name="T38" fmla="*/ 2147483647 w 3243"/>
                <a:gd name="T39" fmla="*/ 2147483647 h 2045"/>
                <a:gd name="T40" fmla="*/ 2147483647 w 3243"/>
                <a:gd name="T41" fmla="*/ 2147483647 h 2045"/>
                <a:gd name="T42" fmla="*/ 2147483647 w 3243"/>
                <a:gd name="T43" fmla="*/ 2147483647 h 2045"/>
                <a:gd name="T44" fmla="*/ 2147483647 w 3243"/>
                <a:gd name="T45" fmla="*/ 2147483647 h 2045"/>
                <a:gd name="T46" fmla="*/ 2147483647 w 3243"/>
                <a:gd name="T47" fmla="*/ 2147483647 h 2045"/>
                <a:gd name="T48" fmla="*/ 2147483647 w 3243"/>
                <a:gd name="T49" fmla="*/ 2147483647 h 2045"/>
                <a:gd name="T50" fmla="*/ 2147483647 w 3243"/>
                <a:gd name="T51" fmla="*/ 2147483647 h 2045"/>
                <a:gd name="T52" fmla="*/ 2147483647 w 3243"/>
                <a:gd name="T53" fmla="*/ 2147483647 h 2045"/>
                <a:gd name="T54" fmla="*/ 2147483647 w 3243"/>
                <a:gd name="T55" fmla="*/ 2147483647 h 2045"/>
                <a:gd name="T56" fmla="*/ 2147483647 w 3243"/>
                <a:gd name="T57" fmla="*/ 2147483647 h 2045"/>
                <a:gd name="T58" fmla="*/ 2147483647 w 3243"/>
                <a:gd name="T59" fmla="*/ 2147483647 h 2045"/>
                <a:gd name="T60" fmla="*/ 2147483647 w 3243"/>
                <a:gd name="T61" fmla="*/ 2147483647 h 2045"/>
                <a:gd name="T62" fmla="*/ 2147483647 w 3243"/>
                <a:gd name="T63" fmla="*/ 2147483647 h 2045"/>
                <a:gd name="T64" fmla="*/ 2147483647 w 3243"/>
                <a:gd name="T65" fmla="*/ 2147483647 h 2045"/>
                <a:gd name="T66" fmla="*/ 2147483647 w 3243"/>
                <a:gd name="T67" fmla="*/ 2147483647 h 2045"/>
                <a:gd name="T68" fmla="*/ 2147483647 w 3243"/>
                <a:gd name="T69" fmla="*/ 2147483647 h 2045"/>
                <a:gd name="T70" fmla="*/ 2147483647 w 3243"/>
                <a:gd name="T71" fmla="*/ 2147483647 h 2045"/>
                <a:gd name="T72" fmla="*/ 2147483647 w 3243"/>
                <a:gd name="T73" fmla="*/ 2147483647 h 2045"/>
                <a:gd name="T74" fmla="*/ 2147483647 w 3243"/>
                <a:gd name="T75" fmla="*/ 2147483647 h 2045"/>
                <a:gd name="T76" fmla="*/ 2147483647 w 3243"/>
                <a:gd name="T77" fmla="*/ 2147483647 h 2045"/>
                <a:gd name="T78" fmla="*/ 2147483647 w 3243"/>
                <a:gd name="T79" fmla="*/ 2147483647 h 2045"/>
                <a:gd name="T80" fmla="*/ 2147483647 w 3243"/>
                <a:gd name="T81" fmla="*/ 2147483647 h 2045"/>
                <a:gd name="T82" fmla="*/ 2147483647 w 3243"/>
                <a:gd name="T83" fmla="*/ 2147483647 h 2045"/>
                <a:gd name="T84" fmla="*/ 2147483647 w 3243"/>
                <a:gd name="T85" fmla="*/ 2147483647 h 2045"/>
                <a:gd name="T86" fmla="*/ 2147483647 w 3243"/>
                <a:gd name="T87" fmla="*/ 2147483647 h 2045"/>
                <a:gd name="T88" fmla="*/ 2147483647 w 3243"/>
                <a:gd name="T89" fmla="*/ 2147483647 h 2045"/>
                <a:gd name="T90" fmla="*/ 2147483647 w 3243"/>
                <a:gd name="T91" fmla="*/ 2147483647 h 2045"/>
                <a:gd name="T92" fmla="*/ 2147483647 w 3243"/>
                <a:gd name="T93" fmla="*/ 2147483647 h 2045"/>
                <a:gd name="T94" fmla="*/ 2147483647 w 3243"/>
                <a:gd name="T95" fmla="*/ 2147483647 h 2045"/>
                <a:gd name="T96" fmla="*/ 2147483647 w 3243"/>
                <a:gd name="T97" fmla="*/ 2147483647 h 2045"/>
                <a:gd name="T98" fmla="*/ 2147483647 w 3243"/>
                <a:gd name="T99" fmla="*/ 2147483647 h 2045"/>
                <a:gd name="T100" fmla="*/ 2147483647 w 3243"/>
                <a:gd name="T101" fmla="*/ 2147483647 h 2045"/>
                <a:gd name="T102" fmla="*/ 2147483647 w 3243"/>
                <a:gd name="T103" fmla="*/ 2147483647 h 2045"/>
                <a:gd name="T104" fmla="*/ 2147483647 w 3243"/>
                <a:gd name="T105" fmla="*/ 2147483647 h 2045"/>
                <a:gd name="T106" fmla="*/ 2147483647 w 3243"/>
                <a:gd name="T107" fmla="*/ 2147483647 h 2045"/>
                <a:gd name="T108" fmla="*/ 2147483647 w 3243"/>
                <a:gd name="T109" fmla="*/ 2147483647 h 20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43"/>
                <a:gd name="T166" fmla="*/ 0 h 2045"/>
                <a:gd name="T167" fmla="*/ 3243 w 3243"/>
                <a:gd name="T168" fmla="*/ 2045 h 20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43" h="2045">
                  <a:moveTo>
                    <a:pt x="21" y="399"/>
                  </a:moveTo>
                  <a:cubicBezTo>
                    <a:pt x="32" y="393"/>
                    <a:pt x="0" y="398"/>
                    <a:pt x="84" y="395"/>
                  </a:cubicBezTo>
                  <a:cubicBezTo>
                    <a:pt x="168" y="392"/>
                    <a:pt x="443" y="378"/>
                    <a:pt x="523" y="382"/>
                  </a:cubicBezTo>
                  <a:cubicBezTo>
                    <a:pt x="519" y="378"/>
                    <a:pt x="563" y="410"/>
                    <a:pt x="566" y="416"/>
                  </a:cubicBezTo>
                  <a:cubicBezTo>
                    <a:pt x="569" y="422"/>
                    <a:pt x="585" y="434"/>
                    <a:pt x="589" y="440"/>
                  </a:cubicBezTo>
                  <a:cubicBezTo>
                    <a:pt x="593" y="448"/>
                    <a:pt x="602" y="462"/>
                    <a:pt x="608" y="470"/>
                  </a:cubicBezTo>
                  <a:cubicBezTo>
                    <a:pt x="614" y="477"/>
                    <a:pt x="617" y="475"/>
                    <a:pt x="624" y="482"/>
                  </a:cubicBezTo>
                  <a:cubicBezTo>
                    <a:pt x="632" y="491"/>
                    <a:pt x="644" y="503"/>
                    <a:pt x="650" y="510"/>
                  </a:cubicBezTo>
                  <a:cubicBezTo>
                    <a:pt x="656" y="517"/>
                    <a:pt x="656" y="518"/>
                    <a:pt x="662" y="524"/>
                  </a:cubicBezTo>
                  <a:cubicBezTo>
                    <a:pt x="673" y="533"/>
                    <a:pt x="684" y="546"/>
                    <a:pt x="684" y="546"/>
                  </a:cubicBezTo>
                  <a:cubicBezTo>
                    <a:pt x="702" y="572"/>
                    <a:pt x="716" y="617"/>
                    <a:pt x="726" y="639"/>
                  </a:cubicBezTo>
                  <a:cubicBezTo>
                    <a:pt x="736" y="656"/>
                    <a:pt x="731" y="640"/>
                    <a:pt x="737" y="646"/>
                  </a:cubicBezTo>
                  <a:cubicBezTo>
                    <a:pt x="744" y="652"/>
                    <a:pt x="758" y="664"/>
                    <a:pt x="768" y="675"/>
                  </a:cubicBezTo>
                  <a:cubicBezTo>
                    <a:pt x="778" y="686"/>
                    <a:pt x="789" y="699"/>
                    <a:pt x="795" y="710"/>
                  </a:cubicBezTo>
                  <a:cubicBezTo>
                    <a:pt x="805" y="721"/>
                    <a:pt x="797" y="728"/>
                    <a:pt x="807" y="742"/>
                  </a:cubicBezTo>
                  <a:cubicBezTo>
                    <a:pt x="818" y="755"/>
                    <a:pt x="841" y="772"/>
                    <a:pt x="861" y="791"/>
                  </a:cubicBezTo>
                  <a:cubicBezTo>
                    <a:pt x="881" y="810"/>
                    <a:pt x="913" y="844"/>
                    <a:pt x="927" y="858"/>
                  </a:cubicBezTo>
                  <a:cubicBezTo>
                    <a:pt x="940" y="873"/>
                    <a:pt x="940" y="870"/>
                    <a:pt x="948" y="878"/>
                  </a:cubicBezTo>
                  <a:cubicBezTo>
                    <a:pt x="956" y="886"/>
                    <a:pt x="968" y="895"/>
                    <a:pt x="977" y="905"/>
                  </a:cubicBezTo>
                  <a:cubicBezTo>
                    <a:pt x="990" y="919"/>
                    <a:pt x="999" y="931"/>
                    <a:pt x="1005" y="938"/>
                  </a:cubicBezTo>
                  <a:cubicBezTo>
                    <a:pt x="1011" y="945"/>
                    <a:pt x="1008" y="945"/>
                    <a:pt x="1013" y="950"/>
                  </a:cubicBezTo>
                  <a:cubicBezTo>
                    <a:pt x="1016" y="955"/>
                    <a:pt x="1028" y="958"/>
                    <a:pt x="1035" y="968"/>
                  </a:cubicBezTo>
                  <a:cubicBezTo>
                    <a:pt x="1042" y="978"/>
                    <a:pt x="1049" y="1002"/>
                    <a:pt x="1056" y="1013"/>
                  </a:cubicBezTo>
                  <a:cubicBezTo>
                    <a:pt x="1063" y="1024"/>
                    <a:pt x="1074" y="1028"/>
                    <a:pt x="1079" y="1032"/>
                  </a:cubicBezTo>
                  <a:cubicBezTo>
                    <a:pt x="1085" y="1037"/>
                    <a:pt x="1085" y="1035"/>
                    <a:pt x="1089" y="1038"/>
                  </a:cubicBezTo>
                  <a:cubicBezTo>
                    <a:pt x="1092" y="1040"/>
                    <a:pt x="1096" y="1042"/>
                    <a:pt x="1098" y="1044"/>
                  </a:cubicBezTo>
                  <a:cubicBezTo>
                    <a:pt x="1100" y="1046"/>
                    <a:pt x="1096" y="1043"/>
                    <a:pt x="1103" y="1052"/>
                  </a:cubicBezTo>
                  <a:cubicBezTo>
                    <a:pt x="1110" y="1061"/>
                    <a:pt x="1130" y="1083"/>
                    <a:pt x="1139" y="1098"/>
                  </a:cubicBezTo>
                  <a:cubicBezTo>
                    <a:pt x="1147" y="1113"/>
                    <a:pt x="1153" y="1131"/>
                    <a:pt x="1158" y="1142"/>
                  </a:cubicBezTo>
                  <a:cubicBezTo>
                    <a:pt x="1164" y="1153"/>
                    <a:pt x="1171" y="1159"/>
                    <a:pt x="1175" y="1166"/>
                  </a:cubicBezTo>
                  <a:cubicBezTo>
                    <a:pt x="1179" y="1172"/>
                    <a:pt x="1177" y="1179"/>
                    <a:pt x="1182" y="1184"/>
                  </a:cubicBezTo>
                  <a:cubicBezTo>
                    <a:pt x="1193" y="1193"/>
                    <a:pt x="1219" y="1217"/>
                    <a:pt x="1215" y="1220"/>
                  </a:cubicBezTo>
                  <a:cubicBezTo>
                    <a:pt x="1223" y="1230"/>
                    <a:pt x="1225" y="1232"/>
                    <a:pt x="1230" y="1238"/>
                  </a:cubicBezTo>
                  <a:cubicBezTo>
                    <a:pt x="1236" y="1244"/>
                    <a:pt x="1243" y="1247"/>
                    <a:pt x="1253" y="1257"/>
                  </a:cubicBezTo>
                  <a:cubicBezTo>
                    <a:pt x="1263" y="1267"/>
                    <a:pt x="1281" y="1289"/>
                    <a:pt x="1293" y="1300"/>
                  </a:cubicBezTo>
                  <a:cubicBezTo>
                    <a:pt x="1303" y="1311"/>
                    <a:pt x="1314" y="1315"/>
                    <a:pt x="1322" y="1323"/>
                  </a:cubicBezTo>
                  <a:cubicBezTo>
                    <a:pt x="1330" y="1331"/>
                    <a:pt x="1326" y="1332"/>
                    <a:pt x="1344" y="1347"/>
                  </a:cubicBezTo>
                  <a:cubicBezTo>
                    <a:pt x="1362" y="1365"/>
                    <a:pt x="1411" y="1393"/>
                    <a:pt x="1427" y="1412"/>
                  </a:cubicBezTo>
                  <a:cubicBezTo>
                    <a:pt x="1441" y="1423"/>
                    <a:pt x="1431" y="1411"/>
                    <a:pt x="1434" y="1412"/>
                  </a:cubicBezTo>
                  <a:cubicBezTo>
                    <a:pt x="1437" y="1413"/>
                    <a:pt x="1433" y="1413"/>
                    <a:pt x="1443" y="1419"/>
                  </a:cubicBezTo>
                  <a:cubicBezTo>
                    <a:pt x="1453" y="1425"/>
                    <a:pt x="1474" y="1440"/>
                    <a:pt x="1491" y="1449"/>
                  </a:cubicBezTo>
                  <a:cubicBezTo>
                    <a:pt x="1508" y="1458"/>
                    <a:pt x="1531" y="1467"/>
                    <a:pt x="1543" y="1474"/>
                  </a:cubicBezTo>
                  <a:cubicBezTo>
                    <a:pt x="1555" y="1481"/>
                    <a:pt x="1555" y="1486"/>
                    <a:pt x="1561" y="1490"/>
                  </a:cubicBezTo>
                  <a:cubicBezTo>
                    <a:pt x="1567" y="1494"/>
                    <a:pt x="1571" y="1501"/>
                    <a:pt x="1579" y="1500"/>
                  </a:cubicBezTo>
                  <a:cubicBezTo>
                    <a:pt x="1586" y="1498"/>
                    <a:pt x="1601" y="1488"/>
                    <a:pt x="1607" y="1484"/>
                  </a:cubicBezTo>
                  <a:cubicBezTo>
                    <a:pt x="1613" y="1480"/>
                    <a:pt x="1602" y="1477"/>
                    <a:pt x="1615" y="1474"/>
                  </a:cubicBezTo>
                  <a:cubicBezTo>
                    <a:pt x="1628" y="1471"/>
                    <a:pt x="1666" y="1466"/>
                    <a:pt x="1683" y="1464"/>
                  </a:cubicBezTo>
                  <a:cubicBezTo>
                    <a:pt x="1699" y="1461"/>
                    <a:pt x="1702" y="1466"/>
                    <a:pt x="1717" y="1462"/>
                  </a:cubicBezTo>
                  <a:cubicBezTo>
                    <a:pt x="1732" y="1458"/>
                    <a:pt x="1749" y="1447"/>
                    <a:pt x="1771" y="1442"/>
                  </a:cubicBezTo>
                  <a:cubicBezTo>
                    <a:pt x="1797" y="1434"/>
                    <a:pt x="1826" y="1438"/>
                    <a:pt x="1847" y="1430"/>
                  </a:cubicBezTo>
                  <a:cubicBezTo>
                    <a:pt x="1868" y="1422"/>
                    <a:pt x="1880" y="1400"/>
                    <a:pt x="1895" y="1394"/>
                  </a:cubicBezTo>
                  <a:cubicBezTo>
                    <a:pt x="1909" y="1386"/>
                    <a:pt x="1924" y="1395"/>
                    <a:pt x="1935" y="1392"/>
                  </a:cubicBezTo>
                  <a:cubicBezTo>
                    <a:pt x="1946" y="1389"/>
                    <a:pt x="1953" y="1380"/>
                    <a:pt x="1959" y="1376"/>
                  </a:cubicBezTo>
                  <a:cubicBezTo>
                    <a:pt x="1966" y="1372"/>
                    <a:pt x="1965" y="1370"/>
                    <a:pt x="1971" y="1368"/>
                  </a:cubicBezTo>
                  <a:cubicBezTo>
                    <a:pt x="1977" y="1366"/>
                    <a:pt x="1986" y="1368"/>
                    <a:pt x="1995" y="1366"/>
                  </a:cubicBezTo>
                  <a:cubicBezTo>
                    <a:pt x="2004" y="1364"/>
                    <a:pt x="2012" y="1362"/>
                    <a:pt x="2023" y="1354"/>
                  </a:cubicBezTo>
                  <a:cubicBezTo>
                    <a:pt x="2045" y="1340"/>
                    <a:pt x="2042" y="1332"/>
                    <a:pt x="2063" y="1318"/>
                  </a:cubicBezTo>
                  <a:cubicBezTo>
                    <a:pt x="2078" y="1308"/>
                    <a:pt x="2099" y="1298"/>
                    <a:pt x="2111" y="1292"/>
                  </a:cubicBezTo>
                  <a:cubicBezTo>
                    <a:pt x="2123" y="1286"/>
                    <a:pt x="2127" y="1284"/>
                    <a:pt x="2133" y="1282"/>
                  </a:cubicBezTo>
                  <a:cubicBezTo>
                    <a:pt x="2139" y="1280"/>
                    <a:pt x="2136" y="1281"/>
                    <a:pt x="2147" y="1278"/>
                  </a:cubicBezTo>
                  <a:cubicBezTo>
                    <a:pt x="2154" y="1257"/>
                    <a:pt x="2177" y="1264"/>
                    <a:pt x="2201" y="1264"/>
                  </a:cubicBezTo>
                  <a:cubicBezTo>
                    <a:pt x="2217" y="1259"/>
                    <a:pt x="2217" y="1227"/>
                    <a:pt x="2231" y="1220"/>
                  </a:cubicBezTo>
                  <a:cubicBezTo>
                    <a:pt x="2245" y="1215"/>
                    <a:pt x="2273" y="1232"/>
                    <a:pt x="2283" y="1234"/>
                  </a:cubicBezTo>
                  <a:cubicBezTo>
                    <a:pt x="2301" y="1230"/>
                    <a:pt x="2306" y="1201"/>
                    <a:pt x="2323" y="1190"/>
                  </a:cubicBezTo>
                  <a:cubicBezTo>
                    <a:pt x="2335" y="1182"/>
                    <a:pt x="2348" y="1189"/>
                    <a:pt x="2359" y="1186"/>
                  </a:cubicBezTo>
                  <a:cubicBezTo>
                    <a:pt x="2370" y="1183"/>
                    <a:pt x="2379" y="1182"/>
                    <a:pt x="2387" y="1170"/>
                  </a:cubicBezTo>
                  <a:cubicBezTo>
                    <a:pt x="2398" y="1159"/>
                    <a:pt x="2397" y="1122"/>
                    <a:pt x="2407" y="1110"/>
                  </a:cubicBezTo>
                  <a:cubicBezTo>
                    <a:pt x="2411" y="1105"/>
                    <a:pt x="2426" y="1075"/>
                    <a:pt x="2429" y="1070"/>
                  </a:cubicBezTo>
                  <a:cubicBezTo>
                    <a:pt x="2442" y="1047"/>
                    <a:pt x="2459" y="1026"/>
                    <a:pt x="2471" y="1004"/>
                  </a:cubicBezTo>
                  <a:cubicBezTo>
                    <a:pt x="2479" y="984"/>
                    <a:pt x="2487" y="988"/>
                    <a:pt x="2491" y="968"/>
                  </a:cubicBezTo>
                  <a:cubicBezTo>
                    <a:pt x="2497" y="956"/>
                    <a:pt x="2507" y="948"/>
                    <a:pt x="2511" y="938"/>
                  </a:cubicBezTo>
                  <a:cubicBezTo>
                    <a:pt x="2516" y="928"/>
                    <a:pt x="2518" y="921"/>
                    <a:pt x="2523" y="908"/>
                  </a:cubicBezTo>
                  <a:cubicBezTo>
                    <a:pt x="2536" y="874"/>
                    <a:pt x="2524" y="890"/>
                    <a:pt x="2544" y="860"/>
                  </a:cubicBezTo>
                  <a:cubicBezTo>
                    <a:pt x="2546" y="846"/>
                    <a:pt x="2549" y="832"/>
                    <a:pt x="2550" y="818"/>
                  </a:cubicBezTo>
                  <a:cubicBezTo>
                    <a:pt x="2550" y="805"/>
                    <a:pt x="2542" y="792"/>
                    <a:pt x="2539" y="782"/>
                  </a:cubicBezTo>
                  <a:cubicBezTo>
                    <a:pt x="2536" y="772"/>
                    <a:pt x="2538" y="758"/>
                    <a:pt x="2533" y="756"/>
                  </a:cubicBezTo>
                  <a:cubicBezTo>
                    <a:pt x="2528" y="754"/>
                    <a:pt x="2522" y="773"/>
                    <a:pt x="2511" y="770"/>
                  </a:cubicBezTo>
                  <a:cubicBezTo>
                    <a:pt x="2500" y="767"/>
                    <a:pt x="2483" y="748"/>
                    <a:pt x="2467" y="740"/>
                  </a:cubicBezTo>
                  <a:cubicBezTo>
                    <a:pt x="2451" y="732"/>
                    <a:pt x="2429" y="726"/>
                    <a:pt x="2415" y="724"/>
                  </a:cubicBezTo>
                  <a:cubicBezTo>
                    <a:pt x="2401" y="722"/>
                    <a:pt x="2390" y="730"/>
                    <a:pt x="2385" y="728"/>
                  </a:cubicBezTo>
                  <a:cubicBezTo>
                    <a:pt x="2380" y="726"/>
                    <a:pt x="2381" y="718"/>
                    <a:pt x="2383" y="712"/>
                  </a:cubicBezTo>
                  <a:cubicBezTo>
                    <a:pt x="2385" y="706"/>
                    <a:pt x="2387" y="699"/>
                    <a:pt x="2397" y="694"/>
                  </a:cubicBezTo>
                  <a:cubicBezTo>
                    <a:pt x="2407" y="689"/>
                    <a:pt x="2435" y="694"/>
                    <a:pt x="2443" y="682"/>
                  </a:cubicBezTo>
                  <a:cubicBezTo>
                    <a:pt x="2451" y="670"/>
                    <a:pt x="2444" y="638"/>
                    <a:pt x="2447" y="620"/>
                  </a:cubicBezTo>
                  <a:cubicBezTo>
                    <a:pt x="2450" y="602"/>
                    <a:pt x="2455" y="583"/>
                    <a:pt x="2461" y="572"/>
                  </a:cubicBezTo>
                  <a:cubicBezTo>
                    <a:pt x="2467" y="561"/>
                    <a:pt x="2469" y="565"/>
                    <a:pt x="2481" y="554"/>
                  </a:cubicBezTo>
                  <a:cubicBezTo>
                    <a:pt x="2491" y="540"/>
                    <a:pt x="2520" y="530"/>
                    <a:pt x="2533" y="508"/>
                  </a:cubicBezTo>
                  <a:cubicBezTo>
                    <a:pt x="2546" y="486"/>
                    <a:pt x="2555" y="440"/>
                    <a:pt x="2559" y="424"/>
                  </a:cubicBezTo>
                  <a:cubicBezTo>
                    <a:pt x="2563" y="408"/>
                    <a:pt x="2556" y="419"/>
                    <a:pt x="2559" y="412"/>
                  </a:cubicBezTo>
                  <a:cubicBezTo>
                    <a:pt x="2562" y="405"/>
                    <a:pt x="2575" y="391"/>
                    <a:pt x="2579" y="380"/>
                  </a:cubicBezTo>
                  <a:cubicBezTo>
                    <a:pt x="2584" y="365"/>
                    <a:pt x="2584" y="355"/>
                    <a:pt x="2585" y="346"/>
                  </a:cubicBezTo>
                  <a:cubicBezTo>
                    <a:pt x="2586" y="337"/>
                    <a:pt x="2582" y="318"/>
                    <a:pt x="2583" y="326"/>
                  </a:cubicBezTo>
                  <a:cubicBezTo>
                    <a:pt x="2584" y="334"/>
                    <a:pt x="2589" y="388"/>
                    <a:pt x="2589" y="394"/>
                  </a:cubicBezTo>
                  <a:cubicBezTo>
                    <a:pt x="2589" y="400"/>
                    <a:pt x="2583" y="376"/>
                    <a:pt x="2583" y="364"/>
                  </a:cubicBezTo>
                  <a:cubicBezTo>
                    <a:pt x="2585" y="362"/>
                    <a:pt x="2589" y="325"/>
                    <a:pt x="2589" y="320"/>
                  </a:cubicBezTo>
                  <a:cubicBezTo>
                    <a:pt x="2589" y="315"/>
                    <a:pt x="2584" y="337"/>
                    <a:pt x="2583" y="336"/>
                  </a:cubicBezTo>
                  <a:cubicBezTo>
                    <a:pt x="2582" y="335"/>
                    <a:pt x="2584" y="315"/>
                    <a:pt x="2585" y="312"/>
                  </a:cubicBezTo>
                  <a:cubicBezTo>
                    <a:pt x="2586" y="309"/>
                    <a:pt x="2587" y="311"/>
                    <a:pt x="2587" y="316"/>
                  </a:cubicBezTo>
                  <a:cubicBezTo>
                    <a:pt x="2587" y="321"/>
                    <a:pt x="2586" y="338"/>
                    <a:pt x="2585" y="344"/>
                  </a:cubicBezTo>
                  <a:cubicBezTo>
                    <a:pt x="2598" y="342"/>
                    <a:pt x="2583" y="346"/>
                    <a:pt x="2583" y="352"/>
                  </a:cubicBezTo>
                  <a:cubicBezTo>
                    <a:pt x="2583" y="358"/>
                    <a:pt x="2586" y="388"/>
                    <a:pt x="2587" y="380"/>
                  </a:cubicBezTo>
                  <a:cubicBezTo>
                    <a:pt x="2588" y="372"/>
                    <a:pt x="2583" y="330"/>
                    <a:pt x="2587" y="306"/>
                  </a:cubicBezTo>
                  <a:cubicBezTo>
                    <a:pt x="2591" y="282"/>
                    <a:pt x="2597" y="259"/>
                    <a:pt x="2613" y="236"/>
                  </a:cubicBezTo>
                  <a:cubicBezTo>
                    <a:pt x="2629" y="213"/>
                    <a:pt x="2668" y="188"/>
                    <a:pt x="2683" y="170"/>
                  </a:cubicBezTo>
                  <a:cubicBezTo>
                    <a:pt x="2698" y="152"/>
                    <a:pt x="2695" y="136"/>
                    <a:pt x="2703" y="126"/>
                  </a:cubicBezTo>
                  <a:cubicBezTo>
                    <a:pt x="2711" y="116"/>
                    <a:pt x="2715" y="118"/>
                    <a:pt x="2729" y="110"/>
                  </a:cubicBezTo>
                  <a:cubicBezTo>
                    <a:pt x="2743" y="102"/>
                    <a:pt x="2765" y="90"/>
                    <a:pt x="2787" y="78"/>
                  </a:cubicBezTo>
                  <a:cubicBezTo>
                    <a:pt x="2809" y="66"/>
                    <a:pt x="2849" y="37"/>
                    <a:pt x="2859" y="38"/>
                  </a:cubicBezTo>
                  <a:cubicBezTo>
                    <a:pt x="2869" y="39"/>
                    <a:pt x="2855" y="70"/>
                    <a:pt x="2847" y="82"/>
                  </a:cubicBezTo>
                  <a:cubicBezTo>
                    <a:pt x="2839" y="94"/>
                    <a:pt x="2824" y="102"/>
                    <a:pt x="2811" y="112"/>
                  </a:cubicBezTo>
                  <a:cubicBezTo>
                    <a:pt x="2798" y="122"/>
                    <a:pt x="2778" y="135"/>
                    <a:pt x="2769" y="141"/>
                  </a:cubicBezTo>
                  <a:cubicBezTo>
                    <a:pt x="2760" y="147"/>
                    <a:pt x="2739" y="155"/>
                    <a:pt x="2757" y="150"/>
                  </a:cubicBezTo>
                  <a:cubicBezTo>
                    <a:pt x="2775" y="145"/>
                    <a:pt x="2853" y="118"/>
                    <a:pt x="2877" y="112"/>
                  </a:cubicBezTo>
                  <a:cubicBezTo>
                    <a:pt x="2892" y="112"/>
                    <a:pt x="2891" y="112"/>
                    <a:pt x="2901" y="112"/>
                  </a:cubicBezTo>
                  <a:cubicBezTo>
                    <a:pt x="2911" y="112"/>
                    <a:pt x="2923" y="112"/>
                    <a:pt x="2937" y="112"/>
                  </a:cubicBezTo>
                  <a:cubicBezTo>
                    <a:pt x="2951" y="112"/>
                    <a:pt x="2960" y="117"/>
                    <a:pt x="2985" y="112"/>
                  </a:cubicBezTo>
                  <a:cubicBezTo>
                    <a:pt x="3010" y="107"/>
                    <a:pt x="3057" y="98"/>
                    <a:pt x="3089" y="84"/>
                  </a:cubicBezTo>
                  <a:cubicBezTo>
                    <a:pt x="3121" y="70"/>
                    <a:pt x="3155" y="40"/>
                    <a:pt x="3175" y="28"/>
                  </a:cubicBezTo>
                  <a:cubicBezTo>
                    <a:pt x="3195" y="16"/>
                    <a:pt x="3212" y="0"/>
                    <a:pt x="3211" y="14"/>
                  </a:cubicBezTo>
                  <a:cubicBezTo>
                    <a:pt x="3243" y="15"/>
                    <a:pt x="3190" y="66"/>
                    <a:pt x="3167" y="112"/>
                  </a:cubicBezTo>
                  <a:cubicBezTo>
                    <a:pt x="3144" y="158"/>
                    <a:pt x="3098" y="245"/>
                    <a:pt x="3073" y="290"/>
                  </a:cubicBezTo>
                  <a:cubicBezTo>
                    <a:pt x="3048" y="335"/>
                    <a:pt x="3031" y="362"/>
                    <a:pt x="3017" y="384"/>
                  </a:cubicBezTo>
                  <a:cubicBezTo>
                    <a:pt x="3003" y="406"/>
                    <a:pt x="2996" y="412"/>
                    <a:pt x="2987" y="420"/>
                  </a:cubicBezTo>
                  <a:cubicBezTo>
                    <a:pt x="2978" y="428"/>
                    <a:pt x="2968" y="431"/>
                    <a:pt x="2961" y="434"/>
                  </a:cubicBezTo>
                  <a:cubicBezTo>
                    <a:pt x="2956" y="442"/>
                    <a:pt x="2953" y="432"/>
                    <a:pt x="2943" y="436"/>
                  </a:cubicBezTo>
                  <a:cubicBezTo>
                    <a:pt x="2933" y="440"/>
                    <a:pt x="2916" y="452"/>
                    <a:pt x="2899" y="456"/>
                  </a:cubicBezTo>
                  <a:cubicBezTo>
                    <a:pt x="2882" y="459"/>
                    <a:pt x="2864" y="460"/>
                    <a:pt x="2843" y="460"/>
                  </a:cubicBezTo>
                  <a:cubicBezTo>
                    <a:pt x="2822" y="460"/>
                    <a:pt x="2790" y="447"/>
                    <a:pt x="2775" y="454"/>
                  </a:cubicBezTo>
                  <a:cubicBezTo>
                    <a:pt x="2760" y="461"/>
                    <a:pt x="2758" y="481"/>
                    <a:pt x="2753" y="504"/>
                  </a:cubicBezTo>
                  <a:cubicBezTo>
                    <a:pt x="2745" y="506"/>
                    <a:pt x="2746" y="582"/>
                    <a:pt x="2743" y="590"/>
                  </a:cubicBezTo>
                  <a:cubicBezTo>
                    <a:pt x="2746" y="604"/>
                    <a:pt x="2769" y="600"/>
                    <a:pt x="2783" y="590"/>
                  </a:cubicBezTo>
                  <a:cubicBezTo>
                    <a:pt x="2791" y="589"/>
                    <a:pt x="2781" y="584"/>
                    <a:pt x="2789" y="586"/>
                  </a:cubicBezTo>
                  <a:cubicBezTo>
                    <a:pt x="2797" y="588"/>
                    <a:pt x="2824" y="598"/>
                    <a:pt x="2831" y="600"/>
                  </a:cubicBezTo>
                  <a:cubicBezTo>
                    <a:pt x="2831" y="610"/>
                    <a:pt x="2830" y="599"/>
                    <a:pt x="2833" y="600"/>
                  </a:cubicBezTo>
                  <a:cubicBezTo>
                    <a:pt x="2836" y="599"/>
                    <a:pt x="2846" y="591"/>
                    <a:pt x="2849" y="592"/>
                  </a:cubicBezTo>
                  <a:cubicBezTo>
                    <a:pt x="2852" y="593"/>
                    <a:pt x="2845" y="604"/>
                    <a:pt x="2849" y="608"/>
                  </a:cubicBezTo>
                  <a:cubicBezTo>
                    <a:pt x="2853" y="612"/>
                    <a:pt x="2874" y="612"/>
                    <a:pt x="2871" y="618"/>
                  </a:cubicBezTo>
                  <a:cubicBezTo>
                    <a:pt x="2868" y="624"/>
                    <a:pt x="2845" y="634"/>
                    <a:pt x="2831" y="644"/>
                  </a:cubicBezTo>
                  <a:cubicBezTo>
                    <a:pt x="2827" y="648"/>
                    <a:pt x="2800" y="668"/>
                    <a:pt x="2789" y="680"/>
                  </a:cubicBezTo>
                  <a:cubicBezTo>
                    <a:pt x="2778" y="692"/>
                    <a:pt x="2772" y="705"/>
                    <a:pt x="2765" y="714"/>
                  </a:cubicBezTo>
                  <a:cubicBezTo>
                    <a:pt x="2703" y="786"/>
                    <a:pt x="2758" y="726"/>
                    <a:pt x="2747" y="736"/>
                  </a:cubicBezTo>
                  <a:cubicBezTo>
                    <a:pt x="2744" y="740"/>
                    <a:pt x="2725" y="763"/>
                    <a:pt x="2717" y="770"/>
                  </a:cubicBezTo>
                  <a:cubicBezTo>
                    <a:pt x="2714" y="780"/>
                    <a:pt x="2723" y="787"/>
                    <a:pt x="2727" y="794"/>
                  </a:cubicBezTo>
                  <a:cubicBezTo>
                    <a:pt x="2729" y="801"/>
                    <a:pt x="2737" y="809"/>
                    <a:pt x="2739" y="816"/>
                  </a:cubicBezTo>
                  <a:cubicBezTo>
                    <a:pt x="2741" y="823"/>
                    <a:pt x="2741" y="833"/>
                    <a:pt x="2741" y="834"/>
                  </a:cubicBezTo>
                  <a:cubicBezTo>
                    <a:pt x="2741" y="835"/>
                    <a:pt x="2736" y="817"/>
                    <a:pt x="2737" y="820"/>
                  </a:cubicBezTo>
                  <a:cubicBezTo>
                    <a:pt x="2740" y="822"/>
                    <a:pt x="2741" y="843"/>
                    <a:pt x="2747" y="850"/>
                  </a:cubicBezTo>
                  <a:cubicBezTo>
                    <a:pt x="2753" y="857"/>
                    <a:pt x="2768" y="860"/>
                    <a:pt x="2775" y="864"/>
                  </a:cubicBezTo>
                  <a:cubicBezTo>
                    <a:pt x="2782" y="868"/>
                    <a:pt x="2787" y="872"/>
                    <a:pt x="2789" y="876"/>
                  </a:cubicBezTo>
                  <a:cubicBezTo>
                    <a:pt x="2789" y="881"/>
                    <a:pt x="2784" y="884"/>
                    <a:pt x="2785" y="886"/>
                  </a:cubicBezTo>
                  <a:cubicBezTo>
                    <a:pt x="2786" y="888"/>
                    <a:pt x="2796" y="885"/>
                    <a:pt x="2795" y="890"/>
                  </a:cubicBezTo>
                  <a:cubicBezTo>
                    <a:pt x="2798" y="895"/>
                    <a:pt x="2786" y="907"/>
                    <a:pt x="2779" y="918"/>
                  </a:cubicBezTo>
                  <a:cubicBezTo>
                    <a:pt x="2771" y="929"/>
                    <a:pt x="2757" y="947"/>
                    <a:pt x="2747" y="956"/>
                  </a:cubicBezTo>
                  <a:cubicBezTo>
                    <a:pt x="2739" y="965"/>
                    <a:pt x="2720" y="962"/>
                    <a:pt x="2717" y="970"/>
                  </a:cubicBezTo>
                  <a:cubicBezTo>
                    <a:pt x="2714" y="977"/>
                    <a:pt x="2718" y="995"/>
                    <a:pt x="2729" y="998"/>
                  </a:cubicBezTo>
                  <a:cubicBezTo>
                    <a:pt x="2731" y="1006"/>
                    <a:pt x="2778" y="983"/>
                    <a:pt x="2783" y="988"/>
                  </a:cubicBezTo>
                  <a:cubicBezTo>
                    <a:pt x="2788" y="993"/>
                    <a:pt x="2767" y="1018"/>
                    <a:pt x="2760" y="1028"/>
                  </a:cubicBezTo>
                  <a:cubicBezTo>
                    <a:pt x="2754" y="1034"/>
                    <a:pt x="2747" y="1039"/>
                    <a:pt x="2742" y="1046"/>
                  </a:cubicBezTo>
                  <a:cubicBezTo>
                    <a:pt x="2733" y="1057"/>
                    <a:pt x="2727" y="1086"/>
                    <a:pt x="2727" y="1086"/>
                  </a:cubicBezTo>
                  <a:cubicBezTo>
                    <a:pt x="2722" y="1105"/>
                    <a:pt x="2729" y="1140"/>
                    <a:pt x="2731" y="1158"/>
                  </a:cubicBezTo>
                  <a:cubicBezTo>
                    <a:pt x="2733" y="1176"/>
                    <a:pt x="2736" y="1185"/>
                    <a:pt x="2737" y="1194"/>
                  </a:cubicBezTo>
                  <a:cubicBezTo>
                    <a:pt x="2738" y="1203"/>
                    <a:pt x="2732" y="1206"/>
                    <a:pt x="2735" y="1210"/>
                  </a:cubicBezTo>
                  <a:cubicBezTo>
                    <a:pt x="2738" y="1214"/>
                    <a:pt x="2753" y="1214"/>
                    <a:pt x="2755" y="1218"/>
                  </a:cubicBezTo>
                  <a:cubicBezTo>
                    <a:pt x="2757" y="1222"/>
                    <a:pt x="2747" y="1233"/>
                    <a:pt x="2749" y="1234"/>
                  </a:cubicBezTo>
                  <a:cubicBezTo>
                    <a:pt x="2751" y="1235"/>
                    <a:pt x="2763" y="1231"/>
                    <a:pt x="2767" y="1226"/>
                  </a:cubicBezTo>
                  <a:cubicBezTo>
                    <a:pt x="2772" y="1223"/>
                    <a:pt x="2770" y="1211"/>
                    <a:pt x="2775" y="1206"/>
                  </a:cubicBezTo>
                  <a:cubicBezTo>
                    <a:pt x="2780" y="1201"/>
                    <a:pt x="2793" y="1193"/>
                    <a:pt x="2797" y="1198"/>
                  </a:cubicBezTo>
                  <a:cubicBezTo>
                    <a:pt x="2801" y="1203"/>
                    <a:pt x="2799" y="1226"/>
                    <a:pt x="2799" y="1236"/>
                  </a:cubicBezTo>
                  <a:cubicBezTo>
                    <a:pt x="2799" y="1244"/>
                    <a:pt x="2797" y="1249"/>
                    <a:pt x="2797" y="1256"/>
                  </a:cubicBezTo>
                  <a:cubicBezTo>
                    <a:pt x="2797" y="1263"/>
                    <a:pt x="2795" y="1273"/>
                    <a:pt x="2796" y="1280"/>
                  </a:cubicBezTo>
                  <a:cubicBezTo>
                    <a:pt x="2794" y="1286"/>
                    <a:pt x="2803" y="1298"/>
                    <a:pt x="2803" y="1298"/>
                  </a:cubicBezTo>
                  <a:cubicBezTo>
                    <a:pt x="2803" y="1305"/>
                    <a:pt x="2802" y="1303"/>
                    <a:pt x="2807" y="1306"/>
                  </a:cubicBezTo>
                  <a:cubicBezTo>
                    <a:pt x="2812" y="1309"/>
                    <a:pt x="2826" y="1313"/>
                    <a:pt x="2835" y="1318"/>
                  </a:cubicBezTo>
                  <a:cubicBezTo>
                    <a:pt x="2844" y="1325"/>
                    <a:pt x="2861" y="1317"/>
                    <a:pt x="2861" y="1334"/>
                  </a:cubicBezTo>
                  <a:cubicBezTo>
                    <a:pt x="2863" y="1344"/>
                    <a:pt x="2848" y="1366"/>
                    <a:pt x="2845" y="1380"/>
                  </a:cubicBezTo>
                  <a:cubicBezTo>
                    <a:pt x="2842" y="1394"/>
                    <a:pt x="2841" y="1404"/>
                    <a:pt x="2841" y="1418"/>
                  </a:cubicBezTo>
                  <a:cubicBezTo>
                    <a:pt x="2837" y="1430"/>
                    <a:pt x="2843" y="1462"/>
                    <a:pt x="2843" y="1462"/>
                  </a:cubicBezTo>
                  <a:cubicBezTo>
                    <a:pt x="2855" y="1498"/>
                    <a:pt x="2842" y="1498"/>
                    <a:pt x="2875" y="1520"/>
                  </a:cubicBezTo>
                  <a:cubicBezTo>
                    <a:pt x="2884" y="1536"/>
                    <a:pt x="2887" y="1536"/>
                    <a:pt x="2887" y="1550"/>
                  </a:cubicBezTo>
                  <a:cubicBezTo>
                    <a:pt x="2887" y="1564"/>
                    <a:pt x="2880" y="1588"/>
                    <a:pt x="2875" y="1606"/>
                  </a:cubicBezTo>
                  <a:cubicBezTo>
                    <a:pt x="2870" y="1624"/>
                    <a:pt x="2860" y="1641"/>
                    <a:pt x="2855" y="1660"/>
                  </a:cubicBezTo>
                  <a:cubicBezTo>
                    <a:pt x="2850" y="1679"/>
                    <a:pt x="2852" y="1701"/>
                    <a:pt x="2845" y="1718"/>
                  </a:cubicBezTo>
                  <a:cubicBezTo>
                    <a:pt x="2838" y="1735"/>
                    <a:pt x="2821" y="1750"/>
                    <a:pt x="2813" y="1760"/>
                  </a:cubicBezTo>
                  <a:cubicBezTo>
                    <a:pt x="2804" y="1781"/>
                    <a:pt x="2802" y="1768"/>
                    <a:pt x="2797" y="1778"/>
                  </a:cubicBezTo>
                  <a:cubicBezTo>
                    <a:pt x="2792" y="1788"/>
                    <a:pt x="2787" y="1805"/>
                    <a:pt x="2785" y="1818"/>
                  </a:cubicBezTo>
                  <a:cubicBezTo>
                    <a:pt x="2782" y="1830"/>
                    <a:pt x="2785" y="1854"/>
                    <a:pt x="2785" y="1854"/>
                  </a:cubicBezTo>
                  <a:cubicBezTo>
                    <a:pt x="2786" y="1862"/>
                    <a:pt x="2789" y="1879"/>
                    <a:pt x="2795" y="1890"/>
                  </a:cubicBezTo>
                  <a:cubicBezTo>
                    <a:pt x="2801" y="1901"/>
                    <a:pt x="2806" y="1913"/>
                    <a:pt x="2819" y="1918"/>
                  </a:cubicBezTo>
                  <a:cubicBezTo>
                    <a:pt x="2832" y="1923"/>
                    <a:pt x="2861" y="1913"/>
                    <a:pt x="2871" y="1922"/>
                  </a:cubicBezTo>
                  <a:cubicBezTo>
                    <a:pt x="2885" y="1939"/>
                    <a:pt x="2877" y="1941"/>
                    <a:pt x="2877" y="1974"/>
                  </a:cubicBezTo>
                  <a:cubicBezTo>
                    <a:pt x="2878" y="1991"/>
                    <a:pt x="2877" y="2013"/>
                    <a:pt x="2877" y="2022"/>
                  </a:cubicBezTo>
                  <a:cubicBezTo>
                    <a:pt x="2877" y="2031"/>
                    <a:pt x="2877" y="2026"/>
                    <a:pt x="2877" y="2028"/>
                  </a:cubicBezTo>
                  <a:cubicBezTo>
                    <a:pt x="2877" y="2028"/>
                    <a:pt x="2883" y="2037"/>
                    <a:pt x="2877" y="2037"/>
                  </a:cubicBezTo>
                  <a:cubicBezTo>
                    <a:pt x="2871" y="2037"/>
                    <a:pt x="2865" y="2027"/>
                    <a:pt x="2841" y="2025"/>
                  </a:cubicBezTo>
                  <a:cubicBezTo>
                    <a:pt x="2817" y="2023"/>
                    <a:pt x="2772" y="2028"/>
                    <a:pt x="2733" y="2028"/>
                  </a:cubicBezTo>
                  <a:cubicBezTo>
                    <a:pt x="2694" y="2028"/>
                    <a:pt x="2665" y="2028"/>
                    <a:pt x="2604" y="2028"/>
                  </a:cubicBezTo>
                  <a:cubicBezTo>
                    <a:pt x="2543" y="2028"/>
                    <a:pt x="2448" y="2028"/>
                    <a:pt x="2364" y="2028"/>
                  </a:cubicBezTo>
                  <a:cubicBezTo>
                    <a:pt x="2280" y="2028"/>
                    <a:pt x="2213" y="2028"/>
                    <a:pt x="2100" y="2028"/>
                  </a:cubicBezTo>
                  <a:cubicBezTo>
                    <a:pt x="1859" y="2024"/>
                    <a:pt x="1807" y="2031"/>
                    <a:pt x="1683" y="2031"/>
                  </a:cubicBezTo>
                  <a:cubicBezTo>
                    <a:pt x="1559" y="2031"/>
                    <a:pt x="1482" y="2028"/>
                    <a:pt x="1353" y="2028"/>
                  </a:cubicBezTo>
                  <a:cubicBezTo>
                    <a:pt x="1224" y="2028"/>
                    <a:pt x="1047" y="2028"/>
                    <a:pt x="909" y="2028"/>
                  </a:cubicBezTo>
                  <a:cubicBezTo>
                    <a:pt x="634" y="2028"/>
                    <a:pt x="671" y="2030"/>
                    <a:pt x="522" y="2031"/>
                  </a:cubicBezTo>
                  <a:cubicBezTo>
                    <a:pt x="418" y="2031"/>
                    <a:pt x="355" y="2028"/>
                    <a:pt x="282" y="2028"/>
                  </a:cubicBezTo>
                  <a:cubicBezTo>
                    <a:pt x="209" y="2028"/>
                    <a:pt x="125" y="2030"/>
                    <a:pt x="81" y="2031"/>
                  </a:cubicBezTo>
                  <a:cubicBezTo>
                    <a:pt x="37" y="2032"/>
                    <a:pt x="25" y="2035"/>
                    <a:pt x="15" y="2034"/>
                  </a:cubicBezTo>
                  <a:cubicBezTo>
                    <a:pt x="7" y="2033"/>
                    <a:pt x="19" y="2036"/>
                    <a:pt x="21" y="2028"/>
                  </a:cubicBezTo>
                  <a:cubicBezTo>
                    <a:pt x="20" y="2005"/>
                    <a:pt x="20" y="2038"/>
                    <a:pt x="21" y="2040"/>
                  </a:cubicBezTo>
                  <a:cubicBezTo>
                    <a:pt x="22" y="2042"/>
                    <a:pt x="25" y="2045"/>
                    <a:pt x="25" y="2038"/>
                  </a:cubicBezTo>
                  <a:cubicBezTo>
                    <a:pt x="25" y="2031"/>
                    <a:pt x="19" y="2036"/>
                    <a:pt x="18" y="1995"/>
                  </a:cubicBezTo>
                  <a:cubicBezTo>
                    <a:pt x="17" y="1954"/>
                    <a:pt x="18" y="1852"/>
                    <a:pt x="18" y="1791"/>
                  </a:cubicBezTo>
                  <a:cubicBezTo>
                    <a:pt x="18" y="1730"/>
                    <a:pt x="21" y="1712"/>
                    <a:pt x="21" y="1626"/>
                  </a:cubicBezTo>
                  <a:cubicBezTo>
                    <a:pt x="19" y="1452"/>
                    <a:pt x="19" y="1355"/>
                    <a:pt x="18" y="1275"/>
                  </a:cubicBezTo>
                  <a:cubicBezTo>
                    <a:pt x="17" y="1195"/>
                    <a:pt x="18" y="1197"/>
                    <a:pt x="18" y="1146"/>
                  </a:cubicBezTo>
                  <a:cubicBezTo>
                    <a:pt x="16" y="1074"/>
                    <a:pt x="18" y="1018"/>
                    <a:pt x="18" y="966"/>
                  </a:cubicBezTo>
                  <a:cubicBezTo>
                    <a:pt x="18" y="914"/>
                    <a:pt x="18" y="869"/>
                    <a:pt x="18" y="831"/>
                  </a:cubicBezTo>
                  <a:cubicBezTo>
                    <a:pt x="18" y="793"/>
                    <a:pt x="21" y="768"/>
                    <a:pt x="21" y="737"/>
                  </a:cubicBezTo>
                  <a:cubicBezTo>
                    <a:pt x="21" y="706"/>
                    <a:pt x="21" y="684"/>
                    <a:pt x="20" y="642"/>
                  </a:cubicBezTo>
                  <a:cubicBezTo>
                    <a:pt x="19" y="600"/>
                    <a:pt x="14" y="515"/>
                    <a:pt x="15" y="483"/>
                  </a:cubicBezTo>
                  <a:cubicBezTo>
                    <a:pt x="15" y="451"/>
                    <a:pt x="23" y="458"/>
                    <a:pt x="24" y="450"/>
                  </a:cubicBezTo>
                  <a:cubicBezTo>
                    <a:pt x="25" y="442"/>
                    <a:pt x="20" y="440"/>
                    <a:pt x="20" y="432"/>
                  </a:cubicBezTo>
                  <a:cubicBezTo>
                    <a:pt x="20" y="424"/>
                    <a:pt x="10" y="405"/>
                    <a:pt x="21" y="399"/>
                  </a:cubicBezTo>
                  <a:close/>
                </a:path>
              </a:pathLst>
            </a:custGeom>
            <a:solidFill>
              <a:srgbClr val="69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89" name="Freeform 241"/>
            <p:cNvSpPr>
              <a:spLocks/>
            </p:cNvSpPr>
            <p:nvPr/>
          </p:nvSpPr>
          <p:spPr bwMode="auto">
            <a:xfrm>
              <a:off x="2909888" y="2395538"/>
              <a:ext cx="1846262" cy="2557462"/>
            </a:xfrm>
            <a:custGeom>
              <a:avLst/>
              <a:gdLst>
                <a:gd name="T0" fmla="*/ 2147483647 w 1163"/>
                <a:gd name="T1" fmla="*/ 2147483647 h 1611"/>
                <a:gd name="T2" fmla="*/ 2147483647 w 1163"/>
                <a:gd name="T3" fmla="*/ 2147483647 h 1611"/>
                <a:gd name="T4" fmla="*/ 2147483647 w 1163"/>
                <a:gd name="T5" fmla="*/ 2147483647 h 1611"/>
                <a:gd name="T6" fmla="*/ 2147483647 w 1163"/>
                <a:gd name="T7" fmla="*/ 2147483647 h 1611"/>
                <a:gd name="T8" fmla="*/ 2147483647 w 1163"/>
                <a:gd name="T9" fmla="*/ 2147483647 h 1611"/>
                <a:gd name="T10" fmla="*/ 2147483647 w 1163"/>
                <a:gd name="T11" fmla="*/ 2147483647 h 1611"/>
                <a:gd name="T12" fmla="*/ 2147483647 w 1163"/>
                <a:gd name="T13" fmla="*/ 2147483647 h 1611"/>
                <a:gd name="T14" fmla="*/ 2147483647 w 1163"/>
                <a:gd name="T15" fmla="*/ 2147483647 h 1611"/>
                <a:gd name="T16" fmla="*/ 2147483647 w 1163"/>
                <a:gd name="T17" fmla="*/ 2147483647 h 1611"/>
                <a:gd name="T18" fmla="*/ 2147483647 w 1163"/>
                <a:gd name="T19" fmla="*/ 2147483647 h 1611"/>
                <a:gd name="T20" fmla="*/ 2147483647 w 1163"/>
                <a:gd name="T21" fmla="*/ 2147483647 h 1611"/>
                <a:gd name="T22" fmla="*/ 2147483647 w 1163"/>
                <a:gd name="T23" fmla="*/ 2147483647 h 1611"/>
                <a:gd name="T24" fmla="*/ 2147483647 w 1163"/>
                <a:gd name="T25" fmla="*/ 2147483647 h 1611"/>
                <a:gd name="T26" fmla="*/ 2147483647 w 1163"/>
                <a:gd name="T27" fmla="*/ 2147483647 h 1611"/>
                <a:gd name="T28" fmla="*/ 2147483647 w 1163"/>
                <a:gd name="T29" fmla="*/ 2147483647 h 1611"/>
                <a:gd name="T30" fmla="*/ 2147483647 w 1163"/>
                <a:gd name="T31" fmla="*/ 2147483647 h 1611"/>
                <a:gd name="T32" fmla="*/ 2147483647 w 1163"/>
                <a:gd name="T33" fmla="*/ 2147483647 h 1611"/>
                <a:gd name="T34" fmla="*/ 2147483647 w 1163"/>
                <a:gd name="T35" fmla="*/ 2147483647 h 1611"/>
                <a:gd name="T36" fmla="*/ 2147483647 w 1163"/>
                <a:gd name="T37" fmla="*/ 2147483647 h 1611"/>
                <a:gd name="T38" fmla="*/ 2147483647 w 1163"/>
                <a:gd name="T39" fmla="*/ 2147483647 h 1611"/>
                <a:gd name="T40" fmla="*/ 2147483647 w 1163"/>
                <a:gd name="T41" fmla="*/ 2147483647 h 1611"/>
                <a:gd name="T42" fmla="*/ 2147483647 w 1163"/>
                <a:gd name="T43" fmla="*/ 2147483647 h 1611"/>
                <a:gd name="T44" fmla="*/ 2147483647 w 1163"/>
                <a:gd name="T45" fmla="*/ 2147483647 h 1611"/>
                <a:gd name="T46" fmla="*/ 2147483647 w 1163"/>
                <a:gd name="T47" fmla="*/ 2147483647 h 1611"/>
                <a:gd name="T48" fmla="*/ 2147483647 w 1163"/>
                <a:gd name="T49" fmla="*/ 2147483647 h 1611"/>
                <a:gd name="T50" fmla="*/ 2147483647 w 1163"/>
                <a:gd name="T51" fmla="*/ 2147483647 h 1611"/>
                <a:gd name="T52" fmla="*/ 2147483647 w 1163"/>
                <a:gd name="T53" fmla="*/ 2147483647 h 1611"/>
                <a:gd name="T54" fmla="*/ 2147483647 w 1163"/>
                <a:gd name="T55" fmla="*/ 2147483647 h 1611"/>
                <a:gd name="T56" fmla="*/ 2147483647 w 1163"/>
                <a:gd name="T57" fmla="*/ 2147483647 h 1611"/>
                <a:gd name="T58" fmla="*/ 2147483647 w 1163"/>
                <a:gd name="T59" fmla="*/ 2147483647 h 1611"/>
                <a:gd name="T60" fmla="*/ 2147483647 w 1163"/>
                <a:gd name="T61" fmla="*/ 2147483647 h 1611"/>
                <a:gd name="T62" fmla="*/ 2147483647 w 1163"/>
                <a:gd name="T63" fmla="*/ 2147483647 h 1611"/>
                <a:gd name="T64" fmla="*/ 2147483647 w 1163"/>
                <a:gd name="T65" fmla="*/ 2147483647 h 1611"/>
                <a:gd name="T66" fmla="*/ 2147483647 w 1163"/>
                <a:gd name="T67" fmla="*/ 2147483647 h 1611"/>
                <a:gd name="T68" fmla="*/ 2147483647 w 1163"/>
                <a:gd name="T69" fmla="*/ 2147483647 h 1611"/>
                <a:gd name="T70" fmla="*/ 2147483647 w 1163"/>
                <a:gd name="T71" fmla="*/ 2147483647 h 1611"/>
                <a:gd name="T72" fmla="*/ 2147483647 w 1163"/>
                <a:gd name="T73" fmla="*/ 2147483647 h 1611"/>
                <a:gd name="T74" fmla="*/ 2147483647 w 1163"/>
                <a:gd name="T75" fmla="*/ 2147483647 h 1611"/>
                <a:gd name="T76" fmla="*/ 2147483647 w 1163"/>
                <a:gd name="T77" fmla="*/ 2147483647 h 1611"/>
                <a:gd name="T78" fmla="*/ 2147483647 w 1163"/>
                <a:gd name="T79" fmla="*/ 2147483647 h 1611"/>
                <a:gd name="T80" fmla="*/ 2147483647 w 1163"/>
                <a:gd name="T81" fmla="*/ 2147483647 h 1611"/>
                <a:gd name="T82" fmla="*/ 2147483647 w 1163"/>
                <a:gd name="T83" fmla="*/ 2147483647 h 1611"/>
                <a:gd name="T84" fmla="*/ 2147483647 w 1163"/>
                <a:gd name="T85" fmla="*/ 2147483647 h 1611"/>
                <a:gd name="T86" fmla="*/ 2147483647 w 1163"/>
                <a:gd name="T87" fmla="*/ 2147483647 h 16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3"/>
                <a:gd name="T133" fmla="*/ 0 h 1611"/>
                <a:gd name="T134" fmla="*/ 1163 w 1163"/>
                <a:gd name="T135" fmla="*/ 1611 h 16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3" h="1611">
                  <a:moveTo>
                    <a:pt x="288" y="233"/>
                  </a:moveTo>
                  <a:cubicBezTo>
                    <a:pt x="331" y="204"/>
                    <a:pt x="266" y="249"/>
                    <a:pt x="312" y="213"/>
                  </a:cubicBezTo>
                  <a:cubicBezTo>
                    <a:pt x="320" y="207"/>
                    <a:pt x="331" y="184"/>
                    <a:pt x="331" y="184"/>
                  </a:cubicBezTo>
                  <a:cubicBezTo>
                    <a:pt x="343" y="166"/>
                    <a:pt x="366" y="156"/>
                    <a:pt x="378" y="138"/>
                  </a:cubicBezTo>
                  <a:cubicBezTo>
                    <a:pt x="393" y="116"/>
                    <a:pt x="418" y="98"/>
                    <a:pt x="444" y="89"/>
                  </a:cubicBezTo>
                  <a:cubicBezTo>
                    <a:pt x="461" y="64"/>
                    <a:pt x="496" y="54"/>
                    <a:pt x="524" y="45"/>
                  </a:cubicBezTo>
                  <a:cubicBezTo>
                    <a:pt x="533" y="42"/>
                    <a:pt x="539" y="32"/>
                    <a:pt x="548" y="29"/>
                  </a:cubicBezTo>
                  <a:cubicBezTo>
                    <a:pt x="556" y="26"/>
                    <a:pt x="568" y="10"/>
                    <a:pt x="568" y="10"/>
                  </a:cubicBezTo>
                  <a:cubicBezTo>
                    <a:pt x="572" y="6"/>
                    <a:pt x="577" y="0"/>
                    <a:pt x="582" y="3"/>
                  </a:cubicBezTo>
                  <a:cubicBezTo>
                    <a:pt x="589" y="7"/>
                    <a:pt x="587" y="26"/>
                    <a:pt x="592" y="33"/>
                  </a:cubicBezTo>
                  <a:cubicBezTo>
                    <a:pt x="604" y="51"/>
                    <a:pt x="625" y="76"/>
                    <a:pt x="642" y="87"/>
                  </a:cubicBezTo>
                  <a:cubicBezTo>
                    <a:pt x="652" y="102"/>
                    <a:pt x="656" y="113"/>
                    <a:pt x="660" y="121"/>
                  </a:cubicBezTo>
                  <a:cubicBezTo>
                    <a:pt x="665" y="129"/>
                    <a:pt x="669" y="129"/>
                    <a:pt x="672" y="132"/>
                  </a:cubicBezTo>
                  <a:cubicBezTo>
                    <a:pt x="674" y="135"/>
                    <a:pt x="674" y="135"/>
                    <a:pt x="676" y="138"/>
                  </a:cubicBezTo>
                  <a:cubicBezTo>
                    <a:pt x="678" y="141"/>
                    <a:pt x="680" y="147"/>
                    <a:pt x="684" y="153"/>
                  </a:cubicBezTo>
                  <a:cubicBezTo>
                    <a:pt x="688" y="160"/>
                    <a:pt x="698" y="167"/>
                    <a:pt x="703" y="172"/>
                  </a:cubicBezTo>
                  <a:cubicBezTo>
                    <a:pt x="708" y="177"/>
                    <a:pt x="709" y="178"/>
                    <a:pt x="716" y="185"/>
                  </a:cubicBezTo>
                  <a:cubicBezTo>
                    <a:pt x="725" y="199"/>
                    <a:pt x="734" y="208"/>
                    <a:pt x="748" y="217"/>
                  </a:cubicBezTo>
                  <a:cubicBezTo>
                    <a:pt x="757" y="229"/>
                    <a:pt x="770" y="242"/>
                    <a:pt x="778" y="253"/>
                  </a:cubicBezTo>
                  <a:cubicBezTo>
                    <a:pt x="786" y="264"/>
                    <a:pt x="787" y="268"/>
                    <a:pt x="796" y="281"/>
                  </a:cubicBezTo>
                  <a:cubicBezTo>
                    <a:pt x="807" y="297"/>
                    <a:pt x="816" y="318"/>
                    <a:pt x="832" y="329"/>
                  </a:cubicBezTo>
                  <a:cubicBezTo>
                    <a:pt x="843" y="362"/>
                    <a:pt x="865" y="389"/>
                    <a:pt x="884" y="417"/>
                  </a:cubicBezTo>
                  <a:cubicBezTo>
                    <a:pt x="891" y="428"/>
                    <a:pt x="908" y="449"/>
                    <a:pt x="908" y="449"/>
                  </a:cubicBezTo>
                  <a:cubicBezTo>
                    <a:pt x="915" y="477"/>
                    <a:pt x="933" y="500"/>
                    <a:pt x="956" y="517"/>
                  </a:cubicBezTo>
                  <a:cubicBezTo>
                    <a:pt x="967" y="549"/>
                    <a:pt x="951" y="512"/>
                    <a:pt x="972" y="533"/>
                  </a:cubicBezTo>
                  <a:cubicBezTo>
                    <a:pt x="980" y="541"/>
                    <a:pt x="981" y="553"/>
                    <a:pt x="988" y="561"/>
                  </a:cubicBezTo>
                  <a:cubicBezTo>
                    <a:pt x="1016" y="592"/>
                    <a:pt x="1052" y="615"/>
                    <a:pt x="1089" y="634"/>
                  </a:cubicBezTo>
                  <a:cubicBezTo>
                    <a:pt x="1105" y="642"/>
                    <a:pt x="1123" y="655"/>
                    <a:pt x="1140" y="661"/>
                  </a:cubicBezTo>
                  <a:cubicBezTo>
                    <a:pt x="1144" y="662"/>
                    <a:pt x="1152" y="665"/>
                    <a:pt x="1152" y="665"/>
                  </a:cubicBezTo>
                  <a:cubicBezTo>
                    <a:pt x="1163" y="682"/>
                    <a:pt x="1160" y="686"/>
                    <a:pt x="1144" y="697"/>
                  </a:cubicBezTo>
                  <a:cubicBezTo>
                    <a:pt x="1135" y="711"/>
                    <a:pt x="1139" y="722"/>
                    <a:pt x="1125" y="732"/>
                  </a:cubicBezTo>
                  <a:cubicBezTo>
                    <a:pt x="1120" y="739"/>
                    <a:pt x="1116" y="744"/>
                    <a:pt x="1111" y="751"/>
                  </a:cubicBezTo>
                  <a:cubicBezTo>
                    <a:pt x="1098" y="770"/>
                    <a:pt x="1104" y="763"/>
                    <a:pt x="1095" y="783"/>
                  </a:cubicBezTo>
                  <a:cubicBezTo>
                    <a:pt x="1076" y="826"/>
                    <a:pt x="1090" y="786"/>
                    <a:pt x="1072" y="813"/>
                  </a:cubicBezTo>
                  <a:cubicBezTo>
                    <a:pt x="1064" y="863"/>
                    <a:pt x="1072" y="818"/>
                    <a:pt x="1064" y="849"/>
                  </a:cubicBezTo>
                  <a:cubicBezTo>
                    <a:pt x="1061" y="860"/>
                    <a:pt x="1056" y="881"/>
                    <a:pt x="1056" y="881"/>
                  </a:cubicBezTo>
                  <a:cubicBezTo>
                    <a:pt x="1052" y="983"/>
                    <a:pt x="1057" y="973"/>
                    <a:pt x="1040" y="1041"/>
                  </a:cubicBezTo>
                  <a:cubicBezTo>
                    <a:pt x="1035" y="1059"/>
                    <a:pt x="1009" y="1081"/>
                    <a:pt x="1009" y="1081"/>
                  </a:cubicBezTo>
                  <a:cubicBezTo>
                    <a:pt x="990" y="1109"/>
                    <a:pt x="999" y="1101"/>
                    <a:pt x="979" y="1114"/>
                  </a:cubicBezTo>
                  <a:cubicBezTo>
                    <a:pt x="941" y="1171"/>
                    <a:pt x="937" y="1211"/>
                    <a:pt x="927" y="1278"/>
                  </a:cubicBezTo>
                  <a:cubicBezTo>
                    <a:pt x="924" y="1300"/>
                    <a:pt x="905" y="1322"/>
                    <a:pt x="895" y="1342"/>
                  </a:cubicBezTo>
                  <a:cubicBezTo>
                    <a:pt x="892" y="1347"/>
                    <a:pt x="892" y="1365"/>
                    <a:pt x="892" y="1365"/>
                  </a:cubicBezTo>
                  <a:cubicBezTo>
                    <a:pt x="889" y="1401"/>
                    <a:pt x="875" y="1432"/>
                    <a:pt x="836" y="1445"/>
                  </a:cubicBezTo>
                  <a:cubicBezTo>
                    <a:pt x="828" y="1457"/>
                    <a:pt x="804" y="1473"/>
                    <a:pt x="804" y="1473"/>
                  </a:cubicBezTo>
                  <a:cubicBezTo>
                    <a:pt x="798" y="1482"/>
                    <a:pt x="798" y="1486"/>
                    <a:pt x="793" y="1495"/>
                  </a:cubicBezTo>
                  <a:cubicBezTo>
                    <a:pt x="789" y="1502"/>
                    <a:pt x="790" y="1525"/>
                    <a:pt x="790" y="1525"/>
                  </a:cubicBezTo>
                  <a:cubicBezTo>
                    <a:pt x="789" y="1548"/>
                    <a:pt x="793" y="1580"/>
                    <a:pt x="772" y="1589"/>
                  </a:cubicBezTo>
                  <a:cubicBezTo>
                    <a:pt x="728" y="1601"/>
                    <a:pt x="565" y="1584"/>
                    <a:pt x="513" y="1584"/>
                  </a:cubicBezTo>
                  <a:cubicBezTo>
                    <a:pt x="461" y="1584"/>
                    <a:pt x="469" y="1611"/>
                    <a:pt x="459" y="1590"/>
                  </a:cubicBezTo>
                  <a:cubicBezTo>
                    <a:pt x="448" y="1557"/>
                    <a:pt x="446" y="1489"/>
                    <a:pt x="451" y="1456"/>
                  </a:cubicBezTo>
                  <a:cubicBezTo>
                    <a:pt x="452" y="1430"/>
                    <a:pt x="454" y="1468"/>
                    <a:pt x="459" y="1443"/>
                  </a:cubicBezTo>
                  <a:cubicBezTo>
                    <a:pt x="464" y="1418"/>
                    <a:pt x="474" y="1349"/>
                    <a:pt x="480" y="1305"/>
                  </a:cubicBezTo>
                  <a:cubicBezTo>
                    <a:pt x="482" y="1267"/>
                    <a:pt x="479" y="1216"/>
                    <a:pt x="492" y="1177"/>
                  </a:cubicBezTo>
                  <a:cubicBezTo>
                    <a:pt x="490" y="1130"/>
                    <a:pt x="489" y="1051"/>
                    <a:pt x="475" y="1021"/>
                  </a:cubicBezTo>
                  <a:cubicBezTo>
                    <a:pt x="461" y="991"/>
                    <a:pt x="436" y="1008"/>
                    <a:pt x="408" y="999"/>
                  </a:cubicBezTo>
                  <a:cubicBezTo>
                    <a:pt x="378" y="979"/>
                    <a:pt x="344" y="973"/>
                    <a:pt x="309" y="969"/>
                  </a:cubicBezTo>
                  <a:cubicBezTo>
                    <a:pt x="291" y="963"/>
                    <a:pt x="291" y="962"/>
                    <a:pt x="265" y="958"/>
                  </a:cubicBezTo>
                  <a:cubicBezTo>
                    <a:pt x="246" y="955"/>
                    <a:pt x="200" y="961"/>
                    <a:pt x="200" y="961"/>
                  </a:cubicBezTo>
                  <a:cubicBezTo>
                    <a:pt x="172" y="952"/>
                    <a:pt x="149" y="948"/>
                    <a:pt x="120" y="945"/>
                  </a:cubicBezTo>
                  <a:cubicBezTo>
                    <a:pt x="103" y="939"/>
                    <a:pt x="85" y="937"/>
                    <a:pt x="68" y="933"/>
                  </a:cubicBezTo>
                  <a:cubicBezTo>
                    <a:pt x="58" y="929"/>
                    <a:pt x="58" y="931"/>
                    <a:pt x="52" y="924"/>
                  </a:cubicBezTo>
                  <a:cubicBezTo>
                    <a:pt x="46" y="917"/>
                    <a:pt x="37" y="900"/>
                    <a:pt x="33" y="889"/>
                  </a:cubicBezTo>
                  <a:cubicBezTo>
                    <a:pt x="29" y="878"/>
                    <a:pt x="28" y="867"/>
                    <a:pt x="27" y="856"/>
                  </a:cubicBezTo>
                  <a:cubicBezTo>
                    <a:pt x="26" y="844"/>
                    <a:pt x="30" y="833"/>
                    <a:pt x="28" y="821"/>
                  </a:cubicBezTo>
                  <a:cubicBezTo>
                    <a:pt x="26" y="813"/>
                    <a:pt x="15" y="802"/>
                    <a:pt x="15" y="802"/>
                  </a:cubicBezTo>
                  <a:cubicBezTo>
                    <a:pt x="14" y="770"/>
                    <a:pt x="18" y="733"/>
                    <a:pt x="16" y="701"/>
                  </a:cubicBezTo>
                  <a:cubicBezTo>
                    <a:pt x="15" y="684"/>
                    <a:pt x="11" y="701"/>
                    <a:pt x="10" y="696"/>
                  </a:cubicBezTo>
                  <a:cubicBezTo>
                    <a:pt x="9" y="691"/>
                    <a:pt x="0" y="671"/>
                    <a:pt x="12" y="669"/>
                  </a:cubicBezTo>
                  <a:cubicBezTo>
                    <a:pt x="17" y="664"/>
                    <a:pt x="70" y="679"/>
                    <a:pt x="80" y="681"/>
                  </a:cubicBezTo>
                  <a:cubicBezTo>
                    <a:pt x="94" y="682"/>
                    <a:pt x="84" y="671"/>
                    <a:pt x="96" y="667"/>
                  </a:cubicBezTo>
                  <a:cubicBezTo>
                    <a:pt x="108" y="663"/>
                    <a:pt x="136" y="660"/>
                    <a:pt x="151" y="655"/>
                  </a:cubicBezTo>
                  <a:cubicBezTo>
                    <a:pt x="164" y="646"/>
                    <a:pt x="168" y="640"/>
                    <a:pt x="186" y="634"/>
                  </a:cubicBezTo>
                  <a:cubicBezTo>
                    <a:pt x="216" y="632"/>
                    <a:pt x="313" y="641"/>
                    <a:pt x="343" y="646"/>
                  </a:cubicBezTo>
                  <a:cubicBezTo>
                    <a:pt x="373" y="651"/>
                    <a:pt x="344" y="660"/>
                    <a:pt x="364" y="661"/>
                  </a:cubicBezTo>
                  <a:cubicBezTo>
                    <a:pt x="409" y="665"/>
                    <a:pt x="427" y="648"/>
                    <a:pt x="466" y="651"/>
                  </a:cubicBezTo>
                  <a:cubicBezTo>
                    <a:pt x="505" y="653"/>
                    <a:pt x="576" y="671"/>
                    <a:pt x="601" y="672"/>
                  </a:cubicBezTo>
                  <a:cubicBezTo>
                    <a:pt x="627" y="673"/>
                    <a:pt x="618" y="663"/>
                    <a:pt x="616" y="657"/>
                  </a:cubicBezTo>
                  <a:cubicBezTo>
                    <a:pt x="614" y="651"/>
                    <a:pt x="597" y="644"/>
                    <a:pt x="589" y="633"/>
                  </a:cubicBezTo>
                  <a:cubicBezTo>
                    <a:pt x="580" y="620"/>
                    <a:pt x="578" y="606"/>
                    <a:pt x="568" y="593"/>
                  </a:cubicBezTo>
                  <a:cubicBezTo>
                    <a:pt x="562" y="585"/>
                    <a:pt x="552" y="569"/>
                    <a:pt x="552" y="569"/>
                  </a:cubicBezTo>
                  <a:cubicBezTo>
                    <a:pt x="548" y="550"/>
                    <a:pt x="545" y="504"/>
                    <a:pt x="538" y="483"/>
                  </a:cubicBezTo>
                  <a:cubicBezTo>
                    <a:pt x="531" y="462"/>
                    <a:pt x="520" y="457"/>
                    <a:pt x="513" y="445"/>
                  </a:cubicBezTo>
                  <a:cubicBezTo>
                    <a:pt x="503" y="435"/>
                    <a:pt x="500" y="423"/>
                    <a:pt x="496" y="411"/>
                  </a:cubicBezTo>
                  <a:cubicBezTo>
                    <a:pt x="495" y="407"/>
                    <a:pt x="496" y="397"/>
                    <a:pt x="496" y="397"/>
                  </a:cubicBezTo>
                  <a:cubicBezTo>
                    <a:pt x="501" y="377"/>
                    <a:pt x="507" y="357"/>
                    <a:pt x="484" y="349"/>
                  </a:cubicBezTo>
                  <a:cubicBezTo>
                    <a:pt x="466" y="353"/>
                    <a:pt x="458" y="351"/>
                    <a:pt x="452" y="369"/>
                  </a:cubicBezTo>
                  <a:cubicBezTo>
                    <a:pt x="420" y="358"/>
                    <a:pt x="448" y="304"/>
                    <a:pt x="440" y="273"/>
                  </a:cubicBezTo>
                  <a:cubicBezTo>
                    <a:pt x="434" y="253"/>
                    <a:pt x="414" y="261"/>
                    <a:pt x="400" y="253"/>
                  </a:cubicBezTo>
                  <a:cubicBezTo>
                    <a:pt x="352" y="226"/>
                    <a:pt x="353" y="229"/>
                    <a:pt x="288" y="233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90" name="Freeform 240"/>
            <p:cNvSpPr>
              <a:spLocks/>
            </p:cNvSpPr>
            <p:nvPr/>
          </p:nvSpPr>
          <p:spPr bwMode="auto">
            <a:xfrm>
              <a:off x="4933950" y="3859213"/>
              <a:ext cx="855663" cy="1087437"/>
            </a:xfrm>
            <a:custGeom>
              <a:avLst/>
              <a:gdLst>
                <a:gd name="T0" fmla="*/ 2147483647 w 539"/>
                <a:gd name="T1" fmla="*/ 2147483647 h 685"/>
                <a:gd name="T2" fmla="*/ 2147483647 w 539"/>
                <a:gd name="T3" fmla="*/ 2147483647 h 685"/>
                <a:gd name="T4" fmla="*/ 2147483647 w 539"/>
                <a:gd name="T5" fmla="*/ 2147483647 h 685"/>
                <a:gd name="T6" fmla="*/ 2147483647 w 539"/>
                <a:gd name="T7" fmla="*/ 2147483647 h 685"/>
                <a:gd name="T8" fmla="*/ 2147483647 w 539"/>
                <a:gd name="T9" fmla="*/ 2147483647 h 685"/>
                <a:gd name="T10" fmla="*/ 2147483647 w 539"/>
                <a:gd name="T11" fmla="*/ 2147483647 h 685"/>
                <a:gd name="T12" fmla="*/ 2147483647 w 539"/>
                <a:gd name="T13" fmla="*/ 2147483647 h 685"/>
                <a:gd name="T14" fmla="*/ 2147483647 w 539"/>
                <a:gd name="T15" fmla="*/ 2147483647 h 685"/>
                <a:gd name="T16" fmla="*/ 2147483647 w 539"/>
                <a:gd name="T17" fmla="*/ 2147483647 h 685"/>
                <a:gd name="T18" fmla="*/ 2147483647 w 539"/>
                <a:gd name="T19" fmla="*/ 2147483647 h 685"/>
                <a:gd name="T20" fmla="*/ 2147483647 w 539"/>
                <a:gd name="T21" fmla="*/ 2147483647 h 685"/>
                <a:gd name="T22" fmla="*/ 2147483647 w 539"/>
                <a:gd name="T23" fmla="*/ 2147483647 h 685"/>
                <a:gd name="T24" fmla="*/ 2147483647 w 539"/>
                <a:gd name="T25" fmla="*/ 2147483647 h 685"/>
                <a:gd name="T26" fmla="*/ 2147483647 w 539"/>
                <a:gd name="T27" fmla="*/ 2147483647 h 685"/>
                <a:gd name="T28" fmla="*/ 2147483647 w 539"/>
                <a:gd name="T29" fmla="*/ 2147483647 h 685"/>
                <a:gd name="T30" fmla="*/ 2147483647 w 539"/>
                <a:gd name="T31" fmla="*/ 2147483647 h 685"/>
                <a:gd name="T32" fmla="*/ 2147483647 w 539"/>
                <a:gd name="T33" fmla="*/ 2147483647 h 685"/>
                <a:gd name="T34" fmla="*/ 2147483647 w 539"/>
                <a:gd name="T35" fmla="*/ 2147483647 h 685"/>
                <a:gd name="T36" fmla="*/ 2147483647 w 539"/>
                <a:gd name="T37" fmla="*/ 2147483647 h 685"/>
                <a:gd name="T38" fmla="*/ 2147483647 w 539"/>
                <a:gd name="T39" fmla="*/ 2147483647 h 685"/>
                <a:gd name="T40" fmla="*/ 2147483647 w 539"/>
                <a:gd name="T41" fmla="*/ 2147483647 h 685"/>
                <a:gd name="T42" fmla="*/ 2147483647 w 539"/>
                <a:gd name="T43" fmla="*/ 2147483647 h 685"/>
                <a:gd name="T44" fmla="*/ 2147483647 w 539"/>
                <a:gd name="T45" fmla="*/ 2147483647 h 685"/>
                <a:gd name="T46" fmla="*/ 2147483647 w 539"/>
                <a:gd name="T47" fmla="*/ 0 h 685"/>
                <a:gd name="T48" fmla="*/ 2147483647 w 539"/>
                <a:gd name="T49" fmla="*/ 2147483647 h 685"/>
                <a:gd name="T50" fmla="*/ 2147483647 w 539"/>
                <a:gd name="T51" fmla="*/ 2147483647 h 685"/>
                <a:gd name="T52" fmla="*/ 2147483647 w 539"/>
                <a:gd name="T53" fmla="*/ 2147483647 h 685"/>
                <a:gd name="T54" fmla="*/ 2147483647 w 539"/>
                <a:gd name="T55" fmla="*/ 2147483647 h 685"/>
                <a:gd name="T56" fmla="*/ 2147483647 w 539"/>
                <a:gd name="T57" fmla="*/ 2147483647 h 685"/>
                <a:gd name="T58" fmla="*/ 2147483647 w 539"/>
                <a:gd name="T59" fmla="*/ 2147483647 h 685"/>
                <a:gd name="T60" fmla="*/ 2147483647 w 539"/>
                <a:gd name="T61" fmla="*/ 2147483647 h 685"/>
                <a:gd name="T62" fmla="*/ 2147483647 w 539"/>
                <a:gd name="T63" fmla="*/ 2147483647 h 685"/>
                <a:gd name="T64" fmla="*/ 2147483647 w 539"/>
                <a:gd name="T65" fmla="*/ 2147483647 h 685"/>
                <a:gd name="T66" fmla="*/ 2147483647 w 539"/>
                <a:gd name="T67" fmla="*/ 2147483647 h 685"/>
                <a:gd name="T68" fmla="*/ 2147483647 w 539"/>
                <a:gd name="T69" fmla="*/ 2147483647 h 685"/>
                <a:gd name="T70" fmla="*/ 2147483647 w 539"/>
                <a:gd name="T71" fmla="*/ 2147483647 h 685"/>
                <a:gd name="T72" fmla="*/ 2147483647 w 539"/>
                <a:gd name="T73" fmla="*/ 2147483647 h 685"/>
                <a:gd name="T74" fmla="*/ 2147483647 w 539"/>
                <a:gd name="T75" fmla="*/ 2147483647 h 685"/>
                <a:gd name="T76" fmla="*/ 2147483647 w 539"/>
                <a:gd name="T77" fmla="*/ 2147483647 h 685"/>
                <a:gd name="T78" fmla="*/ 2147483647 w 539"/>
                <a:gd name="T79" fmla="*/ 2147483647 h 685"/>
                <a:gd name="T80" fmla="*/ 2147483647 w 539"/>
                <a:gd name="T81" fmla="*/ 2147483647 h 685"/>
                <a:gd name="T82" fmla="*/ 2147483647 w 539"/>
                <a:gd name="T83" fmla="*/ 2147483647 h 685"/>
                <a:gd name="T84" fmla="*/ 2147483647 w 539"/>
                <a:gd name="T85" fmla="*/ 2147483647 h 685"/>
                <a:gd name="T86" fmla="*/ 2147483647 w 539"/>
                <a:gd name="T87" fmla="*/ 2147483647 h 685"/>
                <a:gd name="T88" fmla="*/ 2147483647 w 539"/>
                <a:gd name="T89" fmla="*/ 2147483647 h 685"/>
                <a:gd name="T90" fmla="*/ 2147483647 w 539"/>
                <a:gd name="T91" fmla="*/ 2147483647 h 685"/>
                <a:gd name="T92" fmla="*/ 2147483647 w 539"/>
                <a:gd name="T93" fmla="*/ 2147483647 h 685"/>
                <a:gd name="T94" fmla="*/ 2147483647 w 539"/>
                <a:gd name="T95" fmla="*/ 2147483647 h 685"/>
                <a:gd name="T96" fmla="*/ 2147483647 w 539"/>
                <a:gd name="T97" fmla="*/ 2147483647 h 685"/>
                <a:gd name="T98" fmla="*/ 2147483647 w 539"/>
                <a:gd name="T99" fmla="*/ 2147483647 h 685"/>
                <a:gd name="T100" fmla="*/ 2147483647 w 539"/>
                <a:gd name="T101" fmla="*/ 2147483647 h 685"/>
                <a:gd name="T102" fmla="*/ 2147483647 w 539"/>
                <a:gd name="T103" fmla="*/ 2147483647 h 685"/>
                <a:gd name="T104" fmla="*/ 2147483647 w 539"/>
                <a:gd name="T105" fmla="*/ 2147483647 h 685"/>
                <a:gd name="T106" fmla="*/ 2147483647 w 539"/>
                <a:gd name="T107" fmla="*/ 2147483647 h 685"/>
                <a:gd name="T108" fmla="*/ 2147483647 w 539"/>
                <a:gd name="T109" fmla="*/ 2147483647 h 6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39"/>
                <a:gd name="T166" fmla="*/ 0 h 685"/>
                <a:gd name="T167" fmla="*/ 539 w 539"/>
                <a:gd name="T168" fmla="*/ 685 h 6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39" h="685">
                  <a:moveTo>
                    <a:pt x="180" y="675"/>
                  </a:moveTo>
                  <a:cubicBezTo>
                    <a:pt x="167" y="676"/>
                    <a:pt x="175" y="660"/>
                    <a:pt x="166" y="645"/>
                  </a:cubicBezTo>
                  <a:cubicBezTo>
                    <a:pt x="162" y="636"/>
                    <a:pt x="161" y="631"/>
                    <a:pt x="154" y="621"/>
                  </a:cubicBezTo>
                  <a:cubicBezTo>
                    <a:pt x="147" y="611"/>
                    <a:pt x="134" y="593"/>
                    <a:pt x="124" y="582"/>
                  </a:cubicBezTo>
                  <a:cubicBezTo>
                    <a:pt x="114" y="571"/>
                    <a:pt x="105" y="564"/>
                    <a:pt x="94" y="555"/>
                  </a:cubicBezTo>
                  <a:cubicBezTo>
                    <a:pt x="76" y="531"/>
                    <a:pt x="70" y="538"/>
                    <a:pt x="61" y="531"/>
                  </a:cubicBezTo>
                  <a:cubicBezTo>
                    <a:pt x="52" y="524"/>
                    <a:pt x="41" y="522"/>
                    <a:pt x="40" y="513"/>
                  </a:cubicBezTo>
                  <a:cubicBezTo>
                    <a:pt x="42" y="493"/>
                    <a:pt x="45" y="494"/>
                    <a:pt x="55" y="479"/>
                  </a:cubicBezTo>
                  <a:cubicBezTo>
                    <a:pt x="56" y="470"/>
                    <a:pt x="58" y="465"/>
                    <a:pt x="55" y="459"/>
                  </a:cubicBezTo>
                  <a:cubicBezTo>
                    <a:pt x="52" y="453"/>
                    <a:pt x="40" y="445"/>
                    <a:pt x="34" y="443"/>
                  </a:cubicBezTo>
                  <a:cubicBezTo>
                    <a:pt x="28" y="441"/>
                    <a:pt x="22" y="448"/>
                    <a:pt x="17" y="447"/>
                  </a:cubicBezTo>
                  <a:cubicBezTo>
                    <a:pt x="13" y="446"/>
                    <a:pt x="7" y="440"/>
                    <a:pt x="4" y="438"/>
                  </a:cubicBezTo>
                  <a:cubicBezTo>
                    <a:pt x="1" y="436"/>
                    <a:pt x="0" y="435"/>
                    <a:pt x="1" y="433"/>
                  </a:cubicBezTo>
                  <a:cubicBezTo>
                    <a:pt x="5" y="430"/>
                    <a:pt x="8" y="426"/>
                    <a:pt x="13" y="423"/>
                  </a:cubicBezTo>
                  <a:cubicBezTo>
                    <a:pt x="22" y="418"/>
                    <a:pt x="32" y="419"/>
                    <a:pt x="41" y="415"/>
                  </a:cubicBezTo>
                  <a:cubicBezTo>
                    <a:pt x="49" y="411"/>
                    <a:pt x="65" y="401"/>
                    <a:pt x="65" y="401"/>
                  </a:cubicBezTo>
                  <a:cubicBezTo>
                    <a:pt x="71" y="392"/>
                    <a:pt x="80" y="386"/>
                    <a:pt x="87" y="377"/>
                  </a:cubicBezTo>
                  <a:cubicBezTo>
                    <a:pt x="99" y="362"/>
                    <a:pt x="108" y="339"/>
                    <a:pt x="123" y="329"/>
                  </a:cubicBezTo>
                  <a:cubicBezTo>
                    <a:pt x="128" y="314"/>
                    <a:pt x="124" y="320"/>
                    <a:pt x="133" y="309"/>
                  </a:cubicBezTo>
                  <a:cubicBezTo>
                    <a:pt x="142" y="274"/>
                    <a:pt x="164" y="238"/>
                    <a:pt x="183" y="209"/>
                  </a:cubicBezTo>
                  <a:cubicBezTo>
                    <a:pt x="200" y="183"/>
                    <a:pt x="186" y="159"/>
                    <a:pt x="219" y="137"/>
                  </a:cubicBezTo>
                  <a:cubicBezTo>
                    <a:pt x="224" y="122"/>
                    <a:pt x="253" y="66"/>
                    <a:pt x="267" y="57"/>
                  </a:cubicBezTo>
                  <a:cubicBezTo>
                    <a:pt x="272" y="50"/>
                    <a:pt x="273" y="41"/>
                    <a:pt x="280" y="36"/>
                  </a:cubicBezTo>
                  <a:cubicBezTo>
                    <a:pt x="287" y="25"/>
                    <a:pt x="296" y="11"/>
                    <a:pt x="303" y="0"/>
                  </a:cubicBezTo>
                  <a:cubicBezTo>
                    <a:pt x="313" y="3"/>
                    <a:pt x="315" y="16"/>
                    <a:pt x="322" y="23"/>
                  </a:cubicBezTo>
                  <a:cubicBezTo>
                    <a:pt x="330" y="31"/>
                    <a:pt x="339" y="44"/>
                    <a:pt x="348" y="50"/>
                  </a:cubicBezTo>
                  <a:cubicBezTo>
                    <a:pt x="353" y="57"/>
                    <a:pt x="346" y="62"/>
                    <a:pt x="353" y="67"/>
                  </a:cubicBezTo>
                  <a:cubicBezTo>
                    <a:pt x="354" y="71"/>
                    <a:pt x="362" y="72"/>
                    <a:pt x="363" y="77"/>
                  </a:cubicBezTo>
                  <a:cubicBezTo>
                    <a:pt x="364" y="82"/>
                    <a:pt x="360" y="91"/>
                    <a:pt x="361" y="95"/>
                  </a:cubicBezTo>
                  <a:cubicBezTo>
                    <a:pt x="362" y="98"/>
                    <a:pt x="369" y="104"/>
                    <a:pt x="369" y="104"/>
                  </a:cubicBezTo>
                  <a:cubicBezTo>
                    <a:pt x="371" y="113"/>
                    <a:pt x="376" y="138"/>
                    <a:pt x="378" y="152"/>
                  </a:cubicBezTo>
                  <a:cubicBezTo>
                    <a:pt x="381" y="166"/>
                    <a:pt x="383" y="173"/>
                    <a:pt x="385" y="191"/>
                  </a:cubicBezTo>
                  <a:cubicBezTo>
                    <a:pt x="390" y="214"/>
                    <a:pt x="386" y="238"/>
                    <a:pt x="393" y="260"/>
                  </a:cubicBezTo>
                  <a:cubicBezTo>
                    <a:pt x="395" y="277"/>
                    <a:pt x="395" y="286"/>
                    <a:pt x="397" y="293"/>
                  </a:cubicBezTo>
                  <a:cubicBezTo>
                    <a:pt x="399" y="300"/>
                    <a:pt x="399" y="299"/>
                    <a:pt x="403" y="305"/>
                  </a:cubicBezTo>
                  <a:cubicBezTo>
                    <a:pt x="407" y="316"/>
                    <a:pt x="417" y="321"/>
                    <a:pt x="423" y="327"/>
                  </a:cubicBezTo>
                  <a:cubicBezTo>
                    <a:pt x="429" y="333"/>
                    <a:pt x="432" y="339"/>
                    <a:pt x="437" y="343"/>
                  </a:cubicBezTo>
                  <a:cubicBezTo>
                    <a:pt x="443" y="347"/>
                    <a:pt x="455" y="353"/>
                    <a:pt x="455" y="353"/>
                  </a:cubicBezTo>
                  <a:cubicBezTo>
                    <a:pt x="459" y="359"/>
                    <a:pt x="468" y="367"/>
                    <a:pt x="475" y="369"/>
                  </a:cubicBezTo>
                  <a:cubicBezTo>
                    <a:pt x="480" y="383"/>
                    <a:pt x="473" y="368"/>
                    <a:pt x="483" y="379"/>
                  </a:cubicBezTo>
                  <a:cubicBezTo>
                    <a:pt x="486" y="383"/>
                    <a:pt x="491" y="391"/>
                    <a:pt x="491" y="391"/>
                  </a:cubicBezTo>
                  <a:cubicBezTo>
                    <a:pt x="493" y="399"/>
                    <a:pt x="504" y="399"/>
                    <a:pt x="510" y="404"/>
                  </a:cubicBezTo>
                  <a:cubicBezTo>
                    <a:pt x="514" y="407"/>
                    <a:pt x="515" y="417"/>
                    <a:pt x="515" y="417"/>
                  </a:cubicBezTo>
                  <a:cubicBezTo>
                    <a:pt x="518" y="425"/>
                    <a:pt x="529" y="431"/>
                    <a:pt x="534" y="438"/>
                  </a:cubicBezTo>
                  <a:cubicBezTo>
                    <a:pt x="536" y="449"/>
                    <a:pt x="539" y="460"/>
                    <a:pt x="538" y="482"/>
                  </a:cubicBezTo>
                  <a:cubicBezTo>
                    <a:pt x="537" y="504"/>
                    <a:pt x="531" y="542"/>
                    <a:pt x="527" y="569"/>
                  </a:cubicBezTo>
                  <a:cubicBezTo>
                    <a:pt x="526" y="589"/>
                    <a:pt x="531" y="630"/>
                    <a:pt x="511" y="643"/>
                  </a:cubicBezTo>
                  <a:cubicBezTo>
                    <a:pt x="506" y="650"/>
                    <a:pt x="508" y="656"/>
                    <a:pt x="499" y="653"/>
                  </a:cubicBezTo>
                  <a:cubicBezTo>
                    <a:pt x="494" y="642"/>
                    <a:pt x="492" y="629"/>
                    <a:pt x="479" y="625"/>
                  </a:cubicBezTo>
                  <a:cubicBezTo>
                    <a:pt x="473" y="617"/>
                    <a:pt x="466" y="612"/>
                    <a:pt x="457" y="609"/>
                  </a:cubicBezTo>
                  <a:cubicBezTo>
                    <a:pt x="450" y="598"/>
                    <a:pt x="435" y="591"/>
                    <a:pt x="423" y="587"/>
                  </a:cubicBezTo>
                  <a:cubicBezTo>
                    <a:pt x="388" y="588"/>
                    <a:pt x="362" y="591"/>
                    <a:pt x="329" y="599"/>
                  </a:cubicBezTo>
                  <a:cubicBezTo>
                    <a:pt x="306" y="605"/>
                    <a:pt x="286" y="615"/>
                    <a:pt x="263" y="621"/>
                  </a:cubicBezTo>
                  <a:cubicBezTo>
                    <a:pt x="253" y="628"/>
                    <a:pt x="240" y="630"/>
                    <a:pt x="231" y="639"/>
                  </a:cubicBezTo>
                  <a:cubicBezTo>
                    <a:pt x="220" y="650"/>
                    <a:pt x="200" y="685"/>
                    <a:pt x="180" y="675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91" name="Freeform 239"/>
            <p:cNvSpPr>
              <a:spLocks/>
            </p:cNvSpPr>
            <p:nvPr/>
          </p:nvSpPr>
          <p:spPr bwMode="auto">
            <a:xfrm>
              <a:off x="4621213" y="3476625"/>
              <a:ext cx="766762" cy="584200"/>
            </a:xfrm>
            <a:custGeom>
              <a:avLst/>
              <a:gdLst>
                <a:gd name="T0" fmla="*/ 2147483647 w 483"/>
                <a:gd name="T1" fmla="*/ 2147483647 h 368"/>
                <a:gd name="T2" fmla="*/ 2147483647 w 483"/>
                <a:gd name="T3" fmla="*/ 2147483647 h 368"/>
                <a:gd name="T4" fmla="*/ 2147483647 w 483"/>
                <a:gd name="T5" fmla="*/ 2147483647 h 368"/>
                <a:gd name="T6" fmla="*/ 2147483647 w 483"/>
                <a:gd name="T7" fmla="*/ 2147483647 h 368"/>
                <a:gd name="T8" fmla="*/ 2147483647 w 483"/>
                <a:gd name="T9" fmla="*/ 2147483647 h 368"/>
                <a:gd name="T10" fmla="*/ 2147483647 w 483"/>
                <a:gd name="T11" fmla="*/ 2147483647 h 368"/>
                <a:gd name="T12" fmla="*/ 2147483647 w 483"/>
                <a:gd name="T13" fmla="*/ 2147483647 h 368"/>
                <a:gd name="T14" fmla="*/ 2147483647 w 483"/>
                <a:gd name="T15" fmla="*/ 2147483647 h 368"/>
                <a:gd name="T16" fmla="*/ 2147483647 w 483"/>
                <a:gd name="T17" fmla="*/ 2147483647 h 368"/>
                <a:gd name="T18" fmla="*/ 2147483647 w 483"/>
                <a:gd name="T19" fmla="*/ 2147483647 h 368"/>
                <a:gd name="T20" fmla="*/ 2147483647 w 483"/>
                <a:gd name="T21" fmla="*/ 2147483647 h 368"/>
                <a:gd name="T22" fmla="*/ 0 w 483"/>
                <a:gd name="T23" fmla="*/ 2147483647 h 368"/>
                <a:gd name="T24" fmla="*/ 2147483647 w 483"/>
                <a:gd name="T25" fmla="*/ 2147483647 h 368"/>
                <a:gd name="T26" fmla="*/ 2147483647 w 483"/>
                <a:gd name="T27" fmla="*/ 2147483647 h 368"/>
                <a:gd name="T28" fmla="*/ 2147483647 w 483"/>
                <a:gd name="T29" fmla="*/ 0 h 368"/>
                <a:gd name="T30" fmla="*/ 2147483647 w 483"/>
                <a:gd name="T31" fmla="*/ 2147483647 h 368"/>
                <a:gd name="T32" fmla="*/ 2147483647 w 483"/>
                <a:gd name="T33" fmla="*/ 2147483647 h 368"/>
                <a:gd name="T34" fmla="*/ 2147483647 w 483"/>
                <a:gd name="T35" fmla="*/ 2147483647 h 368"/>
                <a:gd name="T36" fmla="*/ 2147483647 w 483"/>
                <a:gd name="T37" fmla="*/ 2147483647 h 368"/>
                <a:gd name="T38" fmla="*/ 2147483647 w 483"/>
                <a:gd name="T39" fmla="*/ 2147483647 h 368"/>
                <a:gd name="T40" fmla="*/ 2147483647 w 483"/>
                <a:gd name="T41" fmla="*/ 2147483647 h 368"/>
                <a:gd name="T42" fmla="*/ 2147483647 w 483"/>
                <a:gd name="T43" fmla="*/ 2147483647 h 368"/>
                <a:gd name="T44" fmla="*/ 2147483647 w 483"/>
                <a:gd name="T45" fmla="*/ 2147483647 h 368"/>
                <a:gd name="T46" fmla="*/ 2147483647 w 483"/>
                <a:gd name="T47" fmla="*/ 2147483647 h 368"/>
                <a:gd name="T48" fmla="*/ 2147483647 w 483"/>
                <a:gd name="T49" fmla="*/ 2147483647 h 368"/>
                <a:gd name="T50" fmla="*/ 2147483647 w 483"/>
                <a:gd name="T51" fmla="*/ 2147483647 h 368"/>
                <a:gd name="T52" fmla="*/ 2147483647 w 483"/>
                <a:gd name="T53" fmla="*/ 2147483647 h 368"/>
                <a:gd name="T54" fmla="*/ 2147483647 w 483"/>
                <a:gd name="T55" fmla="*/ 2147483647 h 368"/>
                <a:gd name="T56" fmla="*/ 2147483647 w 483"/>
                <a:gd name="T57" fmla="*/ 2147483647 h 368"/>
                <a:gd name="T58" fmla="*/ 2147483647 w 483"/>
                <a:gd name="T59" fmla="*/ 2147483647 h 368"/>
                <a:gd name="T60" fmla="*/ 2147483647 w 483"/>
                <a:gd name="T61" fmla="*/ 2147483647 h 368"/>
                <a:gd name="T62" fmla="*/ 2147483647 w 483"/>
                <a:gd name="T63" fmla="*/ 2147483647 h 368"/>
                <a:gd name="T64" fmla="*/ 2147483647 w 483"/>
                <a:gd name="T65" fmla="*/ 2147483647 h 368"/>
                <a:gd name="T66" fmla="*/ 2147483647 w 483"/>
                <a:gd name="T67" fmla="*/ 2147483647 h 368"/>
                <a:gd name="T68" fmla="*/ 2147483647 w 483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3"/>
                <a:gd name="T106" fmla="*/ 0 h 368"/>
                <a:gd name="T107" fmla="*/ 483 w 483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3" h="368">
                  <a:moveTo>
                    <a:pt x="42" y="368"/>
                  </a:moveTo>
                  <a:cubicBezTo>
                    <a:pt x="58" y="363"/>
                    <a:pt x="56" y="356"/>
                    <a:pt x="68" y="346"/>
                  </a:cubicBezTo>
                  <a:cubicBezTo>
                    <a:pt x="77" y="338"/>
                    <a:pt x="89" y="332"/>
                    <a:pt x="98" y="324"/>
                  </a:cubicBezTo>
                  <a:cubicBezTo>
                    <a:pt x="106" y="317"/>
                    <a:pt x="111" y="308"/>
                    <a:pt x="120" y="302"/>
                  </a:cubicBezTo>
                  <a:cubicBezTo>
                    <a:pt x="125" y="288"/>
                    <a:pt x="122" y="294"/>
                    <a:pt x="128" y="284"/>
                  </a:cubicBezTo>
                  <a:cubicBezTo>
                    <a:pt x="127" y="273"/>
                    <a:pt x="129" y="262"/>
                    <a:pt x="126" y="252"/>
                  </a:cubicBezTo>
                  <a:cubicBezTo>
                    <a:pt x="125" y="249"/>
                    <a:pt x="120" y="252"/>
                    <a:pt x="118" y="254"/>
                  </a:cubicBezTo>
                  <a:cubicBezTo>
                    <a:pt x="108" y="261"/>
                    <a:pt x="103" y="274"/>
                    <a:pt x="90" y="278"/>
                  </a:cubicBezTo>
                  <a:cubicBezTo>
                    <a:pt x="75" y="293"/>
                    <a:pt x="56" y="299"/>
                    <a:pt x="36" y="306"/>
                  </a:cubicBezTo>
                  <a:cubicBezTo>
                    <a:pt x="25" y="310"/>
                    <a:pt x="32" y="307"/>
                    <a:pt x="18" y="316"/>
                  </a:cubicBezTo>
                  <a:cubicBezTo>
                    <a:pt x="16" y="317"/>
                    <a:pt x="12" y="320"/>
                    <a:pt x="12" y="320"/>
                  </a:cubicBezTo>
                  <a:cubicBezTo>
                    <a:pt x="2" y="291"/>
                    <a:pt x="9" y="242"/>
                    <a:pt x="0" y="208"/>
                  </a:cubicBezTo>
                  <a:cubicBezTo>
                    <a:pt x="3" y="173"/>
                    <a:pt x="13" y="156"/>
                    <a:pt x="32" y="128"/>
                  </a:cubicBezTo>
                  <a:cubicBezTo>
                    <a:pt x="41" y="93"/>
                    <a:pt x="66" y="63"/>
                    <a:pt x="86" y="34"/>
                  </a:cubicBezTo>
                  <a:cubicBezTo>
                    <a:pt x="93" y="23"/>
                    <a:pt x="93" y="4"/>
                    <a:pt x="106" y="0"/>
                  </a:cubicBezTo>
                  <a:cubicBezTo>
                    <a:pt x="123" y="11"/>
                    <a:pt x="144" y="20"/>
                    <a:pt x="164" y="27"/>
                  </a:cubicBezTo>
                  <a:cubicBezTo>
                    <a:pt x="171" y="29"/>
                    <a:pt x="173" y="39"/>
                    <a:pt x="180" y="42"/>
                  </a:cubicBezTo>
                  <a:cubicBezTo>
                    <a:pt x="184" y="44"/>
                    <a:pt x="197" y="42"/>
                    <a:pt x="197" y="42"/>
                  </a:cubicBezTo>
                  <a:cubicBezTo>
                    <a:pt x="203" y="51"/>
                    <a:pt x="216" y="61"/>
                    <a:pt x="226" y="64"/>
                  </a:cubicBezTo>
                  <a:cubicBezTo>
                    <a:pt x="242" y="69"/>
                    <a:pt x="247" y="65"/>
                    <a:pt x="257" y="72"/>
                  </a:cubicBezTo>
                  <a:cubicBezTo>
                    <a:pt x="271" y="81"/>
                    <a:pt x="291" y="95"/>
                    <a:pt x="308" y="99"/>
                  </a:cubicBezTo>
                  <a:cubicBezTo>
                    <a:pt x="334" y="116"/>
                    <a:pt x="352" y="131"/>
                    <a:pt x="378" y="148"/>
                  </a:cubicBezTo>
                  <a:cubicBezTo>
                    <a:pt x="387" y="154"/>
                    <a:pt x="396" y="154"/>
                    <a:pt x="404" y="162"/>
                  </a:cubicBezTo>
                  <a:cubicBezTo>
                    <a:pt x="413" y="171"/>
                    <a:pt x="413" y="166"/>
                    <a:pt x="423" y="180"/>
                  </a:cubicBezTo>
                  <a:cubicBezTo>
                    <a:pt x="423" y="180"/>
                    <a:pt x="435" y="187"/>
                    <a:pt x="438" y="189"/>
                  </a:cubicBezTo>
                  <a:cubicBezTo>
                    <a:pt x="452" y="199"/>
                    <a:pt x="464" y="212"/>
                    <a:pt x="480" y="220"/>
                  </a:cubicBezTo>
                  <a:cubicBezTo>
                    <a:pt x="483" y="230"/>
                    <a:pt x="475" y="228"/>
                    <a:pt x="466" y="230"/>
                  </a:cubicBezTo>
                  <a:cubicBezTo>
                    <a:pt x="459" y="235"/>
                    <a:pt x="461" y="241"/>
                    <a:pt x="453" y="243"/>
                  </a:cubicBezTo>
                  <a:cubicBezTo>
                    <a:pt x="445" y="255"/>
                    <a:pt x="420" y="265"/>
                    <a:pt x="406" y="270"/>
                  </a:cubicBezTo>
                  <a:cubicBezTo>
                    <a:pt x="352" y="324"/>
                    <a:pt x="247" y="326"/>
                    <a:pt x="179" y="327"/>
                  </a:cubicBezTo>
                  <a:cubicBezTo>
                    <a:pt x="161" y="330"/>
                    <a:pt x="144" y="336"/>
                    <a:pt x="128" y="338"/>
                  </a:cubicBezTo>
                  <a:cubicBezTo>
                    <a:pt x="112" y="340"/>
                    <a:pt x="97" y="343"/>
                    <a:pt x="82" y="348"/>
                  </a:cubicBezTo>
                  <a:cubicBezTo>
                    <a:pt x="70" y="352"/>
                    <a:pt x="61" y="360"/>
                    <a:pt x="50" y="364"/>
                  </a:cubicBezTo>
                  <a:cubicBezTo>
                    <a:pt x="46" y="365"/>
                    <a:pt x="34" y="368"/>
                    <a:pt x="38" y="368"/>
                  </a:cubicBezTo>
                  <a:cubicBezTo>
                    <a:pt x="39" y="368"/>
                    <a:pt x="41" y="368"/>
                    <a:pt x="42" y="368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92" name="Freeform 238"/>
            <p:cNvSpPr>
              <a:spLocks/>
            </p:cNvSpPr>
            <p:nvPr/>
          </p:nvSpPr>
          <p:spPr bwMode="auto">
            <a:xfrm>
              <a:off x="1646238" y="2713038"/>
              <a:ext cx="1644650" cy="1144587"/>
            </a:xfrm>
            <a:custGeom>
              <a:avLst/>
              <a:gdLst>
                <a:gd name="T0" fmla="*/ 2147483647 w 1036"/>
                <a:gd name="T1" fmla="*/ 2147483647 h 721"/>
                <a:gd name="T2" fmla="*/ 2147483647 w 1036"/>
                <a:gd name="T3" fmla="*/ 2147483647 h 721"/>
                <a:gd name="T4" fmla="*/ 2147483647 w 1036"/>
                <a:gd name="T5" fmla="*/ 2147483647 h 721"/>
                <a:gd name="T6" fmla="*/ 2147483647 w 1036"/>
                <a:gd name="T7" fmla="*/ 2147483647 h 721"/>
                <a:gd name="T8" fmla="*/ 2147483647 w 1036"/>
                <a:gd name="T9" fmla="*/ 2147483647 h 721"/>
                <a:gd name="T10" fmla="*/ 2147483647 w 1036"/>
                <a:gd name="T11" fmla="*/ 2147483647 h 721"/>
                <a:gd name="T12" fmla="*/ 2147483647 w 1036"/>
                <a:gd name="T13" fmla="*/ 2147483647 h 721"/>
                <a:gd name="T14" fmla="*/ 2147483647 w 1036"/>
                <a:gd name="T15" fmla="*/ 2147483647 h 721"/>
                <a:gd name="T16" fmla="*/ 2147483647 w 1036"/>
                <a:gd name="T17" fmla="*/ 2147483647 h 721"/>
                <a:gd name="T18" fmla="*/ 2147483647 w 1036"/>
                <a:gd name="T19" fmla="*/ 2147483647 h 721"/>
                <a:gd name="T20" fmla="*/ 2147483647 w 1036"/>
                <a:gd name="T21" fmla="*/ 2147483647 h 721"/>
                <a:gd name="T22" fmla="*/ 2147483647 w 1036"/>
                <a:gd name="T23" fmla="*/ 2147483647 h 721"/>
                <a:gd name="T24" fmla="*/ 2147483647 w 1036"/>
                <a:gd name="T25" fmla="*/ 2147483647 h 721"/>
                <a:gd name="T26" fmla="*/ 2147483647 w 1036"/>
                <a:gd name="T27" fmla="*/ 2147483647 h 721"/>
                <a:gd name="T28" fmla="*/ 2147483647 w 1036"/>
                <a:gd name="T29" fmla="*/ 2147483647 h 721"/>
                <a:gd name="T30" fmla="*/ 2147483647 w 1036"/>
                <a:gd name="T31" fmla="*/ 2147483647 h 721"/>
                <a:gd name="T32" fmla="*/ 2147483647 w 1036"/>
                <a:gd name="T33" fmla="*/ 2147483647 h 721"/>
                <a:gd name="T34" fmla="*/ 2147483647 w 1036"/>
                <a:gd name="T35" fmla="*/ 2147483647 h 721"/>
                <a:gd name="T36" fmla="*/ 2147483647 w 1036"/>
                <a:gd name="T37" fmla="*/ 2147483647 h 721"/>
                <a:gd name="T38" fmla="*/ 2147483647 w 1036"/>
                <a:gd name="T39" fmla="*/ 2147483647 h 721"/>
                <a:gd name="T40" fmla="*/ 2147483647 w 1036"/>
                <a:gd name="T41" fmla="*/ 2147483647 h 721"/>
                <a:gd name="T42" fmla="*/ 2147483647 w 1036"/>
                <a:gd name="T43" fmla="*/ 2147483647 h 721"/>
                <a:gd name="T44" fmla="*/ 2147483647 w 1036"/>
                <a:gd name="T45" fmla="*/ 2147483647 h 721"/>
                <a:gd name="T46" fmla="*/ 2147483647 w 1036"/>
                <a:gd name="T47" fmla="*/ 2147483647 h 721"/>
                <a:gd name="T48" fmla="*/ 2147483647 w 1036"/>
                <a:gd name="T49" fmla="*/ 2147483647 h 721"/>
                <a:gd name="T50" fmla="*/ 2147483647 w 1036"/>
                <a:gd name="T51" fmla="*/ 2147483647 h 721"/>
                <a:gd name="T52" fmla="*/ 2147483647 w 1036"/>
                <a:gd name="T53" fmla="*/ 2147483647 h 721"/>
                <a:gd name="T54" fmla="*/ 2147483647 w 1036"/>
                <a:gd name="T55" fmla="*/ 2147483647 h 721"/>
                <a:gd name="T56" fmla="*/ 2147483647 w 1036"/>
                <a:gd name="T57" fmla="*/ 2147483647 h 721"/>
                <a:gd name="T58" fmla="*/ 2147483647 w 1036"/>
                <a:gd name="T59" fmla="*/ 2147483647 h 721"/>
                <a:gd name="T60" fmla="*/ 2147483647 w 1036"/>
                <a:gd name="T61" fmla="*/ 2147483647 h 721"/>
                <a:gd name="T62" fmla="*/ 2147483647 w 1036"/>
                <a:gd name="T63" fmla="*/ 2147483647 h 721"/>
                <a:gd name="T64" fmla="*/ 2147483647 w 1036"/>
                <a:gd name="T65" fmla="*/ 2147483647 h 721"/>
                <a:gd name="T66" fmla="*/ 2147483647 w 1036"/>
                <a:gd name="T67" fmla="*/ 2147483647 h 721"/>
                <a:gd name="T68" fmla="*/ 2147483647 w 1036"/>
                <a:gd name="T69" fmla="*/ 2147483647 h 721"/>
                <a:gd name="T70" fmla="*/ 2147483647 w 1036"/>
                <a:gd name="T71" fmla="*/ 2147483647 h 721"/>
                <a:gd name="T72" fmla="*/ 2147483647 w 1036"/>
                <a:gd name="T73" fmla="*/ 2147483647 h 721"/>
                <a:gd name="T74" fmla="*/ 2147483647 w 1036"/>
                <a:gd name="T75" fmla="*/ 2147483647 h 721"/>
                <a:gd name="T76" fmla="*/ 2147483647 w 1036"/>
                <a:gd name="T77" fmla="*/ 2147483647 h 721"/>
                <a:gd name="T78" fmla="*/ 2147483647 w 1036"/>
                <a:gd name="T79" fmla="*/ 2147483647 h 721"/>
                <a:gd name="T80" fmla="*/ 2147483647 w 1036"/>
                <a:gd name="T81" fmla="*/ 2147483647 h 721"/>
                <a:gd name="T82" fmla="*/ 2147483647 w 1036"/>
                <a:gd name="T83" fmla="*/ 2147483647 h 721"/>
                <a:gd name="T84" fmla="*/ 2147483647 w 1036"/>
                <a:gd name="T85" fmla="*/ 2147483647 h 721"/>
                <a:gd name="T86" fmla="*/ 2147483647 w 1036"/>
                <a:gd name="T87" fmla="*/ 2147483647 h 721"/>
                <a:gd name="T88" fmla="*/ 2147483647 w 1036"/>
                <a:gd name="T89" fmla="*/ 2147483647 h 721"/>
                <a:gd name="T90" fmla="*/ 2147483647 w 1036"/>
                <a:gd name="T91" fmla="*/ 2147483647 h 721"/>
                <a:gd name="T92" fmla="*/ 2147483647 w 1036"/>
                <a:gd name="T93" fmla="*/ 2147483647 h 721"/>
                <a:gd name="T94" fmla="*/ 2147483647 w 1036"/>
                <a:gd name="T95" fmla="*/ 2147483647 h 721"/>
                <a:gd name="T96" fmla="*/ 2147483647 w 1036"/>
                <a:gd name="T97" fmla="*/ 2147483647 h 721"/>
                <a:gd name="T98" fmla="*/ 2147483647 w 1036"/>
                <a:gd name="T99" fmla="*/ 2147483647 h 721"/>
                <a:gd name="T100" fmla="*/ 2147483647 w 1036"/>
                <a:gd name="T101" fmla="*/ 2147483647 h 721"/>
                <a:gd name="T102" fmla="*/ 2147483647 w 1036"/>
                <a:gd name="T103" fmla="*/ 2147483647 h 721"/>
                <a:gd name="T104" fmla="*/ 2147483647 w 1036"/>
                <a:gd name="T105" fmla="*/ 2147483647 h 721"/>
                <a:gd name="T106" fmla="*/ 2147483647 w 1036"/>
                <a:gd name="T107" fmla="*/ 2147483647 h 721"/>
                <a:gd name="T108" fmla="*/ 2147483647 w 1036"/>
                <a:gd name="T109" fmla="*/ 2147483647 h 721"/>
                <a:gd name="T110" fmla="*/ 2147483647 w 1036"/>
                <a:gd name="T111" fmla="*/ 2147483647 h 721"/>
                <a:gd name="T112" fmla="*/ 2147483647 w 1036"/>
                <a:gd name="T113" fmla="*/ 2147483647 h 721"/>
                <a:gd name="T114" fmla="*/ 2147483647 w 1036"/>
                <a:gd name="T115" fmla="*/ 2147483647 h 721"/>
                <a:gd name="T116" fmla="*/ 2147483647 w 1036"/>
                <a:gd name="T117" fmla="*/ 2147483647 h 721"/>
                <a:gd name="T118" fmla="*/ 2147483647 w 1036"/>
                <a:gd name="T119" fmla="*/ 2147483647 h 721"/>
                <a:gd name="T120" fmla="*/ 2147483647 w 1036"/>
                <a:gd name="T121" fmla="*/ 2147483647 h 7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6"/>
                <a:gd name="T184" fmla="*/ 0 h 721"/>
                <a:gd name="T185" fmla="*/ 1036 w 1036"/>
                <a:gd name="T186" fmla="*/ 721 h 7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6" h="721">
                  <a:moveTo>
                    <a:pt x="8" y="685"/>
                  </a:moveTo>
                  <a:cubicBezTo>
                    <a:pt x="6" y="670"/>
                    <a:pt x="15" y="631"/>
                    <a:pt x="26" y="618"/>
                  </a:cubicBezTo>
                  <a:cubicBezTo>
                    <a:pt x="37" y="605"/>
                    <a:pt x="55" y="612"/>
                    <a:pt x="72" y="606"/>
                  </a:cubicBezTo>
                  <a:cubicBezTo>
                    <a:pt x="79" y="599"/>
                    <a:pt x="121" y="586"/>
                    <a:pt x="130" y="584"/>
                  </a:cubicBezTo>
                  <a:cubicBezTo>
                    <a:pt x="153" y="568"/>
                    <a:pt x="150" y="568"/>
                    <a:pt x="176" y="558"/>
                  </a:cubicBezTo>
                  <a:cubicBezTo>
                    <a:pt x="193" y="552"/>
                    <a:pt x="192" y="554"/>
                    <a:pt x="208" y="546"/>
                  </a:cubicBezTo>
                  <a:cubicBezTo>
                    <a:pt x="222" y="539"/>
                    <a:pt x="235" y="543"/>
                    <a:pt x="250" y="538"/>
                  </a:cubicBezTo>
                  <a:cubicBezTo>
                    <a:pt x="257" y="527"/>
                    <a:pt x="271" y="514"/>
                    <a:pt x="282" y="508"/>
                  </a:cubicBezTo>
                  <a:cubicBezTo>
                    <a:pt x="291" y="503"/>
                    <a:pt x="321" y="496"/>
                    <a:pt x="330" y="490"/>
                  </a:cubicBezTo>
                  <a:cubicBezTo>
                    <a:pt x="338" y="478"/>
                    <a:pt x="360" y="471"/>
                    <a:pt x="370" y="460"/>
                  </a:cubicBezTo>
                  <a:cubicBezTo>
                    <a:pt x="387" y="440"/>
                    <a:pt x="402" y="421"/>
                    <a:pt x="424" y="406"/>
                  </a:cubicBezTo>
                  <a:cubicBezTo>
                    <a:pt x="430" y="397"/>
                    <a:pt x="445" y="376"/>
                    <a:pt x="452" y="368"/>
                  </a:cubicBezTo>
                  <a:cubicBezTo>
                    <a:pt x="473" y="342"/>
                    <a:pt x="482" y="338"/>
                    <a:pt x="514" y="334"/>
                  </a:cubicBezTo>
                  <a:cubicBezTo>
                    <a:pt x="532" y="328"/>
                    <a:pt x="553" y="314"/>
                    <a:pt x="572" y="312"/>
                  </a:cubicBezTo>
                  <a:cubicBezTo>
                    <a:pt x="585" y="309"/>
                    <a:pt x="615" y="298"/>
                    <a:pt x="628" y="296"/>
                  </a:cubicBezTo>
                  <a:cubicBezTo>
                    <a:pt x="675" y="280"/>
                    <a:pt x="680" y="270"/>
                    <a:pt x="732" y="256"/>
                  </a:cubicBezTo>
                  <a:cubicBezTo>
                    <a:pt x="761" y="250"/>
                    <a:pt x="794" y="282"/>
                    <a:pt x="814" y="282"/>
                  </a:cubicBezTo>
                  <a:cubicBezTo>
                    <a:pt x="830" y="286"/>
                    <a:pt x="821" y="284"/>
                    <a:pt x="830" y="282"/>
                  </a:cubicBezTo>
                  <a:cubicBezTo>
                    <a:pt x="839" y="280"/>
                    <a:pt x="854" y="283"/>
                    <a:pt x="870" y="272"/>
                  </a:cubicBezTo>
                  <a:cubicBezTo>
                    <a:pt x="886" y="261"/>
                    <a:pt x="915" y="235"/>
                    <a:pt x="928" y="216"/>
                  </a:cubicBezTo>
                  <a:cubicBezTo>
                    <a:pt x="941" y="197"/>
                    <a:pt x="951" y="179"/>
                    <a:pt x="946" y="160"/>
                  </a:cubicBezTo>
                  <a:cubicBezTo>
                    <a:pt x="941" y="141"/>
                    <a:pt x="919" y="113"/>
                    <a:pt x="896" y="100"/>
                  </a:cubicBezTo>
                  <a:cubicBezTo>
                    <a:pt x="873" y="87"/>
                    <a:pt x="832" y="79"/>
                    <a:pt x="806" y="82"/>
                  </a:cubicBezTo>
                  <a:cubicBezTo>
                    <a:pt x="780" y="85"/>
                    <a:pt x="751" y="129"/>
                    <a:pt x="742" y="120"/>
                  </a:cubicBezTo>
                  <a:cubicBezTo>
                    <a:pt x="733" y="111"/>
                    <a:pt x="719" y="41"/>
                    <a:pt x="750" y="26"/>
                  </a:cubicBezTo>
                  <a:cubicBezTo>
                    <a:pt x="755" y="0"/>
                    <a:pt x="886" y="14"/>
                    <a:pt x="926" y="32"/>
                  </a:cubicBezTo>
                  <a:cubicBezTo>
                    <a:pt x="966" y="50"/>
                    <a:pt x="993" y="97"/>
                    <a:pt x="990" y="132"/>
                  </a:cubicBezTo>
                  <a:cubicBezTo>
                    <a:pt x="997" y="122"/>
                    <a:pt x="896" y="255"/>
                    <a:pt x="906" y="245"/>
                  </a:cubicBezTo>
                  <a:cubicBezTo>
                    <a:pt x="924" y="227"/>
                    <a:pt x="941" y="203"/>
                    <a:pt x="962" y="189"/>
                  </a:cubicBezTo>
                  <a:cubicBezTo>
                    <a:pt x="971" y="175"/>
                    <a:pt x="967" y="180"/>
                    <a:pt x="977" y="173"/>
                  </a:cubicBezTo>
                  <a:cubicBezTo>
                    <a:pt x="984" y="162"/>
                    <a:pt x="990" y="156"/>
                    <a:pt x="998" y="147"/>
                  </a:cubicBezTo>
                  <a:cubicBezTo>
                    <a:pt x="1004" y="139"/>
                    <a:pt x="1007" y="132"/>
                    <a:pt x="1012" y="125"/>
                  </a:cubicBezTo>
                  <a:cubicBezTo>
                    <a:pt x="1017" y="118"/>
                    <a:pt x="1026" y="110"/>
                    <a:pt x="1030" y="105"/>
                  </a:cubicBezTo>
                  <a:cubicBezTo>
                    <a:pt x="1032" y="100"/>
                    <a:pt x="1036" y="86"/>
                    <a:pt x="1036" y="93"/>
                  </a:cubicBezTo>
                  <a:cubicBezTo>
                    <a:pt x="1036" y="105"/>
                    <a:pt x="1032" y="103"/>
                    <a:pt x="1028" y="111"/>
                  </a:cubicBezTo>
                  <a:cubicBezTo>
                    <a:pt x="1026" y="115"/>
                    <a:pt x="1024" y="123"/>
                    <a:pt x="1024" y="123"/>
                  </a:cubicBezTo>
                  <a:cubicBezTo>
                    <a:pt x="1022" y="149"/>
                    <a:pt x="1027" y="206"/>
                    <a:pt x="1002" y="223"/>
                  </a:cubicBezTo>
                  <a:cubicBezTo>
                    <a:pt x="997" y="230"/>
                    <a:pt x="993" y="234"/>
                    <a:pt x="986" y="239"/>
                  </a:cubicBezTo>
                  <a:cubicBezTo>
                    <a:pt x="975" y="255"/>
                    <a:pt x="938" y="284"/>
                    <a:pt x="920" y="293"/>
                  </a:cubicBezTo>
                  <a:cubicBezTo>
                    <a:pt x="912" y="305"/>
                    <a:pt x="898" y="315"/>
                    <a:pt x="886" y="323"/>
                  </a:cubicBezTo>
                  <a:cubicBezTo>
                    <a:pt x="875" y="331"/>
                    <a:pt x="869" y="344"/>
                    <a:pt x="858" y="351"/>
                  </a:cubicBezTo>
                  <a:cubicBezTo>
                    <a:pt x="841" y="376"/>
                    <a:pt x="805" y="395"/>
                    <a:pt x="776" y="399"/>
                  </a:cubicBezTo>
                  <a:cubicBezTo>
                    <a:pt x="756" y="406"/>
                    <a:pt x="770" y="407"/>
                    <a:pt x="740" y="409"/>
                  </a:cubicBezTo>
                  <a:cubicBezTo>
                    <a:pt x="727" y="413"/>
                    <a:pt x="712" y="414"/>
                    <a:pt x="698" y="419"/>
                  </a:cubicBezTo>
                  <a:cubicBezTo>
                    <a:pt x="684" y="421"/>
                    <a:pt x="676" y="427"/>
                    <a:pt x="654" y="427"/>
                  </a:cubicBezTo>
                  <a:cubicBezTo>
                    <a:pt x="632" y="427"/>
                    <a:pt x="587" y="415"/>
                    <a:pt x="564" y="417"/>
                  </a:cubicBezTo>
                  <a:cubicBezTo>
                    <a:pt x="545" y="422"/>
                    <a:pt x="535" y="431"/>
                    <a:pt x="518" y="437"/>
                  </a:cubicBezTo>
                  <a:cubicBezTo>
                    <a:pt x="511" y="444"/>
                    <a:pt x="502" y="452"/>
                    <a:pt x="494" y="459"/>
                  </a:cubicBezTo>
                  <a:cubicBezTo>
                    <a:pt x="489" y="463"/>
                    <a:pt x="476" y="469"/>
                    <a:pt x="476" y="469"/>
                  </a:cubicBezTo>
                  <a:cubicBezTo>
                    <a:pt x="470" y="478"/>
                    <a:pt x="465" y="486"/>
                    <a:pt x="458" y="493"/>
                  </a:cubicBezTo>
                  <a:cubicBezTo>
                    <a:pt x="455" y="501"/>
                    <a:pt x="451" y="506"/>
                    <a:pt x="444" y="511"/>
                  </a:cubicBezTo>
                  <a:cubicBezTo>
                    <a:pt x="431" y="531"/>
                    <a:pt x="408" y="550"/>
                    <a:pt x="400" y="573"/>
                  </a:cubicBezTo>
                  <a:cubicBezTo>
                    <a:pt x="393" y="594"/>
                    <a:pt x="379" y="616"/>
                    <a:pt x="360" y="629"/>
                  </a:cubicBezTo>
                  <a:cubicBezTo>
                    <a:pt x="346" y="670"/>
                    <a:pt x="263" y="662"/>
                    <a:pt x="242" y="663"/>
                  </a:cubicBezTo>
                  <a:cubicBezTo>
                    <a:pt x="221" y="677"/>
                    <a:pt x="252" y="655"/>
                    <a:pt x="232" y="675"/>
                  </a:cubicBezTo>
                  <a:cubicBezTo>
                    <a:pt x="225" y="682"/>
                    <a:pt x="210" y="688"/>
                    <a:pt x="202" y="693"/>
                  </a:cubicBezTo>
                  <a:cubicBezTo>
                    <a:pt x="196" y="697"/>
                    <a:pt x="185" y="701"/>
                    <a:pt x="178" y="703"/>
                  </a:cubicBezTo>
                  <a:cubicBezTo>
                    <a:pt x="176" y="704"/>
                    <a:pt x="172" y="705"/>
                    <a:pt x="172" y="705"/>
                  </a:cubicBezTo>
                  <a:cubicBezTo>
                    <a:pt x="165" y="712"/>
                    <a:pt x="158" y="718"/>
                    <a:pt x="148" y="721"/>
                  </a:cubicBezTo>
                  <a:cubicBezTo>
                    <a:pt x="117" y="720"/>
                    <a:pt x="87" y="721"/>
                    <a:pt x="56" y="719"/>
                  </a:cubicBezTo>
                  <a:cubicBezTo>
                    <a:pt x="40" y="718"/>
                    <a:pt x="0" y="702"/>
                    <a:pt x="8" y="685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93" name="Freeform 236"/>
            <p:cNvSpPr>
              <a:spLocks/>
            </p:cNvSpPr>
            <p:nvPr/>
          </p:nvSpPr>
          <p:spPr bwMode="auto">
            <a:xfrm>
              <a:off x="3290888" y="1670050"/>
              <a:ext cx="574675" cy="1158875"/>
            </a:xfrm>
            <a:custGeom>
              <a:avLst/>
              <a:gdLst>
                <a:gd name="T0" fmla="*/ 2147483647 w 362"/>
                <a:gd name="T1" fmla="*/ 2147483647 h 730"/>
                <a:gd name="T2" fmla="*/ 2147483647 w 362"/>
                <a:gd name="T3" fmla="*/ 2147483647 h 730"/>
                <a:gd name="T4" fmla="*/ 2147483647 w 362"/>
                <a:gd name="T5" fmla="*/ 2147483647 h 730"/>
                <a:gd name="T6" fmla="*/ 2147483647 w 362"/>
                <a:gd name="T7" fmla="*/ 2147483647 h 730"/>
                <a:gd name="T8" fmla="*/ 2147483647 w 362"/>
                <a:gd name="T9" fmla="*/ 0 h 730"/>
                <a:gd name="T10" fmla="*/ 2147483647 w 362"/>
                <a:gd name="T11" fmla="*/ 2147483647 h 730"/>
                <a:gd name="T12" fmla="*/ 2147483647 w 362"/>
                <a:gd name="T13" fmla="*/ 2147483647 h 730"/>
                <a:gd name="T14" fmla="*/ 2147483647 w 362"/>
                <a:gd name="T15" fmla="*/ 2147483647 h 730"/>
                <a:gd name="T16" fmla="*/ 2147483647 w 362"/>
                <a:gd name="T17" fmla="*/ 2147483647 h 730"/>
                <a:gd name="T18" fmla="*/ 2147483647 w 362"/>
                <a:gd name="T19" fmla="*/ 2147483647 h 730"/>
                <a:gd name="T20" fmla="*/ 2147483647 w 362"/>
                <a:gd name="T21" fmla="*/ 2147483647 h 730"/>
                <a:gd name="T22" fmla="*/ 2147483647 w 362"/>
                <a:gd name="T23" fmla="*/ 2147483647 h 730"/>
                <a:gd name="T24" fmla="*/ 2147483647 w 362"/>
                <a:gd name="T25" fmla="*/ 2147483647 h 730"/>
                <a:gd name="T26" fmla="*/ 2147483647 w 362"/>
                <a:gd name="T27" fmla="*/ 2147483647 h 730"/>
                <a:gd name="T28" fmla="*/ 2147483647 w 362"/>
                <a:gd name="T29" fmla="*/ 2147483647 h 730"/>
                <a:gd name="T30" fmla="*/ 2147483647 w 362"/>
                <a:gd name="T31" fmla="*/ 2147483647 h 730"/>
                <a:gd name="T32" fmla="*/ 2147483647 w 362"/>
                <a:gd name="T33" fmla="*/ 2147483647 h 730"/>
                <a:gd name="T34" fmla="*/ 2147483647 w 362"/>
                <a:gd name="T35" fmla="*/ 2147483647 h 730"/>
                <a:gd name="T36" fmla="*/ 2147483647 w 362"/>
                <a:gd name="T37" fmla="*/ 2147483647 h 730"/>
                <a:gd name="T38" fmla="*/ 2147483647 w 362"/>
                <a:gd name="T39" fmla="*/ 2147483647 h 730"/>
                <a:gd name="T40" fmla="*/ 2147483647 w 362"/>
                <a:gd name="T41" fmla="*/ 2147483647 h 730"/>
                <a:gd name="T42" fmla="*/ 2147483647 w 362"/>
                <a:gd name="T43" fmla="*/ 2147483647 h 730"/>
                <a:gd name="T44" fmla="*/ 2147483647 w 362"/>
                <a:gd name="T45" fmla="*/ 2147483647 h 730"/>
                <a:gd name="T46" fmla="*/ 2147483647 w 362"/>
                <a:gd name="T47" fmla="*/ 2147483647 h 730"/>
                <a:gd name="T48" fmla="*/ 0 w 362"/>
                <a:gd name="T49" fmla="*/ 2147483647 h 730"/>
                <a:gd name="T50" fmla="*/ 2147483647 w 362"/>
                <a:gd name="T51" fmla="*/ 2147483647 h 730"/>
                <a:gd name="T52" fmla="*/ 2147483647 w 362"/>
                <a:gd name="T53" fmla="*/ 2147483647 h 730"/>
                <a:gd name="T54" fmla="*/ 2147483647 w 362"/>
                <a:gd name="T55" fmla="*/ 2147483647 h 730"/>
                <a:gd name="T56" fmla="*/ 2147483647 w 362"/>
                <a:gd name="T57" fmla="*/ 2147483647 h 730"/>
                <a:gd name="T58" fmla="*/ 2147483647 w 362"/>
                <a:gd name="T59" fmla="*/ 2147483647 h 730"/>
                <a:gd name="T60" fmla="*/ 2147483647 w 362"/>
                <a:gd name="T61" fmla="*/ 2147483647 h 730"/>
                <a:gd name="T62" fmla="*/ 2147483647 w 362"/>
                <a:gd name="T63" fmla="*/ 2147483647 h 730"/>
                <a:gd name="T64" fmla="*/ 2147483647 w 362"/>
                <a:gd name="T65" fmla="*/ 2147483647 h 730"/>
                <a:gd name="T66" fmla="*/ 2147483647 w 362"/>
                <a:gd name="T67" fmla="*/ 2147483647 h 730"/>
                <a:gd name="T68" fmla="*/ 2147483647 w 362"/>
                <a:gd name="T69" fmla="*/ 2147483647 h 730"/>
                <a:gd name="T70" fmla="*/ 2147483647 w 362"/>
                <a:gd name="T71" fmla="*/ 2147483647 h 730"/>
                <a:gd name="T72" fmla="*/ 2147483647 w 362"/>
                <a:gd name="T73" fmla="*/ 2147483647 h 730"/>
                <a:gd name="T74" fmla="*/ 2147483647 w 362"/>
                <a:gd name="T75" fmla="*/ 2147483647 h 730"/>
                <a:gd name="T76" fmla="*/ 2147483647 w 362"/>
                <a:gd name="T77" fmla="*/ 2147483647 h 730"/>
                <a:gd name="T78" fmla="*/ 2147483647 w 362"/>
                <a:gd name="T79" fmla="*/ 2147483647 h 730"/>
                <a:gd name="T80" fmla="*/ 2147483647 w 362"/>
                <a:gd name="T81" fmla="*/ 2147483647 h 730"/>
                <a:gd name="T82" fmla="*/ 2147483647 w 362"/>
                <a:gd name="T83" fmla="*/ 2147483647 h 7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2"/>
                <a:gd name="T127" fmla="*/ 0 h 730"/>
                <a:gd name="T128" fmla="*/ 362 w 362"/>
                <a:gd name="T129" fmla="*/ 730 h 7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2" h="730">
                  <a:moveTo>
                    <a:pt x="198" y="16"/>
                  </a:moveTo>
                  <a:cubicBezTo>
                    <a:pt x="223" y="21"/>
                    <a:pt x="253" y="23"/>
                    <a:pt x="272" y="4"/>
                  </a:cubicBezTo>
                  <a:cubicBezTo>
                    <a:pt x="284" y="6"/>
                    <a:pt x="288" y="9"/>
                    <a:pt x="298" y="12"/>
                  </a:cubicBezTo>
                  <a:cubicBezTo>
                    <a:pt x="314" y="10"/>
                    <a:pt x="317" y="9"/>
                    <a:pt x="330" y="4"/>
                  </a:cubicBezTo>
                  <a:cubicBezTo>
                    <a:pt x="334" y="2"/>
                    <a:pt x="342" y="0"/>
                    <a:pt x="342" y="0"/>
                  </a:cubicBezTo>
                  <a:cubicBezTo>
                    <a:pt x="358" y="2"/>
                    <a:pt x="358" y="2"/>
                    <a:pt x="362" y="16"/>
                  </a:cubicBezTo>
                  <a:cubicBezTo>
                    <a:pt x="358" y="29"/>
                    <a:pt x="352" y="37"/>
                    <a:pt x="344" y="48"/>
                  </a:cubicBezTo>
                  <a:cubicBezTo>
                    <a:pt x="338" y="66"/>
                    <a:pt x="329" y="86"/>
                    <a:pt x="326" y="104"/>
                  </a:cubicBezTo>
                  <a:cubicBezTo>
                    <a:pt x="323" y="121"/>
                    <a:pt x="322" y="137"/>
                    <a:pt x="318" y="154"/>
                  </a:cubicBezTo>
                  <a:cubicBezTo>
                    <a:pt x="316" y="253"/>
                    <a:pt x="315" y="261"/>
                    <a:pt x="318" y="362"/>
                  </a:cubicBezTo>
                  <a:cubicBezTo>
                    <a:pt x="319" y="385"/>
                    <a:pt x="328" y="409"/>
                    <a:pt x="332" y="432"/>
                  </a:cubicBezTo>
                  <a:cubicBezTo>
                    <a:pt x="334" y="441"/>
                    <a:pt x="340" y="458"/>
                    <a:pt x="340" y="458"/>
                  </a:cubicBezTo>
                  <a:cubicBezTo>
                    <a:pt x="337" y="468"/>
                    <a:pt x="329" y="465"/>
                    <a:pt x="320" y="474"/>
                  </a:cubicBezTo>
                  <a:cubicBezTo>
                    <a:pt x="310" y="484"/>
                    <a:pt x="274" y="501"/>
                    <a:pt x="260" y="506"/>
                  </a:cubicBezTo>
                  <a:cubicBezTo>
                    <a:pt x="237" y="529"/>
                    <a:pt x="204" y="548"/>
                    <a:pt x="176" y="562"/>
                  </a:cubicBezTo>
                  <a:cubicBezTo>
                    <a:pt x="164" y="568"/>
                    <a:pt x="159" y="582"/>
                    <a:pt x="146" y="586"/>
                  </a:cubicBezTo>
                  <a:cubicBezTo>
                    <a:pt x="143" y="589"/>
                    <a:pt x="137" y="591"/>
                    <a:pt x="134" y="594"/>
                  </a:cubicBezTo>
                  <a:cubicBezTo>
                    <a:pt x="133" y="595"/>
                    <a:pt x="133" y="598"/>
                    <a:pt x="132" y="600"/>
                  </a:cubicBezTo>
                  <a:cubicBezTo>
                    <a:pt x="130" y="602"/>
                    <a:pt x="128" y="603"/>
                    <a:pt x="126" y="604"/>
                  </a:cubicBezTo>
                  <a:cubicBezTo>
                    <a:pt x="122" y="610"/>
                    <a:pt x="110" y="618"/>
                    <a:pt x="110" y="618"/>
                  </a:cubicBezTo>
                  <a:cubicBezTo>
                    <a:pt x="106" y="630"/>
                    <a:pt x="91" y="643"/>
                    <a:pt x="80" y="650"/>
                  </a:cubicBezTo>
                  <a:cubicBezTo>
                    <a:pt x="76" y="656"/>
                    <a:pt x="67" y="664"/>
                    <a:pt x="60" y="666"/>
                  </a:cubicBezTo>
                  <a:cubicBezTo>
                    <a:pt x="52" y="674"/>
                    <a:pt x="46" y="683"/>
                    <a:pt x="36" y="690"/>
                  </a:cubicBezTo>
                  <a:cubicBezTo>
                    <a:pt x="33" y="700"/>
                    <a:pt x="23" y="710"/>
                    <a:pt x="14" y="716"/>
                  </a:cubicBezTo>
                  <a:cubicBezTo>
                    <a:pt x="5" y="730"/>
                    <a:pt x="11" y="730"/>
                    <a:pt x="0" y="726"/>
                  </a:cubicBezTo>
                  <a:cubicBezTo>
                    <a:pt x="4" y="675"/>
                    <a:pt x="9" y="643"/>
                    <a:pt x="36" y="602"/>
                  </a:cubicBezTo>
                  <a:cubicBezTo>
                    <a:pt x="45" y="588"/>
                    <a:pt x="51" y="572"/>
                    <a:pt x="66" y="562"/>
                  </a:cubicBezTo>
                  <a:cubicBezTo>
                    <a:pt x="77" y="546"/>
                    <a:pt x="106" y="520"/>
                    <a:pt x="124" y="514"/>
                  </a:cubicBezTo>
                  <a:cubicBezTo>
                    <a:pt x="133" y="505"/>
                    <a:pt x="144" y="498"/>
                    <a:pt x="152" y="488"/>
                  </a:cubicBezTo>
                  <a:cubicBezTo>
                    <a:pt x="156" y="483"/>
                    <a:pt x="160" y="470"/>
                    <a:pt x="160" y="470"/>
                  </a:cubicBezTo>
                  <a:cubicBezTo>
                    <a:pt x="159" y="440"/>
                    <a:pt x="157" y="428"/>
                    <a:pt x="154" y="402"/>
                  </a:cubicBezTo>
                  <a:cubicBezTo>
                    <a:pt x="155" y="386"/>
                    <a:pt x="152" y="378"/>
                    <a:pt x="164" y="370"/>
                  </a:cubicBezTo>
                  <a:cubicBezTo>
                    <a:pt x="178" y="349"/>
                    <a:pt x="172" y="363"/>
                    <a:pt x="170" y="326"/>
                  </a:cubicBezTo>
                  <a:cubicBezTo>
                    <a:pt x="171" y="313"/>
                    <a:pt x="166" y="298"/>
                    <a:pt x="174" y="288"/>
                  </a:cubicBezTo>
                  <a:cubicBezTo>
                    <a:pt x="177" y="284"/>
                    <a:pt x="186" y="276"/>
                    <a:pt x="186" y="276"/>
                  </a:cubicBezTo>
                  <a:cubicBezTo>
                    <a:pt x="189" y="268"/>
                    <a:pt x="192" y="262"/>
                    <a:pt x="194" y="254"/>
                  </a:cubicBezTo>
                  <a:cubicBezTo>
                    <a:pt x="193" y="228"/>
                    <a:pt x="194" y="202"/>
                    <a:pt x="192" y="176"/>
                  </a:cubicBezTo>
                  <a:cubicBezTo>
                    <a:pt x="192" y="174"/>
                    <a:pt x="188" y="172"/>
                    <a:pt x="188" y="170"/>
                  </a:cubicBezTo>
                  <a:cubicBezTo>
                    <a:pt x="182" y="125"/>
                    <a:pt x="198" y="138"/>
                    <a:pt x="180" y="126"/>
                  </a:cubicBezTo>
                  <a:cubicBezTo>
                    <a:pt x="178" y="119"/>
                    <a:pt x="174" y="115"/>
                    <a:pt x="172" y="108"/>
                  </a:cubicBezTo>
                  <a:cubicBezTo>
                    <a:pt x="173" y="79"/>
                    <a:pt x="167" y="65"/>
                    <a:pt x="180" y="46"/>
                  </a:cubicBezTo>
                  <a:cubicBezTo>
                    <a:pt x="183" y="35"/>
                    <a:pt x="187" y="21"/>
                    <a:pt x="198" y="16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94" name="Freeform 235"/>
            <p:cNvSpPr>
              <a:spLocks/>
            </p:cNvSpPr>
            <p:nvPr/>
          </p:nvSpPr>
          <p:spPr bwMode="auto">
            <a:xfrm>
              <a:off x="3408363" y="1184275"/>
              <a:ext cx="615950" cy="515938"/>
            </a:xfrm>
            <a:custGeom>
              <a:avLst/>
              <a:gdLst>
                <a:gd name="T0" fmla="*/ 2147483647 w 388"/>
                <a:gd name="T1" fmla="*/ 2147483647 h 325"/>
                <a:gd name="T2" fmla="*/ 2147483647 w 388"/>
                <a:gd name="T3" fmla="*/ 2147483647 h 325"/>
                <a:gd name="T4" fmla="*/ 2147483647 w 388"/>
                <a:gd name="T5" fmla="*/ 2147483647 h 325"/>
                <a:gd name="T6" fmla="*/ 2147483647 w 388"/>
                <a:gd name="T7" fmla="*/ 2147483647 h 325"/>
                <a:gd name="T8" fmla="*/ 2147483647 w 388"/>
                <a:gd name="T9" fmla="*/ 2147483647 h 325"/>
                <a:gd name="T10" fmla="*/ 2147483647 w 388"/>
                <a:gd name="T11" fmla="*/ 2147483647 h 325"/>
                <a:gd name="T12" fmla="*/ 2147483647 w 388"/>
                <a:gd name="T13" fmla="*/ 2147483647 h 325"/>
                <a:gd name="T14" fmla="*/ 2147483647 w 388"/>
                <a:gd name="T15" fmla="*/ 2147483647 h 325"/>
                <a:gd name="T16" fmla="*/ 2147483647 w 388"/>
                <a:gd name="T17" fmla="*/ 2147483647 h 325"/>
                <a:gd name="T18" fmla="*/ 2147483647 w 388"/>
                <a:gd name="T19" fmla="*/ 2147483647 h 325"/>
                <a:gd name="T20" fmla="*/ 2147483647 w 388"/>
                <a:gd name="T21" fmla="*/ 2147483647 h 325"/>
                <a:gd name="T22" fmla="*/ 2147483647 w 388"/>
                <a:gd name="T23" fmla="*/ 2147483647 h 325"/>
                <a:gd name="T24" fmla="*/ 2147483647 w 388"/>
                <a:gd name="T25" fmla="*/ 2147483647 h 325"/>
                <a:gd name="T26" fmla="*/ 2147483647 w 388"/>
                <a:gd name="T27" fmla="*/ 2147483647 h 325"/>
                <a:gd name="T28" fmla="*/ 2147483647 w 388"/>
                <a:gd name="T29" fmla="*/ 2147483647 h 325"/>
                <a:gd name="T30" fmla="*/ 2147483647 w 388"/>
                <a:gd name="T31" fmla="*/ 2147483647 h 325"/>
                <a:gd name="T32" fmla="*/ 2147483647 w 388"/>
                <a:gd name="T33" fmla="*/ 2147483647 h 325"/>
                <a:gd name="T34" fmla="*/ 2147483647 w 388"/>
                <a:gd name="T35" fmla="*/ 2147483647 h 325"/>
                <a:gd name="T36" fmla="*/ 2147483647 w 388"/>
                <a:gd name="T37" fmla="*/ 2147483647 h 325"/>
                <a:gd name="T38" fmla="*/ 2147483647 w 388"/>
                <a:gd name="T39" fmla="*/ 2147483647 h 325"/>
                <a:gd name="T40" fmla="*/ 2147483647 w 388"/>
                <a:gd name="T41" fmla="*/ 2147483647 h 325"/>
                <a:gd name="T42" fmla="*/ 2147483647 w 388"/>
                <a:gd name="T43" fmla="*/ 2147483647 h 325"/>
                <a:gd name="T44" fmla="*/ 2147483647 w 388"/>
                <a:gd name="T45" fmla="*/ 2147483647 h 325"/>
                <a:gd name="T46" fmla="*/ 2147483647 w 388"/>
                <a:gd name="T47" fmla="*/ 2147483647 h 325"/>
                <a:gd name="T48" fmla="*/ 2147483647 w 388"/>
                <a:gd name="T49" fmla="*/ 2147483647 h 325"/>
                <a:gd name="T50" fmla="*/ 2147483647 w 388"/>
                <a:gd name="T51" fmla="*/ 2147483647 h 325"/>
                <a:gd name="T52" fmla="*/ 2147483647 w 388"/>
                <a:gd name="T53" fmla="*/ 2147483647 h 325"/>
                <a:gd name="T54" fmla="*/ 2147483647 w 388"/>
                <a:gd name="T55" fmla="*/ 2147483647 h 325"/>
                <a:gd name="T56" fmla="*/ 2147483647 w 388"/>
                <a:gd name="T57" fmla="*/ 2147483647 h 325"/>
                <a:gd name="T58" fmla="*/ 2147483647 w 388"/>
                <a:gd name="T59" fmla="*/ 2147483647 h 325"/>
                <a:gd name="T60" fmla="*/ 2147483647 w 388"/>
                <a:gd name="T61" fmla="*/ 2147483647 h 325"/>
                <a:gd name="T62" fmla="*/ 2147483647 w 388"/>
                <a:gd name="T63" fmla="*/ 2147483647 h 325"/>
                <a:gd name="T64" fmla="*/ 2147483647 w 388"/>
                <a:gd name="T65" fmla="*/ 2147483647 h 325"/>
                <a:gd name="T66" fmla="*/ 2147483647 w 388"/>
                <a:gd name="T67" fmla="*/ 2147483647 h 325"/>
                <a:gd name="T68" fmla="*/ 2147483647 w 388"/>
                <a:gd name="T69" fmla="*/ 2147483647 h 325"/>
                <a:gd name="T70" fmla="*/ 2147483647 w 388"/>
                <a:gd name="T71" fmla="*/ 2147483647 h 325"/>
                <a:gd name="T72" fmla="*/ 2147483647 w 388"/>
                <a:gd name="T73" fmla="*/ 2147483647 h 325"/>
                <a:gd name="T74" fmla="*/ 2147483647 w 388"/>
                <a:gd name="T75" fmla="*/ 2147483647 h 325"/>
                <a:gd name="T76" fmla="*/ 2147483647 w 388"/>
                <a:gd name="T77" fmla="*/ 2147483647 h 325"/>
                <a:gd name="T78" fmla="*/ 2147483647 w 388"/>
                <a:gd name="T79" fmla="*/ 2147483647 h 325"/>
                <a:gd name="T80" fmla="*/ 2147483647 w 388"/>
                <a:gd name="T81" fmla="*/ 2147483647 h 325"/>
                <a:gd name="T82" fmla="*/ 2147483647 w 388"/>
                <a:gd name="T83" fmla="*/ 2147483647 h 3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8"/>
                <a:gd name="T127" fmla="*/ 0 h 325"/>
                <a:gd name="T128" fmla="*/ 388 w 388"/>
                <a:gd name="T129" fmla="*/ 325 h 3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8" h="325">
                  <a:moveTo>
                    <a:pt x="289" y="314"/>
                  </a:moveTo>
                  <a:cubicBezTo>
                    <a:pt x="284" y="306"/>
                    <a:pt x="283" y="305"/>
                    <a:pt x="274" y="302"/>
                  </a:cubicBezTo>
                  <a:cubicBezTo>
                    <a:pt x="265" y="303"/>
                    <a:pt x="255" y="298"/>
                    <a:pt x="246" y="300"/>
                  </a:cubicBezTo>
                  <a:cubicBezTo>
                    <a:pt x="240" y="301"/>
                    <a:pt x="251" y="306"/>
                    <a:pt x="248" y="308"/>
                  </a:cubicBezTo>
                  <a:cubicBezTo>
                    <a:pt x="245" y="310"/>
                    <a:pt x="243" y="313"/>
                    <a:pt x="228" y="314"/>
                  </a:cubicBezTo>
                  <a:cubicBezTo>
                    <a:pt x="205" y="316"/>
                    <a:pt x="183" y="315"/>
                    <a:pt x="160" y="316"/>
                  </a:cubicBezTo>
                  <a:cubicBezTo>
                    <a:pt x="146" y="325"/>
                    <a:pt x="143" y="322"/>
                    <a:pt x="122" y="320"/>
                  </a:cubicBezTo>
                  <a:cubicBezTo>
                    <a:pt x="119" y="316"/>
                    <a:pt x="116" y="305"/>
                    <a:pt x="112" y="302"/>
                  </a:cubicBezTo>
                  <a:cubicBezTo>
                    <a:pt x="108" y="300"/>
                    <a:pt x="100" y="298"/>
                    <a:pt x="100" y="298"/>
                  </a:cubicBezTo>
                  <a:cubicBezTo>
                    <a:pt x="92" y="298"/>
                    <a:pt x="76" y="308"/>
                    <a:pt x="68" y="308"/>
                  </a:cubicBezTo>
                  <a:cubicBezTo>
                    <a:pt x="60" y="308"/>
                    <a:pt x="58" y="303"/>
                    <a:pt x="52" y="300"/>
                  </a:cubicBezTo>
                  <a:cubicBezTo>
                    <a:pt x="44" y="297"/>
                    <a:pt x="41" y="292"/>
                    <a:pt x="34" y="288"/>
                  </a:cubicBezTo>
                  <a:cubicBezTo>
                    <a:pt x="29" y="281"/>
                    <a:pt x="26" y="279"/>
                    <a:pt x="18" y="276"/>
                  </a:cubicBezTo>
                  <a:cubicBezTo>
                    <a:pt x="14" y="271"/>
                    <a:pt x="2" y="266"/>
                    <a:pt x="2" y="266"/>
                  </a:cubicBezTo>
                  <a:cubicBezTo>
                    <a:pt x="0" y="259"/>
                    <a:pt x="5" y="252"/>
                    <a:pt x="10" y="233"/>
                  </a:cubicBezTo>
                  <a:cubicBezTo>
                    <a:pt x="12" y="220"/>
                    <a:pt x="10" y="199"/>
                    <a:pt x="14" y="185"/>
                  </a:cubicBezTo>
                  <a:cubicBezTo>
                    <a:pt x="18" y="171"/>
                    <a:pt x="24" y="154"/>
                    <a:pt x="32" y="150"/>
                  </a:cubicBezTo>
                  <a:cubicBezTo>
                    <a:pt x="52" y="153"/>
                    <a:pt x="46" y="157"/>
                    <a:pt x="60" y="162"/>
                  </a:cubicBezTo>
                  <a:cubicBezTo>
                    <a:pt x="64" y="156"/>
                    <a:pt x="68" y="150"/>
                    <a:pt x="72" y="144"/>
                  </a:cubicBezTo>
                  <a:cubicBezTo>
                    <a:pt x="75" y="140"/>
                    <a:pt x="80" y="132"/>
                    <a:pt x="80" y="132"/>
                  </a:cubicBezTo>
                  <a:cubicBezTo>
                    <a:pt x="82" y="113"/>
                    <a:pt x="83" y="110"/>
                    <a:pt x="94" y="96"/>
                  </a:cubicBezTo>
                  <a:cubicBezTo>
                    <a:pt x="99" y="91"/>
                    <a:pt x="110" y="82"/>
                    <a:pt x="110" y="82"/>
                  </a:cubicBezTo>
                  <a:cubicBezTo>
                    <a:pt x="139" y="86"/>
                    <a:pt x="113" y="78"/>
                    <a:pt x="126" y="112"/>
                  </a:cubicBezTo>
                  <a:cubicBezTo>
                    <a:pt x="128" y="116"/>
                    <a:pt x="138" y="120"/>
                    <a:pt x="138" y="120"/>
                  </a:cubicBezTo>
                  <a:cubicBezTo>
                    <a:pt x="180" y="117"/>
                    <a:pt x="165" y="115"/>
                    <a:pt x="190" y="98"/>
                  </a:cubicBezTo>
                  <a:cubicBezTo>
                    <a:pt x="193" y="90"/>
                    <a:pt x="195" y="87"/>
                    <a:pt x="202" y="82"/>
                  </a:cubicBezTo>
                  <a:cubicBezTo>
                    <a:pt x="211" y="68"/>
                    <a:pt x="206" y="73"/>
                    <a:pt x="216" y="66"/>
                  </a:cubicBezTo>
                  <a:cubicBezTo>
                    <a:pt x="221" y="50"/>
                    <a:pt x="225" y="53"/>
                    <a:pt x="238" y="44"/>
                  </a:cubicBezTo>
                  <a:cubicBezTo>
                    <a:pt x="247" y="31"/>
                    <a:pt x="268" y="7"/>
                    <a:pt x="284" y="2"/>
                  </a:cubicBezTo>
                  <a:cubicBezTo>
                    <a:pt x="296" y="3"/>
                    <a:pt x="309" y="0"/>
                    <a:pt x="320" y="4"/>
                  </a:cubicBezTo>
                  <a:cubicBezTo>
                    <a:pt x="321" y="5"/>
                    <a:pt x="326" y="25"/>
                    <a:pt x="328" y="32"/>
                  </a:cubicBezTo>
                  <a:cubicBezTo>
                    <a:pt x="329" y="38"/>
                    <a:pt x="342" y="56"/>
                    <a:pt x="348" y="60"/>
                  </a:cubicBezTo>
                  <a:cubicBezTo>
                    <a:pt x="356" y="72"/>
                    <a:pt x="371" y="79"/>
                    <a:pt x="380" y="92"/>
                  </a:cubicBezTo>
                  <a:cubicBezTo>
                    <a:pt x="379" y="103"/>
                    <a:pt x="381" y="115"/>
                    <a:pt x="378" y="126"/>
                  </a:cubicBezTo>
                  <a:cubicBezTo>
                    <a:pt x="376" y="133"/>
                    <a:pt x="363" y="141"/>
                    <a:pt x="360" y="150"/>
                  </a:cubicBezTo>
                  <a:cubicBezTo>
                    <a:pt x="361" y="158"/>
                    <a:pt x="359" y="170"/>
                    <a:pt x="366" y="176"/>
                  </a:cubicBezTo>
                  <a:cubicBezTo>
                    <a:pt x="370" y="179"/>
                    <a:pt x="378" y="184"/>
                    <a:pt x="378" y="184"/>
                  </a:cubicBezTo>
                  <a:cubicBezTo>
                    <a:pt x="387" y="198"/>
                    <a:pt x="384" y="191"/>
                    <a:pt x="388" y="202"/>
                  </a:cubicBezTo>
                  <a:cubicBezTo>
                    <a:pt x="386" y="217"/>
                    <a:pt x="386" y="229"/>
                    <a:pt x="370" y="234"/>
                  </a:cubicBezTo>
                  <a:cubicBezTo>
                    <a:pt x="364" y="243"/>
                    <a:pt x="355" y="246"/>
                    <a:pt x="348" y="254"/>
                  </a:cubicBezTo>
                  <a:cubicBezTo>
                    <a:pt x="344" y="259"/>
                    <a:pt x="345" y="267"/>
                    <a:pt x="340" y="272"/>
                  </a:cubicBezTo>
                  <a:cubicBezTo>
                    <a:pt x="324" y="288"/>
                    <a:pt x="312" y="308"/>
                    <a:pt x="289" y="314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95" name="Freeform 232"/>
            <p:cNvSpPr>
              <a:spLocks/>
            </p:cNvSpPr>
            <p:nvPr/>
          </p:nvSpPr>
          <p:spPr bwMode="auto">
            <a:xfrm>
              <a:off x="1011238" y="1589088"/>
              <a:ext cx="2603500" cy="1435100"/>
            </a:xfrm>
            <a:custGeom>
              <a:avLst/>
              <a:gdLst>
                <a:gd name="T0" fmla="*/ 2147483647 w 1640"/>
                <a:gd name="T1" fmla="*/ 2147483647 h 904"/>
                <a:gd name="T2" fmla="*/ 2147483647 w 1640"/>
                <a:gd name="T3" fmla="*/ 2147483647 h 904"/>
                <a:gd name="T4" fmla="*/ 2147483647 w 1640"/>
                <a:gd name="T5" fmla="*/ 2147483647 h 904"/>
                <a:gd name="T6" fmla="*/ 2147483647 w 1640"/>
                <a:gd name="T7" fmla="*/ 2147483647 h 904"/>
                <a:gd name="T8" fmla="*/ 2147483647 w 1640"/>
                <a:gd name="T9" fmla="*/ 2147483647 h 904"/>
                <a:gd name="T10" fmla="*/ 2147483647 w 1640"/>
                <a:gd name="T11" fmla="*/ 2147483647 h 904"/>
                <a:gd name="T12" fmla="*/ 2147483647 w 1640"/>
                <a:gd name="T13" fmla="*/ 2147483647 h 904"/>
                <a:gd name="T14" fmla="*/ 2147483647 w 1640"/>
                <a:gd name="T15" fmla="*/ 2147483647 h 904"/>
                <a:gd name="T16" fmla="*/ 2147483647 w 1640"/>
                <a:gd name="T17" fmla="*/ 2147483647 h 904"/>
                <a:gd name="T18" fmla="*/ 2147483647 w 1640"/>
                <a:gd name="T19" fmla="*/ 2147483647 h 904"/>
                <a:gd name="T20" fmla="*/ 2147483647 w 1640"/>
                <a:gd name="T21" fmla="*/ 2147483647 h 904"/>
                <a:gd name="T22" fmla="*/ 2147483647 w 1640"/>
                <a:gd name="T23" fmla="*/ 2147483647 h 904"/>
                <a:gd name="T24" fmla="*/ 2147483647 w 1640"/>
                <a:gd name="T25" fmla="*/ 2147483647 h 904"/>
                <a:gd name="T26" fmla="*/ 2147483647 w 1640"/>
                <a:gd name="T27" fmla="*/ 2147483647 h 904"/>
                <a:gd name="T28" fmla="*/ 2147483647 w 1640"/>
                <a:gd name="T29" fmla="*/ 2147483647 h 904"/>
                <a:gd name="T30" fmla="*/ 2147483647 w 1640"/>
                <a:gd name="T31" fmla="*/ 2147483647 h 904"/>
                <a:gd name="T32" fmla="*/ 2147483647 w 1640"/>
                <a:gd name="T33" fmla="*/ 2147483647 h 904"/>
                <a:gd name="T34" fmla="*/ 2147483647 w 1640"/>
                <a:gd name="T35" fmla="*/ 2147483647 h 904"/>
                <a:gd name="T36" fmla="*/ 2147483647 w 1640"/>
                <a:gd name="T37" fmla="*/ 2147483647 h 904"/>
                <a:gd name="T38" fmla="*/ 2147483647 w 1640"/>
                <a:gd name="T39" fmla="*/ 2147483647 h 904"/>
                <a:gd name="T40" fmla="*/ 2147483647 w 1640"/>
                <a:gd name="T41" fmla="*/ 2147483647 h 904"/>
                <a:gd name="T42" fmla="*/ 2147483647 w 1640"/>
                <a:gd name="T43" fmla="*/ 2147483647 h 904"/>
                <a:gd name="T44" fmla="*/ 2147483647 w 1640"/>
                <a:gd name="T45" fmla="*/ 2147483647 h 904"/>
                <a:gd name="T46" fmla="*/ 2147483647 w 1640"/>
                <a:gd name="T47" fmla="*/ 2147483647 h 904"/>
                <a:gd name="T48" fmla="*/ 2147483647 w 1640"/>
                <a:gd name="T49" fmla="*/ 2147483647 h 904"/>
                <a:gd name="T50" fmla="*/ 2147483647 w 1640"/>
                <a:gd name="T51" fmla="*/ 2147483647 h 904"/>
                <a:gd name="T52" fmla="*/ 2147483647 w 1640"/>
                <a:gd name="T53" fmla="*/ 2147483647 h 904"/>
                <a:gd name="T54" fmla="*/ 2147483647 w 1640"/>
                <a:gd name="T55" fmla="*/ 2147483647 h 904"/>
                <a:gd name="T56" fmla="*/ 2147483647 w 1640"/>
                <a:gd name="T57" fmla="*/ 2147483647 h 904"/>
                <a:gd name="T58" fmla="*/ 2147483647 w 1640"/>
                <a:gd name="T59" fmla="*/ 2147483647 h 904"/>
                <a:gd name="T60" fmla="*/ 2147483647 w 1640"/>
                <a:gd name="T61" fmla="*/ 2147483647 h 904"/>
                <a:gd name="T62" fmla="*/ 2147483647 w 1640"/>
                <a:gd name="T63" fmla="*/ 2147483647 h 904"/>
                <a:gd name="T64" fmla="*/ 2147483647 w 1640"/>
                <a:gd name="T65" fmla="*/ 2147483647 h 904"/>
                <a:gd name="T66" fmla="*/ 2147483647 w 1640"/>
                <a:gd name="T67" fmla="*/ 2147483647 h 904"/>
                <a:gd name="T68" fmla="*/ 2147483647 w 1640"/>
                <a:gd name="T69" fmla="*/ 2147483647 h 904"/>
                <a:gd name="T70" fmla="*/ 2147483647 w 1640"/>
                <a:gd name="T71" fmla="*/ 2147483647 h 904"/>
                <a:gd name="T72" fmla="*/ 2147483647 w 1640"/>
                <a:gd name="T73" fmla="*/ 2147483647 h 904"/>
                <a:gd name="T74" fmla="*/ 2147483647 w 1640"/>
                <a:gd name="T75" fmla="*/ 2147483647 h 904"/>
                <a:gd name="T76" fmla="*/ 2147483647 w 1640"/>
                <a:gd name="T77" fmla="*/ 2147483647 h 904"/>
                <a:gd name="T78" fmla="*/ 2147483647 w 1640"/>
                <a:gd name="T79" fmla="*/ 2147483647 h 904"/>
                <a:gd name="T80" fmla="*/ 2147483647 w 1640"/>
                <a:gd name="T81" fmla="*/ 2147483647 h 904"/>
                <a:gd name="T82" fmla="*/ 2147483647 w 1640"/>
                <a:gd name="T83" fmla="*/ 2147483647 h 904"/>
                <a:gd name="T84" fmla="*/ 2147483647 w 1640"/>
                <a:gd name="T85" fmla="*/ 2147483647 h 904"/>
                <a:gd name="T86" fmla="*/ 2147483647 w 1640"/>
                <a:gd name="T87" fmla="*/ 2147483647 h 904"/>
                <a:gd name="T88" fmla="*/ 2147483647 w 1640"/>
                <a:gd name="T89" fmla="*/ 2147483647 h 904"/>
                <a:gd name="T90" fmla="*/ 2147483647 w 1640"/>
                <a:gd name="T91" fmla="*/ 2147483647 h 904"/>
                <a:gd name="T92" fmla="*/ 2147483647 w 1640"/>
                <a:gd name="T93" fmla="*/ 2147483647 h 904"/>
                <a:gd name="T94" fmla="*/ 2147483647 w 1640"/>
                <a:gd name="T95" fmla="*/ 2147483647 h 904"/>
                <a:gd name="T96" fmla="*/ 2147483647 w 1640"/>
                <a:gd name="T97" fmla="*/ 2147483647 h 904"/>
                <a:gd name="T98" fmla="*/ 2147483647 w 1640"/>
                <a:gd name="T99" fmla="*/ 2147483647 h 904"/>
                <a:gd name="T100" fmla="*/ 2147483647 w 1640"/>
                <a:gd name="T101" fmla="*/ 2147483647 h 904"/>
                <a:gd name="T102" fmla="*/ 2147483647 w 1640"/>
                <a:gd name="T103" fmla="*/ 2147483647 h 904"/>
                <a:gd name="T104" fmla="*/ 2147483647 w 1640"/>
                <a:gd name="T105" fmla="*/ 2147483647 h 904"/>
                <a:gd name="T106" fmla="*/ 0 w 1640"/>
                <a:gd name="T107" fmla="*/ 2147483647 h 9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0"/>
                <a:gd name="T163" fmla="*/ 0 h 904"/>
                <a:gd name="T164" fmla="*/ 1640 w 1640"/>
                <a:gd name="T165" fmla="*/ 904 h 9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0" h="904">
                  <a:moveTo>
                    <a:pt x="0" y="531"/>
                  </a:moveTo>
                  <a:cubicBezTo>
                    <a:pt x="2" y="501"/>
                    <a:pt x="20" y="461"/>
                    <a:pt x="24" y="431"/>
                  </a:cubicBezTo>
                  <a:cubicBezTo>
                    <a:pt x="26" y="418"/>
                    <a:pt x="32" y="397"/>
                    <a:pt x="32" y="397"/>
                  </a:cubicBezTo>
                  <a:cubicBezTo>
                    <a:pt x="42" y="384"/>
                    <a:pt x="35" y="331"/>
                    <a:pt x="46" y="321"/>
                  </a:cubicBezTo>
                  <a:cubicBezTo>
                    <a:pt x="57" y="311"/>
                    <a:pt x="88" y="342"/>
                    <a:pt x="100" y="335"/>
                  </a:cubicBezTo>
                  <a:cubicBezTo>
                    <a:pt x="112" y="328"/>
                    <a:pt x="107" y="285"/>
                    <a:pt x="118" y="281"/>
                  </a:cubicBezTo>
                  <a:cubicBezTo>
                    <a:pt x="130" y="275"/>
                    <a:pt x="149" y="308"/>
                    <a:pt x="164" y="313"/>
                  </a:cubicBezTo>
                  <a:cubicBezTo>
                    <a:pt x="179" y="318"/>
                    <a:pt x="185" y="311"/>
                    <a:pt x="206" y="311"/>
                  </a:cubicBezTo>
                  <a:cubicBezTo>
                    <a:pt x="227" y="311"/>
                    <a:pt x="270" y="315"/>
                    <a:pt x="288" y="315"/>
                  </a:cubicBezTo>
                  <a:cubicBezTo>
                    <a:pt x="306" y="315"/>
                    <a:pt x="294" y="309"/>
                    <a:pt x="316" y="311"/>
                  </a:cubicBezTo>
                  <a:cubicBezTo>
                    <a:pt x="355" y="316"/>
                    <a:pt x="382" y="312"/>
                    <a:pt x="420" y="325"/>
                  </a:cubicBezTo>
                  <a:cubicBezTo>
                    <a:pt x="454" y="330"/>
                    <a:pt x="501" y="317"/>
                    <a:pt x="526" y="321"/>
                  </a:cubicBezTo>
                  <a:cubicBezTo>
                    <a:pt x="551" y="325"/>
                    <a:pt x="559" y="344"/>
                    <a:pt x="572" y="347"/>
                  </a:cubicBezTo>
                  <a:cubicBezTo>
                    <a:pt x="585" y="350"/>
                    <a:pt x="592" y="332"/>
                    <a:pt x="606" y="341"/>
                  </a:cubicBezTo>
                  <a:cubicBezTo>
                    <a:pt x="622" y="347"/>
                    <a:pt x="637" y="390"/>
                    <a:pt x="654" y="401"/>
                  </a:cubicBezTo>
                  <a:cubicBezTo>
                    <a:pt x="671" y="412"/>
                    <a:pt x="694" y="408"/>
                    <a:pt x="708" y="409"/>
                  </a:cubicBezTo>
                  <a:cubicBezTo>
                    <a:pt x="722" y="410"/>
                    <a:pt x="731" y="410"/>
                    <a:pt x="738" y="409"/>
                  </a:cubicBezTo>
                  <a:cubicBezTo>
                    <a:pt x="744" y="411"/>
                    <a:pt x="744" y="401"/>
                    <a:pt x="750" y="401"/>
                  </a:cubicBezTo>
                  <a:cubicBezTo>
                    <a:pt x="776" y="401"/>
                    <a:pt x="784" y="404"/>
                    <a:pt x="810" y="399"/>
                  </a:cubicBezTo>
                  <a:cubicBezTo>
                    <a:pt x="832" y="395"/>
                    <a:pt x="856" y="358"/>
                    <a:pt x="868" y="343"/>
                  </a:cubicBezTo>
                  <a:cubicBezTo>
                    <a:pt x="885" y="322"/>
                    <a:pt x="921" y="309"/>
                    <a:pt x="946" y="301"/>
                  </a:cubicBezTo>
                  <a:cubicBezTo>
                    <a:pt x="967" y="289"/>
                    <a:pt x="983" y="298"/>
                    <a:pt x="1010" y="289"/>
                  </a:cubicBezTo>
                  <a:cubicBezTo>
                    <a:pt x="1037" y="280"/>
                    <a:pt x="1088" y="255"/>
                    <a:pt x="1110" y="245"/>
                  </a:cubicBezTo>
                  <a:cubicBezTo>
                    <a:pt x="1132" y="236"/>
                    <a:pt x="1134" y="232"/>
                    <a:pt x="1142" y="231"/>
                  </a:cubicBezTo>
                  <a:cubicBezTo>
                    <a:pt x="1150" y="230"/>
                    <a:pt x="1153" y="228"/>
                    <a:pt x="1158" y="237"/>
                  </a:cubicBezTo>
                  <a:cubicBezTo>
                    <a:pt x="1167" y="243"/>
                    <a:pt x="1171" y="274"/>
                    <a:pt x="1172" y="285"/>
                  </a:cubicBezTo>
                  <a:cubicBezTo>
                    <a:pt x="1173" y="296"/>
                    <a:pt x="1155" y="289"/>
                    <a:pt x="1164" y="305"/>
                  </a:cubicBezTo>
                  <a:cubicBezTo>
                    <a:pt x="1174" y="345"/>
                    <a:pt x="1182" y="369"/>
                    <a:pt x="1224" y="383"/>
                  </a:cubicBezTo>
                  <a:cubicBezTo>
                    <a:pt x="1244" y="396"/>
                    <a:pt x="1264" y="386"/>
                    <a:pt x="1276" y="385"/>
                  </a:cubicBezTo>
                  <a:cubicBezTo>
                    <a:pt x="1288" y="384"/>
                    <a:pt x="1280" y="389"/>
                    <a:pt x="1296" y="379"/>
                  </a:cubicBezTo>
                  <a:cubicBezTo>
                    <a:pt x="1319" y="374"/>
                    <a:pt x="1345" y="331"/>
                    <a:pt x="1370" y="323"/>
                  </a:cubicBezTo>
                  <a:cubicBezTo>
                    <a:pt x="1383" y="313"/>
                    <a:pt x="1411" y="311"/>
                    <a:pt x="1424" y="301"/>
                  </a:cubicBezTo>
                  <a:cubicBezTo>
                    <a:pt x="1436" y="291"/>
                    <a:pt x="1467" y="290"/>
                    <a:pt x="1478" y="279"/>
                  </a:cubicBezTo>
                  <a:cubicBezTo>
                    <a:pt x="1490" y="242"/>
                    <a:pt x="1466" y="208"/>
                    <a:pt x="1444" y="175"/>
                  </a:cubicBezTo>
                  <a:cubicBezTo>
                    <a:pt x="1442" y="151"/>
                    <a:pt x="1425" y="153"/>
                    <a:pt x="1432" y="135"/>
                  </a:cubicBezTo>
                  <a:cubicBezTo>
                    <a:pt x="1439" y="117"/>
                    <a:pt x="1469" y="84"/>
                    <a:pt x="1484" y="63"/>
                  </a:cubicBezTo>
                  <a:cubicBezTo>
                    <a:pt x="1493" y="37"/>
                    <a:pt x="1496" y="0"/>
                    <a:pt x="1522" y="9"/>
                  </a:cubicBezTo>
                  <a:cubicBezTo>
                    <a:pt x="1532" y="19"/>
                    <a:pt x="1557" y="49"/>
                    <a:pt x="1572" y="55"/>
                  </a:cubicBezTo>
                  <a:cubicBezTo>
                    <a:pt x="1587" y="61"/>
                    <a:pt x="1603" y="44"/>
                    <a:pt x="1612" y="43"/>
                  </a:cubicBezTo>
                  <a:cubicBezTo>
                    <a:pt x="1621" y="42"/>
                    <a:pt x="1625" y="31"/>
                    <a:pt x="1624" y="49"/>
                  </a:cubicBezTo>
                  <a:cubicBezTo>
                    <a:pt x="1638" y="71"/>
                    <a:pt x="1605" y="127"/>
                    <a:pt x="1606" y="151"/>
                  </a:cubicBezTo>
                  <a:cubicBezTo>
                    <a:pt x="1607" y="175"/>
                    <a:pt x="1625" y="182"/>
                    <a:pt x="1628" y="195"/>
                  </a:cubicBezTo>
                  <a:cubicBezTo>
                    <a:pt x="1631" y="208"/>
                    <a:pt x="1625" y="215"/>
                    <a:pt x="1626" y="229"/>
                  </a:cubicBezTo>
                  <a:cubicBezTo>
                    <a:pt x="1627" y="243"/>
                    <a:pt x="1640" y="257"/>
                    <a:pt x="1636" y="281"/>
                  </a:cubicBezTo>
                  <a:cubicBezTo>
                    <a:pt x="1632" y="305"/>
                    <a:pt x="1609" y="350"/>
                    <a:pt x="1604" y="371"/>
                  </a:cubicBezTo>
                  <a:cubicBezTo>
                    <a:pt x="1599" y="392"/>
                    <a:pt x="1608" y="394"/>
                    <a:pt x="1606" y="407"/>
                  </a:cubicBezTo>
                  <a:cubicBezTo>
                    <a:pt x="1604" y="420"/>
                    <a:pt x="1591" y="430"/>
                    <a:pt x="1590" y="449"/>
                  </a:cubicBezTo>
                  <a:cubicBezTo>
                    <a:pt x="1588" y="475"/>
                    <a:pt x="1605" y="497"/>
                    <a:pt x="1600" y="523"/>
                  </a:cubicBezTo>
                  <a:cubicBezTo>
                    <a:pt x="1597" y="540"/>
                    <a:pt x="1589" y="544"/>
                    <a:pt x="1578" y="553"/>
                  </a:cubicBezTo>
                  <a:cubicBezTo>
                    <a:pt x="1559" y="569"/>
                    <a:pt x="1527" y="591"/>
                    <a:pt x="1506" y="605"/>
                  </a:cubicBezTo>
                  <a:cubicBezTo>
                    <a:pt x="1492" y="625"/>
                    <a:pt x="1485" y="640"/>
                    <a:pt x="1468" y="657"/>
                  </a:cubicBezTo>
                  <a:cubicBezTo>
                    <a:pt x="1459" y="685"/>
                    <a:pt x="1443" y="709"/>
                    <a:pt x="1434" y="737"/>
                  </a:cubicBezTo>
                  <a:cubicBezTo>
                    <a:pt x="1429" y="755"/>
                    <a:pt x="1449" y="771"/>
                    <a:pt x="1450" y="778"/>
                  </a:cubicBezTo>
                  <a:cubicBezTo>
                    <a:pt x="1451" y="785"/>
                    <a:pt x="1446" y="772"/>
                    <a:pt x="1438" y="781"/>
                  </a:cubicBezTo>
                  <a:cubicBezTo>
                    <a:pt x="1430" y="790"/>
                    <a:pt x="1410" y="829"/>
                    <a:pt x="1402" y="835"/>
                  </a:cubicBezTo>
                  <a:cubicBezTo>
                    <a:pt x="1393" y="848"/>
                    <a:pt x="1398" y="824"/>
                    <a:pt x="1392" y="815"/>
                  </a:cubicBezTo>
                  <a:cubicBezTo>
                    <a:pt x="1386" y="806"/>
                    <a:pt x="1376" y="789"/>
                    <a:pt x="1366" y="779"/>
                  </a:cubicBezTo>
                  <a:cubicBezTo>
                    <a:pt x="1356" y="771"/>
                    <a:pt x="1343" y="762"/>
                    <a:pt x="1332" y="755"/>
                  </a:cubicBezTo>
                  <a:cubicBezTo>
                    <a:pt x="1328" y="749"/>
                    <a:pt x="1321" y="744"/>
                    <a:pt x="1320" y="737"/>
                  </a:cubicBezTo>
                  <a:cubicBezTo>
                    <a:pt x="1318" y="729"/>
                    <a:pt x="1309" y="742"/>
                    <a:pt x="1306" y="723"/>
                  </a:cubicBezTo>
                  <a:cubicBezTo>
                    <a:pt x="1303" y="704"/>
                    <a:pt x="1332" y="641"/>
                    <a:pt x="1304" y="621"/>
                  </a:cubicBezTo>
                  <a:cubicBezTo>
                    <a:pt x="1276" y="601"/>
                    <a:pt x="1164" y="597"/>
                    <a:pt x="1140" y="603"/>
                  </a:cubicBezTo>
                  <a:cubicBezTo>
                    <a:pt x="1133" y="633"/>
                    <a:pt x="1132" y="640"/>
                    <a:pt x="1158" y="657"/>
                  </a:cubicBezTo>
                  <a:cubicBezTo>
                    <a:pt x="1163" y="671"/>
                    <a:pt x="1173" y="673"/>
                    <a:pt x="1174" y="687"/>
                  </a:cubicBezTo>
                  <a:cubicBezTo>
                    <a:pt x="1175" y="701"/>
                    <a:pt x="1172" y="727"/>
                    <a:pt x="1166" y="739"/>
                  </a:cubicBezTo>
                  <a:cubicBezTo>
                    <a:pt x="1160" y="751"/>
                    <a:pt x="1146" y="752"/>
                    <a:pt x="1140" y="761"/>
                  </a:cubicBezTo>
                  <a:cubicBezTo>
                    <a:pt x="1136" y="777"/>
                    <a:pt x="1141" y="789"/>
                    <a:pt x="1132" y="791"/>
                  </a:cubicBezTo>
                  <a:cubicBezTo>
                    <a:pt x="1125" y="794"/>
                    <a:pt x="1112" y="773"/>
                    <a:pt x="1096" y="780"/>
                  </a:cubicBezTo>
                  <a:cubicBezTo>
                    <a:pt x="1078" y="807"/>
                    <a:pt x="1072" y="823"/>
                    <a:pt x="1038" y="834"/>
                  </a:cubicBezTo>
                  <a:cubicBezTo>
                    <a:pt x="1026" y="838"/>
                    <a:pt x="1016" y="854"/>
                    <a:pt x="1016" y="854"/>
                  </a:cubicBezTo>
                  <a:cubicBezTo>
                    <a:pt x="1002" y="875"/>
                    <a:pt x="976" y="881"/>
                    <a:pt x="952" y="889"/>
                  </a:cubicBezTo>
                  <a:cubicBezTo>
                    <a:pt x="935" y="904"/>
                    <a:pt x="929" y="885"/>
                    <a:pt x="920" y="884"/>
                  </a:cubicBezTo>
                  <a:cubicBezTo>
                    <a:pt x="911" y="883"/>
                    <a:pt x="909" y="885"/>
                    <a:pt x="898" y="884"/>
                  </a:cubicBezTo>
                  <a:cubicBezTo>
                    <a:pt x="886" y="882"/>
                    <a:pt x="863" y="885"/>
                    <a:pt x="852" y="880"/>
                  </a:cubicBezTo>
                  <a:cubicBezTo>
                    <a:pt x="832" y="870"/>
                    <a:pt x="829" y="893"/>
                    <a:pt x="810" y="881"/>
                  </a:cubicBezTo>
                  <a:cubicBezTo>
                    <a:pt x="799" y="874"/>
                    <a:pt x="774" y="869"/>
                    <a:pt x="774" y="869"/>
                  </a:cubicBezTo>
                  <a:cubicBezTo>
                    <a:pt x="764" y="863"/>
                    <a:pt x="771" y="842"/>
                    <a:pt x="764" y="835"/>
                  </a:cubicBezTo>
                  <a:cubicBezTo>
                    <a:pt x="757" y="828"/>
                    <a:pt x="741" y="832"/>
                    <a:pt x="734" y="829"/>
                  </a:cubicBezTo>
                  <a:cubicBezTo>
                    <a:pt x="728" y="818"/>
                    <a:pt x="718" y="831"/>
                    <a:pt x="722" y="817"/>
                  </a:cubicBezTo>
                  <a:cubicBezTo>
                    <a:pt x="722" y="806"/>
                    <a:pt x="729" y="771"/>
                    <a:pt x="732" y="761"/>
                  </a:cubicBezTo>
                  <a:cubicBezTo>
                    <a:pt x="735" y="751"/>
                    <a:pt x="738" y="754"/>
                    <a:pt x="738" y="754"/>
                  </a:cubicBezTo>
                  <a:cubicBezTo>
                    <a:pt x="738" y="754"/>
                    <a:pt x="731" y="760"/>
                    <a:pt x="730" y="760"/>
                  </a:cubicBezTo>
                  <a:cubicBezTo>
                    <a:pt x="733" y="747"/>
                    <a:pt x="725" y="768"/>
                    <a:pt x="729" y="755"/>
                  </a:cubicBezTo>
                  <a:cubicBezTo>
                    <a:pt x="727" y="743"/>
                    <a:pt x="744" y="766"/>
                    <a:pt x="735" y="757"/>
                  </a:cubicBezTo>
                  <a:cubicBezTo>
                    <a:pt x="726" y="748"/>
                    <a:pt x="752" y="764"/>
                    <a:pt x="740" y="760"/>
                  </a:cubicBezTo>
                  <a:cubicBezTo>
                    <a:pt x="733" y="758"/>
                    <a:pt x="744" y="750"/>
                    <a:pt x="738" y="746"/>
                  </a:cubicBezTo>
                  <a:cubicBezTo>
                    <a:pt x="732" y="742"/>
                    <a:pt x="730" y="755"/>
                    <a:pt x="725" y="755"/>
                  </a:cubicBezTo>
                  <a:cubicBezTo>
                    <a:pt x="720" y="755"/>
                    <a:pt x="712" y="747"/>
                    <a:pt x="708" y="744"/>
                  </a:cubicBezTo>
                  <a:cubicBezTo>
                    <a:pt x="704" y="741"/>
                    <a:pt x="703" y="737"/>
                    <a:pt x="698" y="734"/>
                  </a:cubicBezTo>
                  <a:cubicBezTo>
                    <a:pt x="693" y="731"/>
                    <a:pt x="686" y="729"/>
                    <a:pt x="676" y="724"/>
                  </a:cubicBezTo>
                  <a:cubicBezTo>
                    <a:pt x="668" y="748"/>
                    <a:pt x="661" y="690"/>
                    <a:pt x="640" y="704"/>
                  </a:cubicBezTo>
                  <a:cubicBezTo>
                    <a:pt x="631" y="714"/>
                    <a:pt x="606" y="692"/>
                    <a:pt x="588" y="687"/>
                  </a:cubicBezTo>
                  <a:cubicBezTo>
                    <a:pt x="570" y="682"/>
                    <a:pt x="550" y="676"/>
                    <a:pt x="530" y="674"/>
                  </a:cubicBezTo>
                  <a:cubicBezTo>
                    <a:pt x="510" y="672"/>
                    <a:pt x="488" y="669"/>
                    <a:pt x="468" y="673"/>
                  </a:cubicBezTo>
                  <a:cubicBezTo>
                    <a:pt x="435" y="681"/>
                    <a:pt x="436" y="698"/>
                    <a:pt x="410" y="697"/>
                  </a:cubicBezTo>
                  <a:cubicBezTo>
                    <a:pt x="387" y="698"/>
                    <a:pt x="350" y="675"/>
                    <a:pt x="330" y="678"/>
                  </a:cubicBezTo>
                  <a:cubicBezTo>
                    <a:pt x="303" y="682"/>
                    <a:pt x="308" y="710"/>
                    <a:pt x="288" y="717"/>
                  </a:cubicBezTo>
                  <a:cubicBezTo>
                    <a:pt x="268" y="724"/>
                    <a:pt x="232" y="728"/>
                    <a:pt x="212" y="723"/>
                  </a:cubicBezTo>
                  <a:cubicBezTo>
                    <a:pt x="191" y="727"/>
                    <a:pt x="177" y="691"/>
                    <a:pt x="166" y="687"/>
                  </a:cubicBezTo>
                  <a:cubicBezTo>
                    <a:pt x="155" y="683"/>
                    <a:pt x="151" y="701"/>
                    <a:pt x="144" y="697"/>
                  </a:cubicBezTo>
                  <a:cubicBezTo>
                    <a:pt x="137" y="693"/>
                    <a:pt x="132" y="673"/>
                    <a:pt x="126" y="665"/>
                  </a:cubicBezTo>
                  <a:cubicBezTo>
                    <a:pt x="119" y="660"/>
                    <a:pt x="115" y="652"/>
                    <a:pt x="108" y="647"/>
                  </a:cubicBezTo>
                  <a:cubicBezTo>
                    <a:pt x="102" y="642"/>
                    <a:pt x="90" y="663"/>
                    <a:pt x="84" y="659"/>
                  </a:cubicBezTo>
                  <a:cubicBezTo>
                    <a:pt x="77" y="656"/>
                    <a:pt x="73" y="638"/>
                    <a:pt x="68" y="631"/>
                  </a:cubicBezTo>
                  <a:cubicBezTo>
                    <a:pt x="64" y="625"/>
                    <a:pt x="61" y="622"/>
                    <a:pt x="56" y="617"/>
                  </a:cubicBezTo>
                  <a:cubicBezTo>
                    <a:pt x="52" y="614"/>
                    <a:pt x="42" y="613"/>
                    <a:pt x="40" y="609"/>
                  </a:cubicBezTo>
                  <a:cubicBezTo>
                    <a:pt x="37" y="605"/>
                    <a:pt x="45" y="604"/>
                    <a:pt x="38" y="591"/>
                  </a:cubicBezTo>
                  <a:cubicBezTo>
                    <a:pt x="16" y="566"/>
                    <a:pt x="10" y="560"/>
                    <a:pt x="0" y="531"/>
                  </a:cubicBez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96" name="Freeform 230"/>
            <p:cNvSpPr>
              <a:spLocks/>
            </p:cNvSpPr>
            <p:nvPr/>
          </p:nvSpPr>
          <p:spPr bwMode="auto">
            <a:xfrm>
              <a:off x="298450" y="2573338"/>
              <a:ext cx="3584575" cy="1927225"/>
            </a:xfrm>
            <a:custGeom>
              <a:avLst/>
              <a:gdLst>
                <a:gd name="T0" fmla="*/ 2147483647 w 2258"/>
                <a:gd name="T1" fmla="*/ 2147483647 h 1214"/>
                <a:gd name="T2" fmla="*/ 2147483647 w 2258"/>
                <a:gd name="T3" fmla="*/ 2147483647 h 1214"/>
                <a:gd name="T4" fmla="*/ 2147483647 w 2258"/>
                <a:gd name="T5" fmla="*/ 2147483647 h 1214"/>
                <a:gd name="T6" fmla="*/ 2147483647 w 2258"/>
                <a:gd name="T7" fmla="*/ 2147483647 h 1214"/>
                <a:gd name="T8" fmla="*/ 2147483647 w 2258"/>
                <a:gd name="T9" fmla="*/ 2147483647 h 1214"/>
                <a:gd name="T10" fmla="*/ 2147483647 w 2258"/>
                <a:gd name="T11" fmla="*/ 2147483647 h 1214"/>
                <a:gd name="T12" fmla="*/ 2147483647 w 2258"/>
                <a:gd name="T13" fmla="*/ 2147483647 h 1214"/>
                <a:gd name="T14" fmla="*/ 2147483647 w 2258"/>
                <a:gd name="T15" fmla="*/ 2147483647 h 1214"/>
                <a:gd name="T16" fmla="*/ 2147483647 w 2258"/>
                <a:gd name="T17" fmla="*/ 2147483647 h 1214"/>
                <a:gd name="T18" fmla="*/ 2147483647 w 2258"/>
                <a:gd name="T19" fmla="*/ 2147483647 h 1214"/>
                <a:gd name="T20" fmla="*/ 2147483647 w 2258"/>
                <a:gd name="T21" fmla="*/ 2147483647 h 1214"/>
                <a:gd name="T22" fmla="*/ 2147483647 w 2258"/>
                <a:gd name="T23" fmla="*/ 2147483647 h 1214"/>
                <a:gd name="T24" fmla="*/ 2147483647 w 2258"/>
                <a:gd name="T25" fmla="*/ 2147483647 h 1214"/>
                <a:gd name="T26" fmla="*/ 2147483647 w 2258"/>
                <a:gd name="T27" fmla="*/ 2147483647 h 1214"/>
                <a:gd name="T28" fmla="*/ 2147483647 w 2258"/>
                <a:gd name="T29" fmla="*/ 2147483647 h 1214"/>
                <a:gd name="T30" fmla="*/ 2147483647 w 2258"/>
                <a:gd name="T31" fmla="*/ 2147483647 h 1214"/>
                <a:gd name="T32" fmla="*/ 2147483647 w 2258"/>
                <a:gd name="T33" fmla="*/ 2147483647 h 1214"/>
                <a:gd name="T34" fmla="*/ 2147483647 w 2258"/>
                <a:gd name="T35" fmla="*/ 2147483647 h 1214"/>
                <a:gd name="T36" fmla="*/ 2147483647 w 2258"/>
                <a:gd name="T37" fmla="*/ 2147483647 h 1214"/>
                <a:gd name="T38" fmla="*/ 2147483647 w 2258"/>
                <a:gd name="T39" fmla="*/ 2147483647 h 1214"/>
                <a:gd name="T40" fmla="*/ 2147483647 w 2258"/>
                <a:gd name="T41" fmla="*/ 2147483647 h 1214"/>
                <a:gd name="T42" fmla="*/ 2147483647 w 2258"/>
                <a:gd name="T43" fmla="*/ 2147483647 h 1214"/>
                <a:gd name="T44" fmla="*/ 2147483647 w 2258"/>
                <a:gd name="T45" fmla="*/ 2147483647 h 1214"/>
                <a:gd name="T46" fmla="*/ 2147483647 w 2258"/>
                <a:gd name="T47" fmla="*/ 2147483647 h 1214"/>
                <a:gd name="T48" fmla="*/ 2147483647 w 2258"/>
                <a:gd name="T49" fmla="*/ 2147483647 h 1214"/>
                <a:gd name="T50" fmla="*/ 2147483647 w 2258"/>
                <a:gd name="T51" fmla="*/ 2147483647 h 1214"/>
                <a:gd name="T52" fmla="*/ 2147483647 w 2258"/>
                <a:gd name="T53" fmla="*/ 2147483647 h 1214"/>
                <a:gd name="T54" fmla="*/ 2147483647 w 2258"/>
                <a:gd name="T55" fmla="*/ 2147483647 h 1214"/>
                <a:gd name="T56" fmla="*/ 2147483647 w 2258"/>
                <a:gd name="T57" fmla="*/ 2147483647 h 1214"/>
                <a:gd name="T58" fmla="*/ 2147483647 w 2258"/>
                <a:gd name="T59" fmla="*/ 2147483647 h 1214"/>
                <a:gd name="T60" fmla="*/ 2147483647 w 2258"/>
                <a:gd name="T61" fmla="*/ 2147483647 h 1214"/>
                <a:gd name="T62" fmla="*/ 2147483647 w 2258"/>
                <a:gd name="T63" fmla="*/ 2147483647 h 1214"/>
                <a:gd name="T64" fmla="*/ 2147483647 w 2258"/>
                <a:gd name="T65" fmla="*/ 2147483647 h 1214"/>
                <a:gd name="T66" fmla="*/ 2147483647 w 2258"/>
                <a:gd name="T67" fmla="*/ 2147483647 h 1214"/>
                <a:gd name="T68" fmla="*/ 2147483647 w 2258"/>
                <a:gd name="T69" fmla="*/ 2147483647 h 1214"/>
                <a:gd name="T70" fmla="*/ 2147483647 w 2258"/>
                <a:gd name="T71" fmla="*/ 2147483647 h 1214"/>
                <a:gd name="T72" fmla="*/ 2147483647 w 2258"/>
                <a:gd name="T73" fmla="*/ 2147483647 h 1214"/>
                <a:gd name="T74" fmla="*/ 2147483647 w 2258"/>
                <a:gd name="T75" fmla="*/ 2147483647 h 1214"/>
                <a:gd name="T76" fmla="*/ 2147483647 w 2258"/>
                <a:gd name="T77" fmla="*/ 2147483647 h 1214"/>
                <a:gd name="T78" fmla="*/ 2147483647 w 2258"/>
                <a:gd name="T79" fmla="*/ 2147483647 h 1214"/>
                <a:gd name="T80" fmla="*/ 2147483647 w 2258"/>
                <a:gd name="T81" fmla="*/ 2147483647 h 1214"/>
                <a:gd name="T82" fmla="*/ 2147483647 w 2258"/>
                <a:gd name="T83" fmla="*/ 2147483647 h 1214"/>
                <a:gd name="T84" fmla="*/ 2147483647 w 2258"/>
                <a:gd name="T85" fmla="*/ 2147483647 h 1214"/>
                <a:gd name="T86" fmla="*/ 2147483647 w 2258"/>
                <a:gd name="T87" fmla="*/ 2147483647 h 1214"/>
                <a:gd name="T88" fmla="*/ 2147483647 w 2258"/>
                <a:gd name="T89" fmla="*/ 2147483647 h 1214"/>
                <a:gd name="T90" fmla="*/ 2147483647 w 2258"/>
                <a:gd name="T91" fmla="*/ 2147483647 h 1214"/>
                <a:gd name="T92" fmla="*/ 2147483647 w 2258"/>
                <a:gd name="T93" fmla="*/ 2147483647 h 1214"/>
                <a:gd name="T94" fmla="*/ 2147483647 w 2258"/>
                <a:gd name="T95" fmla="*/ 2147483647 h 1214"/>
                <a:gd name="T96" fmla="*/ 2147483647 w 2258"/>
                <a:gd name="T97" fmla="*/ 2147483647 h 12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58"/>
                <a:gd name="T148" fmla="*/ 0 h 1214"/>
                <a:gd name="T149" fmla="*/ 2258 w 2258"/>
                <a:gd name="T150" fmla="*/ 1214 h 12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58" h="1214">
                  <a:moveTo>
                    <a:pt x="17" y="177"/>
                  </a:moveTo>
                  <a:cubicBezTo>
                    <a:pt x="17" y="0"/>
                    <a:pt x="15" y="169"/>
                    <a:pt x="15" y="169"/>
                  </a:cubicBezTo>
                  <a:cubicBezTo>
                    <a:pt x="15" y="169"/>
                    <a:pt x="20" y="177"/>
                    <a:pt x="19" y="177"/>
                  </a:cubicBezTo>
                  <a:cubicBezTo>
                    <a:pt x="18" y="177"/>
                    <a:pt x="19" y="169"/>
                    <a:pt x="19" y="169"/>
                  </a:cubicBezTo>
                  <a:cubicBezTo>
                    <a:pt x="19" y="169"/>
                    <a:pt x="19" y="153"/>
                    <a:pt x="19" y="175"/>
                  </a:cubicBezTo>
                  <a:cubicBezTo>
                    <a:pt x="19" y="197"/>
                    <a:pt x="17" y="299"/>
                    <a:pt x="17" y="299"/>
                  </a:cubicBezTo>
                  <a:cubicBezTo>
                    <a:pt x="17" y="299"/>
                    <a:pt x="19" y="193"/>
                    <a:pt x="20" y="174"/>
                  </a:cubicBezTo>
                  <a:cubicBezTo>
                    <a:pt x="21" y="155"/>
                    <a:pt x="18" y="182"/>
                    <a:pt x="20" y="183"/>
                  </a:cubicBezTo>
                  <a:cubicBezTo>
                    <a:pt x="22" y="184"/>
                    <a:pt x="28" y="181"/>
                    <a:pt x="32" y="180"/>
                  </a:cubicBezTo>
                  <a:cubicBezTo>
                    <a:pt x="36" y="179"/>
                    <a:pt x="40" y="177"/>
                    <a:pt x="47" y="177"/>
                  </a:cubicBezTo>
                  <a:cubicBezTo>
                    <a:pt x="54" y="177"/>
                    <a:pt x="68" y="178"/>
                    <a:pt x="74" y="180"/>
                  </a:cubicBezTo>
                  <a:cubicBezTo>
                    <a:pt x="80" y="182"/>
                    <a:pt x="82" y="187"/>
                    <a:pt x="83" y="189"/>
                  </a:cubicBezTo>
                  <a:cubicBezTo>
                    <a:pt x="84" y="191"/>
                    <a:pt x="86" y="200"/>
                    <a:pt x="83" y="195"/>
                  </a:cubicBezTo>
                  <a:cubicBezTo>
                    <a:pt x="80" y="190"/>
                    <a:pt x="65" y="162"/>
                    <a:pt x="62" y="156"/>
                  </a:cubicBezTo>
                  <a:cubicBezTo>
                    <a:pt x="59" y="150"/>
                    <a:pt x="60" y="152"/>
                    <a:pt x="65" y="159"/>
                  </a:cubicBezTo>
                  <a:cubicBezTo>
                    <a:pt x="70" y="166"/>
                    <a:pt x="83" y="193"/>
                    <a:pt x="92" y="198"/>
                  </a:cubicBezTo>
                  <a:cubicBezTo>
                    <a:pt x="101" y="203"/>
                    <a:pt x="108" y="189"/>
                    <a:pt x="121" y="187"/>
                  </a:cubicBezTo>
                  <a:cubicBezTo>
                    <a:pt x="134" y="185"/>
                    <a:pt x="156" y="191"/>
                    <a:pt x="169" y="183"/>
                  </a:cubicBezTo>
                  <a:cubicBezTo>
                    <a:pt x="182" y="175"/>
                    <a:pt x="188" y="150"/>
                    <a:pt x="199" y="139"/>
                  </a:cubicBezTo>
                  <a:cubicBezTo>
                    <a:pt x="219" y="126"/>
                    <a:pt x="228" y="128"/>
                    <a:pt x="237" y="119"/>
                  </a:cubicBezTo>
                  <a:cubicBezTo>
                    <a:pt x="246" y="110"/>
                    <a:pt x="243" y="95"/>
                    <a:pt x="251" y="85"/>
                  </a:cubicBezTo>
                  <a:cubicBezTo>
                    <a:pt x="263" y="66"/>
                    <a:pt x="271" y="63"/>
                    <a:pt x="284" y="60"/>
                  </a:cubicBezTo>
                  <a:cubicBezTo>
                    <a:pt x="297" y="57"/>
                    <a:pt x="314" y="69"/>
                    <a:pt x="329" y="65"/>
                  </a:cubicBezTo>
                  <a:cubicBezTo>
                    <a:pt x="369" y="32"/>
                    <a:pt x="335" y="47"/>
                    <a:pt x="377" y="33"/>
                  </a:cubicBezTo>
                  <a:cubicBezTo>
                    <a:pt x="385" y="36"/>
                    <a:pt x="402" y="1"/>
                    <a:pt x="405" y="9"/>
                  </a:cubicBezTo>
                  <a:cubicBezTo>
                    <a:pt x="411" y="8"/>
                    <a:pt x="425" y="18"/>
                    <a:pt x="415" y="33"/>
                  </a:cubicBezTo>
                  <a:cubicBezTo>
                    <a:pt x="405" y="47"/>
                    <a:pt x="367" y="62"/>
                    <a:pt x="343" y="93"/>
                  </a:cubicBezTo>
                  <a:cubicBezTo>
                    <a:pt x="314" y="122"/>
                    <a:pt x="285" y="191"/>
                    <a:pt x="269" y="217"/>
                  </a:cubicBezTo>
                  <a:cubicBezTo>
                    <a:pt x="256" y="242"/>
                    <a:pt x="274" y="239"/>
                    <a:pt x="275" y="249"/>
                  </a:cubicBezTo>
                  <a:cubicBezTo>
                    <a:pt x="276" y="259"/>
                    <a:pt x="273" y="271"/>
                    <a:pt x="277" y="279"/>
                  </a:cubicBezTo>
                  <a:cubicBezTo>
                    <a:pt x="281" y="287"/>
                    <a:pt x="293" y="287"/>
                    <a:pt x="299" y="299"/>
                  </a:cubicBezTo>
                  <a:cubicBezTo>
                    <a:pt x="305" y="311"/>
                    <a:pt x="306" y="338"/>
                    <a:pt x="313" y="351"/>
                  </a:cubicBezTo>
                  <a:cubicBezTo>
                    <a:pt x="320" y="362"/>
                    <a:pt x="334" y="374"/>
                    <a:pt x="343" y="379"/>
                  </a:cubicBezTo>
                  <a:cubicBezTo>
                    <a:pt x="351" y="383"/>
                    <a:pt x="357" y="370"/>
                    <a:pt x="361" y="373"/>
                  </a:cubicBezTo>
                  <a:cubicBezTo>
                    <a:pt x="366" y="377"/>
                    <a:pt x="363" y="386"/>
                    <a:pt x="367" y="397"/>
                  </a:cubicBezTo>
                  <a:cubicBezTo>
                    <a:pt x="371" y="408"/>
                    <a:pt x="381" y="425"/>
                    <a:pt x="383" y="439"/>
                  </a:cubicBezTo>
                  <a:cubicBezTo>
                    <a:pt x="385" y="453"/>
                    <a:pt x="379" y="472"/>
                    <a:pt x="379" y="483"/>
                  </a:cubicBezTo>
                  <a:cubicBezTo>
                    <a:pt x="379" y="494"/>
                    <a:pt x="379" y="497"/>
                    <a:pt x="381" y="503"/>
                  </a:cubicBezTo>
                  <a:cubicBezTo>
                    <a:pt x="383" y="509"/>
                    <a:pt x="383" y="507"/>
                    <a:pt x="391" y="517"/>
                  </a:cubicBezTo>
                  <a:cubicBezTo>
                    <a:pt x="398" y="527"/>
                    <a:pt x="398" y="538"/>
                    <a:pt x="427" y="561"/>
                  </a:cubicBezTo>
                  <a:cubicBezTo>
                    <a:pt x="456" y="584"/>
                    <a:pt x="537" y="634"/>
                    <a:pt x="565" y="653"/>
                  </a:cubicBezTo>
                  <a:cubicBezTo>
                    <a:pt x="573" y="661"/>
                    <a:pt x="586" y="667"/>
                    <a:pt x="595" y="673"/>
                  </a:cubicBezTo>
                  <a:cubicBezTo>
                    <a:pt x="602" y="678"/>
                    <a:pt x="620" y="696"/>
                    <a:pt x="627" y="701"/>
                  </a:cubicBezTo>
                  <a:cubicBezTo>
                    <a:pt x="636" y="709"/>
                    <a:pt x="639" y="707"/>
                    <a:pt x="651" y="715"/>
                  </a:cubicBezTo>
                  <a:cubicBezTo>
                    <a:pt x="663" y="723"/>
                    <a:pt x="673" y="744"/>
                    <a:pt x="697" y="749"/>
                  </a:cubicBezTo>
                  <a:cubicBezTo>
                    <a:pt x="744" y="763"/>
                    <a:pt x="744" y="740"/>
                    <a:pt x="793" y="745"/>
                  </a:cubicBezTo>
                  <a:cubicBezTo>
                    <a:pt x="819" y="754"/>
                    <a:pt x="831" y="776"/>
                    <a:pt x="857" y="785"/>
                  </a:cubicBezTo>
                  <a:cubicBezTo>
                    <a:pt x="876" y="797"/>
                    <a:pt x="898" y="810"/>
                    <a:pt x="915" y="815"/>
                  </a:cubicBezTo>
                  <a:cubicBezTo>
                    <a:pt x="933" y="819"/>
                    <a:pt x="950" y="811"/>
                    <a:pt x="963" y="811"/>
                  </a:cubicBezTo>
                  <a:cubicBezTo>
                    <a:pt x="976" y="811"/>
                    <a:pt x="983" y="818"/>
                    <a:pt x="995" y="815"/>
                  </a:cubicBezTo>
                  <a:cubicBezTo>
                    <a:pt x="1007" y="812"/>
                    <a:pt x="1023" y="800"/>
                    <a:pt x="1033" y="793"/>
                  </a:cubicBezTo>
                  <a:cubicBezTo>
                    <a:pt x="1044" y="788"/>
                    <a:pt x="1045" y="781"/>
                    <a:pt x="1057" y="775"/>
                  </a:cubicBezTo>
                  <a:cubicBezTo>
                    <a:pt x="1069" y="768"/>
                    <a:pt x="1086" y="754"/>
                    <a:pt x="1107" y="749"/>
                  </a:cubicBezTo>
                  <a:cubicBezTo>
                    <a:pt x="1128" y="744"/>
                    <a:pt x="1166" y="749"/>
                    <a:pt x="1181" y="747"/>
                  </a:cubicBezTo>
                  <a:cubicBezTo>
                    <a:pt x="1196" y="745"/>
                    <a:pt x="1193" y="741"/>
                    <a:pt x="1198" y="737"/>
                  </a:cubicBezTo>
                  <a:cubicBezTo>
                    <a:pt x="1203" y="733"/>
                    <a:pt x="1202" y="733"/>
                    <a:pt x="1211" y="721"/>
                  </a:cubicBezTo>
                  <a:cubicBezTo>
                    <a:pt x="1220" y="709"/>
                    <a:pt x="1240" y="683"/>
                    <a:pt x="1255" y="662"/>
                  </a:cubicBezTo>
                  <a:cubicBezTo>
                    <a:pt x="1275" y="638"/>
                    <a:pt x="1279" y="620"/>
                    <a:pt x="1299" y="597"/>
                  </a:cubicBezTo>
                  <a:cubicBezTo>
                    <a:pt x="1319" y="574"/>
                    <a:pt x="1353" y="536"/>
                    <a:pt x="1375" y="521"/>
                  </a:cubicBezTo>
                  <a:cubicBezTo>
                    <a:pt x="1398" y="502"/>
                    <a:pt x="1411" y="504"/>
                    <a:pt x="1433" y="505"/>
                  </a:cubicBezTo>
                  <a:cubicBezTo>
                    <a:pt x="1455" y="505"/>
                    <a:pt x="1490" y="520"/>
                    <a:pt x="1508" y="522"/>
                  </a:cubicBezTo>
                  <a:cubicBezTo>
                    <a:pt x="1526" y="524"/>
                    <a:pt x="1525" y="518"/>
                    <a:pt x="1540" y="515"/>
                  </a:cubicBezTo>
                  <a:cubicBezTo>
                    <a:pt x="1555" y="512"/>
                    <a:pt x="1569" y="516"/>
                    <a:pt x="1599" y="503"/>
                  </a:cubicBezTo>
                  <a:cubicBezTo>
                    <a:pt x="1657" y="491"/>
                    <a:pt x="1681" y="463"/>
                    <a:pt x="1719" y="435"/>
                  </a:cubicBezTo>
                  <a:cubicBezTo>
                    <a:pt x="1742" y="421"/>
                    <a:pt x="1728" y="420"/>
                    <a:pt x="1735" y="413"/>
                  </a:cubicBezTo>
                  <a:cubicBezTo>
                    <a:pt x="1742" y="406"/>
                    <a:pt x="1755" y="395"/>
                    <a:pt x="1761" y="391"/>
                  </a:cubicBezTo>
                  <a:cubicBezTo>
                    <a:pt x="1767" y="387"/>
                    <a:pt x="1767" y="393"/>
                    <a:pt x="1773" y="389"/>
                  </a:cubicBezTo>
                  <a:cubicBezTo>
                    <a:pt x="1778" y="382"/>
                    <a:pt x="1793" y="375"/>
                    <a:pt x="1799" y="369"/>
                  </a:cubicBezTo>
                  <a:cubicBezTo>
                    <a:pt x="1813" y="355"/>
                    <a:pt x="1851" y="327"/>
                    <a:pt x="1851" y="327"/>
                  </a:cubicBezTo>
                  <a:cubicBezTo>
                    <a:pt x="1861" y="296"/>
                    <a:pt x="1858" y="308"/>
                    <a:pt x="1871" y="279"/>
                  </a:cubicBezTo>
                  <a:cubicBezTo>
                    <a:pt x="1878" y="264"/>
                    <a:pt x="1873" y="253"/>
                    <a:pt x="1877" y="237"/>
                  </a:cubicBezTo>
                  <a:cubicBezTo>
                    <a:pt x="1882" y="216"/>
                    <a:pt x="1879" y="191"/>
                    <a:pt x="1895" y="175"/>
                  </a:cubicBezTo>
                  <a:cubicBezTo>
                    <a:pt x="1901" y="161"/>
                    <a:pt x="1903" y="156"/>
                    <a:pt x="1915" y="147"/>
                  </a:cubicBezTo>
                  <a:cubicBezTo>
                    <a:pt x="1927" y="138"/>
                    <a:pt x="1954" y="126"/>
                    <a:pt x="1967" y="121"/>
                  </a:cubicBezTo>
                  <a:cubicBezTo>
                    <a:pt x="1979" y="116"/>
                    <a:pt x="1972" y="111"/>
                    <a:pt x="1991" y="117"/>
                  </a:cubicBezTo>
                  <a:cubicBezTo>
                    <a:pt x="1999" y="118"/>
                    <a:pt x="2003" y="124"/>
                    <a:pt x="2013" y="127"/>
                  </a:cubicBezTo>
                  <a:cubicBezTo>
                    <a:pt x="2023" y="130"/>
                    <a:pt x="2037" y="131"/>
                    <a:pt x="2049" y="137"/>
                  </a:cubicBezTo>
                  <a:cubicBezTo>
                    <a:pt x="2061" y="143"/>
                    <a:pt x="2081" y="153"/>
                    <a:pt x="2085" y="165"/>
                  </a:cubicBezTo>
                  <a:cubicBezTo>
                    <a:pt x="2093" y="175"/>
                    <a:pt x="2075" y="194"/>
                    <a:pt x="2075" y="211"/>
                  </a:cubicBezTo>
                  <a:cubicBezTo>
                    <a:pt x="2075" y="227"/>
                    <a:pt x="2080" y="255"/>
                    <a:pt x="2087" y="261"/>
                  </a:cubicBezTo>
                  <a:cubicBezTo>
                    <a:pt x="2094" y="268"/>
                    <a:pt x="2109" y="250"/>
                    <a:pt x="2115" y="247"/>
                  </a:cubicBezTo>
                  <a:cubicBezTo>
                    <a:pt x="2121" y="244"/>
                    <a:pt x="2120" y="241"/>
                    <a:pt x="2125" y="243"/>
                  </a:cubicBezTo>
                  <a:cubicBezTo>
                    <a:pt x="2133" y="241"/>
                    <a:pt x="2141" y="249"/>
                    <a:pt x="2143" y="257"/>
                  </a:cubicBezTo>
                  <a:cubicBezTo>
                    <a:pt x="2145" y="266"/>
                    <a:pt x="2131" y="282"/>
                    <a:pt x="2135" y="299"/>
                  </a:cubicBezTo>
                  <a:cubicBezTo>
                    <a:pt x="2138" y="315"/>
                    <a:pt x="2161" y="346"/>
                    <a:pt x="2167" y="359"/>
                  </a:cubicBezTo>
                  <a:cubicBezTo>
                    <a:pt x="2174" y="370"/>
                    <a:pt x="2171" y="354"/>
                    <a:pt x="2175" y="367"/>
                  </a:cubicBezTo>
                  <a:cubicBezTo>
                    <a:pt x="2178" y="391"/>
                    <a:pt x="2181" y="416"/>
                    <a:pt x="2193" y="437"/>
                  </a:cubicBezTo>
                  <a:cubicBezTo>
                    <a:pt x="2199" y="457"/>
                    <a:pt x="2216" y="485"/>
                    <a:pt x="2221" y="499"/>
                  </a:cubicBezTo>
                  <a:cubicBezTo>
                    <a:pt x="2226" y="513"/>
                    <a:pt x="2219" y="515"/>
                    <a:pt x="2225" y="521"/>
                  </a:cubicBezTo>
                  <a:cubicBezTo>
                    <a:pt x="2227" y="528"/>
                    <a:pt x="2252" y="531"/>
                    <a:pt x="2255" y="537"/>
                  </a:cubicBezTo>
                  <a:cubicBezTo>
                    <a:pt x="2258" y="543"/>
                    <a:pt x="2253" y="553"/>
                    <a:pt x="2245" y="555"/>
                  </a:cubicBezTo>
                  <a:cubicBezTo>
                    <a:pt x="2237" y="557"/>
                    <a:pt x="2221" y="552"/>
                    <a:pt x="2209" y="551"/>
                  </a:cubicBezTo>
                  <a:cubicBezTo>
                    <a:pt x="2197" y="550"/>
                    <a:pt x="2188" y="550"/>
                    <a:pt x="2173" y="547"/>
                  </a:cubicBezTo>
                  <a:cubicBezTo>
                    <a:pt x="2149" y="547"/>
                    <a:pt x="2140" y="536"/>
                    <a:pt x="2117" y="535"/>
                  </a:cubicBezTo>
                  <a:cubicBezTo>
                    <a:pt x="2094" y="534"/>
                    <a:pt x="2057" y="543"/>
                    <a:pt x="2035" y="543"/>
                  </a:cubicBezTo>
                  <a:cubicBezTo>
                    <a:pt x="2013" y="543"/>
                    <a:pt x="2004" y="532"/>
                    <a:pt x="1985" y="533"/>
                  </a:cubicBezTo>
                  <a:cubicBezTo>
                    <a:pt x="1966" y="534"/>
                    <a:pt x="1935" y="546"/>
                    <a:pt x="1923" y="547"/>
                  </a:cubicBezTo>
                  <a:cubicBezTo>
                    <a:pt x="1911" y="548"/>
                    <a:pt x="1923" y="543"/>
                    <a:pt x="1915" y="539"/>
                  </a:cubicBezTo>
                  <a:cubicBezTo>
                    <a:pt x="1907" y="535"/>
                    <a:pt x="1887" y="533"/>
                    <a:pt x="1875" y="523"/>
                  </a:cubicBezTo>
                  <a:cubicBezTo>
                    <a:pt x="1863" y="520"/>
                    <a:pt x="1857" y="507"/>
                    <a:pt x="1841" y="511"/>
                  </a:cubicBezTo>
                  <a:cubicBezTo>
                    <a:pt x="1825" y="515"/>
                    <a:pt x="1805" y="541"/>
                    <a:pt x="1781" y="549"/>
                  </a:cubicBezTo>
                  <a:cubicBezTo>
                    <a:pt x="1757" y="557"/>
                    <a:pt x="1720" y="559"/>
                    <a:pt x="1699" y="559"/>
                  </a:cubicBezTo>
                  <a:cubicBezTo>
                    <a:pt x="1678" y="559"/>
                    <a:pt x="1665" y="549"/>
                    <a:pt x="1655" y="549"/>
                  </a:cubicBezTo>
                  <a:cubicBezTo>
                    <a:pt x="1645" y="549"/>
                    <a:pt x="1644" y="554"/>
                    <a:pt x="1640" y="560"/>
                  </a:cubicBezTo>
                  <a:cubicBezTo>
                    <a:pt x="1636" y="566"/>
                    <a:pt x="1638" y="576"/>
                    <a:pt x="1631" y="584"/>
                  </a:cubicBezTo>
                  <a:cubicBezTo>
                    <a:pt x="1626" y="592"/>
                    <a:pt x="1602" y="601"/>
                    <a:pt x="1595" y="608"/>
                  </a:cubicBezTo>
                  <a:cubicBezTo>
                    <a:pt x="1588" y="615"/>
                    <a:pt x="1575" y="618"/>
                    <a:pt x="1569" y="625"/>
                  </a:cubicBezTo>
                  <a:cubicBezTo>
                    <a:pt x="1559" y="637"/>
                    <a:pt x="1543" y="668"/>
                    <a:pt x="1531" y="683"/>
                  </a:cubicBezTo>
                  <a:cubicBezTo>
                    <a:pt x="1523" y="695"/>
                    <a:pt x="1527" y="693"/>
                    <a:pt x="1522" y="699"/>
                  </a:cubicBezTo>
                  <a:cubicBezTo>
                    <a:pt x="1517" y="705"/>
                    <a:pt x="1511" y="703"/>
                    <a:pt x="1499" y="719"/>
                  </a:cubicBezTo>
                  <a:cubicBezTo>
                    <a:pt x="1481" y="746"/>
                    <a:pt x="1470" y="774"/>
                    <a:pt x="1447" y="797"/>
                  </a:cubicBezTo>
                  <a:cubicBezTo>
                    <a:pt x="1433" y="815"/>
                    <a:pt x="1423" y="826"/>
                    <a:pt x="1415" y="833"/>
                  </a:cubicBezTo>
                  <a:cubicBezTo>
                    <a:pt x="1407" y="841"/>
                    <a:pt x="1404" y="840"/>
                    <a:pt x="1397" y="843"/>
                  </a:cubicBezTo>
                  <a:cubicBezTo>
                    <a:pt x="1390" y="846"/>
                    <a:pt x="1383" y="840"/>
                    <a:pt x="1373" y="851"/>
                  </a:cubicBezTo>
                  <a:cubicBezTo>
                    <a:pt x="1363" y="862"/>
                    <a:pt x="1352" y="892"/>
                    <a:pt x="1339" y="907"/>
                  </a:cubicBezTo>
                  <a:cubicBezTo>
                    <a:pt x="1326" y="922"/>
                    <a:pt x="1317" y="927"/>
                    <a:pt x="1297" y="943"/>
                  </a:cubicBezTo>
                  <a:cubicBezTo>
                    <a:pt x="1280" y="951"/>
                    <a:pt x="1238" y="997"/>
                    <a:pt x="1217" y="1001"/>
                  </a:cubicBezTo>
                  <a:cubicBezTo>
                    <a:pt x="1195" y="1006"/>
                    <a:pt x="1181" y="973"/>
                    <a:pt x="1167" y="973"/>
                  </a:cubicBezTo>
                  <a:cubicBezTo>
                    <a:pt x="1153" y="973"/>
                    <a:pt x="1143" y="993"/>
                    <a:pt x="1135" y="1001"/>
                  </a:cubicBezTo>
                  <a:cubicBezTo>
                    <a:pt x="1127" y="1009"/>
                    <a:pt x="1128" y="1010"/>
                    <a:pt x="1117" y="1021"/>
                  </a:cubicBezTo>
                  <a:cubicBezTo>
                    <a:pt x="1108" y="1033"/>
                    <a:pt x="1086" y="1058"/>
                    <a:pt x="1069" y="1069"/>
                  </a:cubicBezTo>
                  <a:cubicBezTo>
                    <a:pt x="1052" y="1081"/>
                    <a:pt x="1029" y="1091"/>
                    <a:pt x="1013" y="1095"/>
                  </a:cubicBezTo>
                  <a:cubicBezTo>
                    <a:pt x="997" y="1099"/>
                    <a:pt x="992" y="1089"/>
                    <a:pt x="975" y="1091"/>
                  </a:cubicBezTo>
                  <a:cubicBezTo>
                    <a:pt x="958" y="1093"/>
                    <a:pt x="949" y="1100"/>
                    <a:pt x="909" y="1109"/>
                  </a:cubicBezTo>
                  <a:cubicBezTo>
                    <a:pt x="847" y="1124"/>
                    <a:pt x="799" y="1141"/>
                    <a:pt x="735" y="1147"/>
                  </a:cubicBezTo>
                  <a:cubicBezTo>
                    <a:pt x="727" y="1152"/>
                    <a:pt x="714" y="1149"/>
                    <a:pt x="705" y="1153"/>
                  </a:cubicBezTo>
                  <a:cubicBezTo>
                    <a:pt x="691" y="1159"/>
                    <a:pt x="671" y="1183"/>
                    <a:pt x="659" y="1191"/>
                  </a:cubicBezTo>
                  <a:cubicBezTo>
                    <a:pt x="647" y="1199"/>
                    <a:pt x="636" y="1205"/>
                    <a:pt x="631" y="1201"/>
                  </a:cubicBezTo>
                  <a:cubicBezTo>
                    <a:pt x="619" y="1204"/>
                    <a:pt x="629" y="1178"/>
                    <a:pt x="631" y="1169"/>
                  </a:cubicBezTo>
                  <a:cubicBezTo>
                    <a:pt x="633" y="1160"/>
                    <a:pt x="637" y="1159"/>
                    <a:pt x="641" y="1145"/>
                  </a:cubicBezTo>
                  <a:cubicBezTo>
                    <a:pt x="644" y="1132"/>
                    <a:pt x="656" y="1103"/>
                    <a:pt x="657" y="1085"/>
                  </a:cubicBezTo>
                  <a:cubicBezTo>
                    <a:pt x="657" y="1067"/>
                    <a:pt x="639" y="1053"/>
                    <a:pt x="639" y="1039"/>
                  </a:cubicBezTo>
                  <a:cubicBezTo>
                    <a:pt x="639" y="1025"/>
                    <a:pt x="663" y="1010"/>
                    <a:pt x="659" y="1001"/>
                  </a:cubicBezTo>
                  <a:cubicBezTo>
                    <a:pt x="655" y="992"/>
                    <a:pt x="627" y="989"/>
                    <a:pt x="617" y="985"/>
                  </a:cubicBezTo>
                  <a:cubicBezTo>
                    <a:pt x="608" y="983"/>
                    <a:pt x="605" y="972"/>
                    <a:pt x="599" y="977"/>
                  </a:cubicBezTo>
                  <a:cubicBezTo>
                    <a:pt x="592" y="985"/>
                    <a:pt x="586" y="1023"/>
                    <a:pt x="577" y="1031"/>
                  </a:cubicBezTo>
                  <a:cubicBezTo>
                    <a:pt x="572" y="1041"/>
                    <a:pt x="556" y="1021"/>
                    <a:pt x="547" y="1025"/>
                  </a:cubicBezTo>
                  <a:cubicBezTo>
                    <a:pt x="540" y="1030"/>
                    <a:pt x="540" y="1039"/>
                    <a:pt x="533" y="1063"/>
                  </a:cubicBezTo>
                  <a:cubicBezTo>
                    <a:pt x="520" y="1102"/>
                    <a:pt x="525" y="1134"/>
                    <a:pt x="507" y="1171"/>
                  </a:cubicBezTo>
                  <a:cubicBezTo>
                    <a:pt x="452" y="1191"/>
                    <a:pt x="264" y="1186"/>
                    <a:pt x="193" y="1189"/>
                  </a:cubicBezTo>
                  <a:cubicBezTo>
                    <a:pt x="122" y="1192"/>
                    <a:pt x="110" y="1186"/>
                    <a:pt x="81" y="1187"/>
                  </a:cubicBezTo>
                  <a:cubicBezTo>
                    <a:pt x="0" y="1183"/>
                    <a:pt x="27" y="1214"/>
                    <a:pt x="16" y="1197"/>
                  </a:cubicBezTo>
                  <a:cubicBezTo>
                    <a:pt x="5" y="1180"/>
                    <a:pt x="15" y="1144"/>
                    <a:pt x="15" y="1087"/>
                  </a:cubicBezTo>
                  <a:cubicBezTo>
                    <a:pt x="15" y="1030"/>
                    <a:pt x="15" y="971"/>
                    <a:pt x="15" y="853"/>
                  </a:cubicBezTo>
                  <a:cubicBezTo>
                    <a:pt x="15" y="735"/>
                    <a:pt x="17" y="474"/>
                    <a:pt x="17" y="377"/>
                  </a:cubicBezTo>
                  <a:cubicBezTo>
                    <a:pt x="17" y="280"/>
                    <a:pt x="17" y="302"/>
                    <a:pt x="17" y="269"/>
                  </a:cubicBezTo>
                  <a:cubicBezTo>
                    <a:pt x="17" y="236"/>
                    <a:pt x="17" y="196"/>
                    <a:pt x="17" y="177"/>
                  </a:cubicBezTo>
                  <a:close/>
                </a:path>
              </a:pathLst>
            </a:custGeom>
            <a:solidFill>
              <a:srgbClr val="69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97" name="Freeform 3"/>
            <p:cNvSpPr>
              <a:spLocks/>
            </p:cNvSpPr>
            <p:nvPr/>
          </p:nvSpPr>
          <p:spPr bwMode="auto">
            <a:xfrm>
              <a:off x="3757613" y="1173163"/>
              <a:ext cx="2051050" cy="3700462"/>
            </a:xfrm>
            <a:custGeom>
              <a:avLst/>
              <a:gdLst>
                <a:gd name="T0" fmla="*/ 0 w 1292"/>
                <a:gd name="T1" fmla="*/ 2147483647 h 2331"/>
                <a:gd name="T2" fmla="*/ 2147483647 w 1292"/>
                <a:gd name="T3" fmla="*/ 2147483647 h 2331"/>
                <a:gd name="T4" fmla="*/ 2147483647 w 1292"/>
                <a:gd name="T5" fmla="*/ 2147483647 h 2331"/>
                <a:gd name="T6" fmla="*/ 2147483647 w 1292"/>
                <a:gd name="T7" fmla="*/ 2147483647 h 2331"/>
                <a:gd name="T8" fmla="*/ 2147483647 w 1292"/>
                <a:gd name="T9" fmla="*/ 2147483647 h 2331"/>
                <a:gd name="T10" fmla="*/ 2147483647 w 1292"/>
                <a:gd name="T11" fmla="*/ 2147483647 h 2331"/>
                <a:gd name="T12" fmla="*/ 2147483647 w 1292"/>
                <a:gd name="T13" fmla="*/ 2147483647 h 2331"/>
                <a:gd name="T14" fmla="*/ 2147483647 w 1292"/>
                <a:gd name="T15" fmla="*/ 2147483647 h 2331"/>
                <a:gd name="T16" fmla="*/ 2147483647 w 1292"/>
                <a:gd name="T17" fmla="*/ 2147483647 h 2331"/>
                <a:gd name="T18" fmla="*/ 2147483647 w 1292"/>
                <a:gd name="T19" fmla="*/ 2147483647 h 2331"/>
                <a:gd name="T20" fmla="*/ 2147483647 w 1292"/>
                <a:gd name="T21" fmla="*/ 2147483647 h 2331"/>
                <a:gd name="T22" fmla="*/ 2147483647 w 1292"/>
                <a:gd name="T23" fmla="*/ 2147483647 h 2331"/>
                <a:gd name="T24" fmla="*/ 2147483647 w 1292"/>
                <a:gd name="T25" fmla="*/ 2147483647 h 2331"/>
                <a:gd name="T26" fmla="*/ 2147483647 w 1292"/>
                <a:gd name="T27" fmla="*/ 2147483647 h 2331"/>
                <a:gd name="T28" fmla="*/ 2147483647 w 1292"/>
                <a:gd name="T29" fmla="*/ 2147483647 h 2331"/>
                <a:gd name="T30" fmla="*/ 2147483647 w 1292"/>
                <a:gd name="T31" fmla="*/ 2147483647 h 2331"/>
                <a:gd name="T32" fmla="*/ 2147483647 w 1292"/>
                <a:gd name="T33" fmla="*/ 2147483647 h 2331"/>
                <a:gd name="T34" fmla="*/ 2147483647 w 1292"/>
                <a:gd name="T35" fmla="*/ 2147483647 h 2331"/>
                <a:gd name="T36" fmla="*/ 2147483647 w 1292"/>
                <a:gd name="T37" fmla="*/ 2147483647 h 2331"/>
                <a:gd name="T38" fmla="*/ 2147483647 w 1292"/>
                <a:gd name="T39" fmla="*/ 2147483647 h 2331"/>
                <a:gd name="T40" fmla="*/ 2147483647 w 1292"/>
                <a:gd name="T41" fmla="*/ 2147483647 h 2331"/>
                <a:gd name="T42" fmla="*/ 2147483647 w 1292"/>
                <a:gd name="T43" fmla="*/ 2147483647 h 2331"/>
                <a:gd name="T44" fmla="*/ 2147483647 w 1292"/>
                <a:gd name="T45" fmla="*/ 2147483647 h 2331"/>
                <a:gd name="T46" fmla="*/ 2147483647 w 1292"/>
                <a:gd name="T47" fmla="*/ 2147483647 h 2331"/>
                <a:gd name="T48" fmla="*/ 2147483647 w 1292"/>
                <a:gd name="T49" fmla="*/ 2147483647 h 2331"/>
                <a:gd name="T50" fmla="*/ 2147483647 w 1292"/>
                <a:gd name="T51" fmla="*/ 2147483647 h 23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2"/>
                <a:gd name="T79" fmla="*/ 0 h 2331"/>
                <a:gd name="T80" fmla="*/ 1292 w 1292"/>
                <a:gd name="T81" fmla="*/ 2331 h 23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2" h="2331">
                  <a:moveTo>
                    <a:pt x="0" y="60"/>
                  </a:moveTo>
                  <a:cubicBezTo>
                    <a:pt x="5" y="58"/>
                    <a:pt x="18" y="54"/>
                    <a:pt x="28" y="45"/>
                  </a:cubicBezTo>
                  <a:cubicBezTo>
                    <a:pt x="38" y="36"/>
                    <a:pt x="46" y="15"/>
                    <a:pt x="58" y="9"/>
                  </a:cubicBezTo>
                  <a:cubicBezTo>
                    <a:pt x="70" y="3"/>
                    <a:pt x="89" y="0"/>
                    <a:pt x="100" y="9"/>
                  </a:cubicBezTo>
                  <a:cubicBezTo>
                    <a:pt x="111" y="18"/>
                    <a:pt x="111" y="45"/>
                    <a:pt x="121" y="60"/>
                  </a:cubicBezTo>
                  <a:cubicBezTo>
                    <a:pt x="131" y="75"/>
                    <a:pt x="160" y="82"/>
                    <a:pt x="163" y="99"/>
                  </a:cubicBezTo>
                  <a:cubicBezTo>
                    <a:pt x="166" y="116"/>
                    <a:pt x="138" y="144"/>
                    <a:pt x="139" y="162"/>
                  </a:cubicBezTo>
                  <a:cubicBezTo>
                    <a:pt x="140" y="180"/>
                    <a:pt x="173" y="195"/>
                    <a:pt x="172" y="210"/>
                  </a:cubicBezTo>
                  <a:cubicBezTo>
                    <a:pt x="171" y="225"/>
                    <a:pt x="143" y="242"/>
                    <a:pt x="133" y="255"/>
                  </a:cubicBezTo>
                  <a:cubicBezTo>
                    <a:pt x="123" y="268"/>
                    <a:pt x="122" y="280"/>
                    <a:pt x="112" y="291"/>
                  </a:cubicBezTo>
                  <a:cubicBezTo>
                    <a:pt x="102" y="302"/>
                    <a:pt x="86" y="300"/>
                    <a:pt x="73" y="321"/>
                  </a:cubicBezTo>
                  <a:cubicBezTo>
                    <a:pt x="60" y="342"/>
                    <a:pt x="42" y="369"/>
                    <a:pt x="34" y="414"/>
                  </a:cubicBezTo>
                  <a:cubicBezTo>
                    <a:pt x="26" y="459"/>
                    <a:pt x="25" y="532"/>
                    <a:pt x="28" y="591"/>
                  </a:cubicBezTo>
                  <a:cubicBezTo>
                    <a:pt x="31" y="650"/>
                    <a:pt x="26" y="710"/>
                    <a:pt x="52" y="771"/>
                  </a:cubicBezTo>
                  <a:cubicBezTo>
                    <a:pt x="78" y="832"/>
                    <a:pt x="148" y="910"/>
                    <a:pt x="184" y="957"/>
                  </a:cubicBezTo>
                  <a:cubicBezTo>
                    <a:pt x="220" y="1004"/>
                    <a:pt x="247" y="1023"/>
                    <a:pt x="271" y="1056"/>
                  </a:cubicBezTo>
                  <a:cubicBezTo>
                    <a:pt x="295" y="1089"/>
                    <a:pt x="305" y="1120"/>
                    <a:pt x="328" y="1155"/>
                  </a:cubicBezTo>
                  <a:cubicBezTo>
                    <a:pt x="351" y="1190"/>
                    <a:pt x="374" y="1230"/>
                    <a:pt x="409" y="1269"/>
                  </a:cubicBezTo>
                  <a:cubicBezTo>
                    <a:pt x="444" y="1308"/>
                    <a:pt x="458" y="1342"/>
                    <a:pt x="538" y="1392"/>
                  </a:cubicBezTo>
                  <a:cubicBezTo>
                    <a:pt x="618" y="1442"/>
                    <a:pt x="797" y="1514"/>
                    <a:pt x="886" y="1569"/>
                  </a:cubicBezTo>
                  <a:cubicBezTo>
                    <a:pt x="975" y="1624"/>
                    <a:pt x="1036" y="1676"/>
                    <a:pt x="1075" y="1722"/>
                  </a:cubicBezTo>
                  <a:cubicBezTo>
                    <a:pt x="1114" y="1768"/>
                    <a:pt x="1113" y="1802"/>
                    <a:pt x="1123" y="1845"/>
                  </a:cubicBezTo>
                  <a:cubicBezTo>
                    <a:pt x="1133" y="1888"/>
                    <a:pt x="1129" y="1950"/>
                    <a:pt x="1138" y="1980"/>
                  </a:cubicBezTo>
                  <a:cubicBezTo>
                    <a:pt x="1147" y="2010"/>
                    <a:pt x="1154" y="2001"/>
                    <a:pt x="1177" y="2028"/>
                  </a:cubicBezTo>
                  <a:cubicBezTo>
                    <a:pt x="1200" y="2055"/>
                    <a:pt x="1266" y="2092"/>
                    <a:pt x="1279" y="2142"/>
                  </a:cubicBezTo>
                  <a:cubicBezTo>
                    <a:pt x="1292" y="2192"/>
                    <a:pt x="1260" y="2292"/>
                    <a:pt x="1255" y="2331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98" name="Freeform 4"/>
            <p:cNvSpPr>
              <a:spLocks/>
            </p:cNvSpPr>
            <p:nvPr/>
          </p:nvSpPr>
          <p:spPr bwMode="auto">
            <a:xfrm>
              <a:off x="1658938" y="2397125"/>
              <a:ext cx="2171700" cy="1409700"/>
            </a:xfrm>
            <a:custGeom>
              <a:avLst/>
              <a:gdLst>
                <a:gd name="T0" fmla="*/ 0 w 1368"/>
                <a:gd name="T1" fmla="*/ 2147483647 h 888"/>
                <a:gd name="T2" fmla="*/ 2147483647 w 1368"/>
                <a:gd name="T3" fmla="*/ 2147483647 h 888"/>
                <a:gd name="T4" fmla="*/ 2147483647 w 1368"/>
                <a:gd name="T5" fmla="*/ 2147483647 h 888"/>
                <a:gd name="T6" fmla="*/ 2147483647 w 1368"/>
                <a:gd name="T7" fmla="*/ 2147483647 h 888"/>
                <a:gd name="T8" fmla="*/ 2147483647 w 1368"/>
                <a:gd name="T9" fmla="*/ 2147483647 h 888"/>
                <a:gd name="T10" fmla="*/ 2147483647 w 1368"/>
                <a:gd name="T11" fmla="*/ 2147483647 h 888"/>
                <a:gd name="T12" fmla="*/ 2147483647 w 1368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8"/>
                <a:gd name="T22" fmla="*/ 0 h 888"/>
                <a:gd name="T23" fmla="*/ 1368 w 1368"/>
                <a:gd name="T24" fmla="*/ 888 h 8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8" h="888">
                  <a:moveTo>
                    <a:pt x="0" y="888"/>
                  </a:moveTo>
                  <a:cubicBezTo>
                    <a:pt x="56" y="867"/>
                    <a:pt x="254" y="810"/>
                    <a:pt x="339" y="759"/>
                  </a:cubicBezTo>
                  <a:cubicBezTo>
                    <a:pt x="424" y="708"/>
                    <a:pt x="448" y="616"/>
                    <a:pt x="510" y="579"/>
                  </a:cubicBezTo>
                  <a:cubicBezTo>
                    <a:pt x="572" y="542"/>
                    <a:pt x="650" y="553"/>
                    <a:pt x="711" y="534"/>
                  </a:cubicBezTo>
                  <a:cubicBezTo>
                    <a:pt x="772" y="515"/>
                    <a:pt x="804" y="528"/>
                    <a:pt x="876" y="465"/>
                  </a:cubicBezTo>
                  <a:cubicBezTo>
                    <a:pt x="948" y="402"/>
                    <a:pt x="1061" y="233"/>
                    <a:pt x="1143" y="156"/>
                  </a:cubicBezTo>
                  <a:cubicBezTo>
                    <a:pt x="1225" y="79"/>
                    <a:pt x="1321" y="33"/>
                    <a:pt x="1368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199" name="Freeform 5"/>
            <p:cNvSpPr>
              <a:spLocks/>
            </p:cNvSpPr>
            <p:nvPr/>
          </p:nvSpPr>
          <p:spPr bwMode="auto">
            <a:xfrm>
              <a:off x="2940050" y="3506788"/>
              <a:ext cx="1060450" cy="1404937"/>
            </a:xfrm>
            <a:custGeom>
              <a:avLst/>
              <a:gdLst>
                <a:gd name="T0" fmla="*/ 0 w 668"/>
                <a:gd name="T1" fmla="*/ 2147483647 h 885"/>
                <a:gd name="T2" fmla="*/ 2147483647 w 668"/>
                <a:gd name="T3" fmla="*/ 2147483647 h 885"/>
                <a:gd name="T4" fmla="*/ 2147483647 w 668"/>
                <a:gd name="T5" fmla="*/ 2147483647 h 885"/>
                <a:gd name="T6" fmla="*/ 2147483647 w 668"/>
                <a:gd name="T7" fmla="*/ 2147483647 h 885"/>
                <a:gd name="T8" fmla="*/ 2147483647 w 668"/>
                <a:gd name="T9" fmla="*/ 2147483647 h 885"/>
                <a:gd name="T10" fmla="*/ 2147483647 w 668"/>
                <a:gd name="T11" fmla="*/ 2147483647 h 885"/>
                <a:gd name="T12" fmla="*/ 2147483647 w 668"/>
                <a:gd name="T13" fmla="*/ 2147483647 h 885"/>
                <a:gd name="T14" fmla="*/ 2147483647 w 668"/>
                <a:gd name="T15" fmla="*/ 2147483647 h 885"/>
                <a:gd name="T16" fmla="*/ 2147483647 w 668"/>
                <a:gd name="T17" fmla="*/ 2147483647 h 885"/>
                <a:gd name="T18" fmla="*/ 2147483647 w 668"/>
                <a:gd name="T19" fmla="*/ 2147483647 h 885"/>
                <a:gd name="T20" fmla="*/ 2147483647 w 668"/>
                <a:gd name="T21" fmla="*/ 2147483647 h 885"/>
                <a:gd name="T22" fmla="*/ 2147483647 w 668"/>
                <a:gd name="T23" fmla="*/ 2147483647 h 8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8"/>
                <a:gd name="T37" fmla="*/ 0 h 885"/>
                <a:gd name="T38" fmla="*/ 668 w 668"/>
                <a:gd name="T39" fmla="*/ 885 h 8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8" h="885">
                  <a:moveTo>
                    <a:pt x="0" y="21"/>
                  </a:moveTo>
                  <a:cubicBezTo>
                    <a:pt x="19" y="20"/>
                    <a:pt x="72" y="15"/>
                    <a:pt x="114" y="12"/>
                  </a:cubicBezTo>
                  <a:cubicBezTo>
                    <a:pt x="156" y="9"/>
                    <a:pt x="200" y="0"/>
                    <a:pt x="252" y="6"/>
                  </a:cubicBezTo>
                  <a:cubicBezTo>
                    <a:pt x="304" y="12"/>
                    <a:pt x="385" y="43"/>
                    <a:pt x="429" y="51"/>
                  </a:cubicBezTo>
                  <a:cubicBezTo>
                    <a:pt x="473" y="59"/>
                    <a:pt x="490" y="45"/>
                    <a:pt x="516" y="51"/>
                  </a:cubicBezTo>
                  <a:cubicBezTo>
                    <a:pt x="542" y="57"/>
                    <a:pt x="567" y="71"/>
                    <a:pt x="588" y="90"/>
                  </a:cubicBezTo>
                  <a:cubicBezTo>
                    <a:pt x="609" y="109"/>
                    <a:pt x="633" y="130"/>
                    <a:pt x="645" y="165"/>
                  </a:cubicBezTo>
                  <a:cubicBezTo>
                    <a:pt x="657" y="200"/>
                    <a:pt x="657" y="245"/>
                    <a:pt x="660" y="300"/>
                  </a:cubicBezTo>
                  <a:cubicBezTo>
                    <a:pt x="663" y="355"/>
                    <a:pt x="661" y="439"/>
                    <a:pt x="662" y="497"/>
                  </a:cubicBezTo>
                  <a:cubicBezTo>
                    <a:pt x="663" y="555"/>
                    <a:pt x="668" y="600"/>
                    <a:pt x="666" y="651"/>
                  </a:cubicBezTo>
                  <a:cubicBezTo>
                    <a:pt x="664" y="702"/>
                    <a:pt x="649" y="765"/>
                    <a:pt x="648" y="804"/>
                  </a:cubicBezTo>
                  <a:cubicBezTo>
                    <a:pt x="647" y="843"/>
                    <a:pt x="655" y="868"/>
                    <a:pt x="657" y="885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00" name="Freeform 8"/>
            <p:cNvSpPr>
              <a:spLocks/>
            </p:cNvSpPr>
            <p:nvPr/>
          </p:nvSpPr>
          <p:spPr bwMode="auto">
            <a:xfrm>
              <a:off x="4664075" y="3849688"/>
              <a:ext cx="3867150" cy="1214437"/>
            </a:xfrm>
            <a:custGeom>
              <a:avLst/>
              <a:gdLst>
                <a:gd name="T0" fmla="*/ 0 w 2436"/>
                <a:gd name="T1" fmla="*/ 2147483647 h 765"/>
                <a:gd name="T2" fmla="*/ 2147483647 w 2436"/>
                <a:gd name="T3" fmla="*/ 2147483647 h 765"/>
                <a:gd name="T4" fmla="*/ 2147483647 w 2436"/>
                <a:gd name="T5" fmla="*/ 2147483647 h 765"/>
                <a:gd name="T6" fmla="*/ 2147483647 w 2436"/>
                <a:gd name="T7" fmla="*/ 2147483647 h 765"/>
                <a:gd name="T8" fmla="*/ 2147483647 w 2436"/>
                <a:gd name="T9" fmla="*/ 2147483647 h 765"/>
                <a:gd name="T10" fmla="*/ 2147483647 w 2436"/>
                <a:gd name="T11" fmla="*/ 2147483647 h 765"/>
                <a:gd name="T12" fmla="*/ 2147483647 w 2436"/>
                <a:gd name="T13" fmla="*/ 2147483647 h 765"/>
                <a:gd name="T14" fmla="*/ 2147483647 w 2436"/>
                <a:gd name="T15" fmla="*/ 2147483647 h 765"/>
                <a:gd name="T16" fmla="*/ 2147483647 w 2436"/>
                <a:gd name="T17" fmla="*/ 2147483647 h 765"/>
                <a:gd name="T18" fmla="*/ 2147483647 w 2436"/>
                <a:gd name="T19" fmla="*/ 2147483647 h 765"/>
                <a:gd name="T20" fmla="*/ 2147483647 w 2436"/>
                <a:gd name="T21" fmla="*/ 2147483647 h 765"/>
                <a:gd name="T22" fmla="*/ 2147483647 w 2436"/>
                <a:gd name="T23" fmla="*/ 2147483647 h 765"/>
                <a:gd name="T24" fmla="*/ 2147483647 w 2436"/>
                <a:gd name="T25" fmla="*/ 2147483647 h 765"/>
                <a:gd name="T26" fmla="*/ 2147483647 w 2436"/>
                <a:gd name="T27" fmla="*/ 2147483647 h 765"/>
                <a:gd name="T28" fmla="*/ 2147483647 w 2436"/>
                <a:gd name="T29" fmla="*/ 2147483647 h 765"/>
                <a:gd name="T30" fmla="*/ 2147483647 w 2436"/>
                <a:gd name="T31" fmla="*/ 2147483647 h 765"/>
                <a:gd name="T32" fmla="*/ 2147483647 w 2436"/>
                <a:gd name="T33" fmla="*/ 2147483647 h 765"/>
                <a:gd name="T34" fmla="*/ 2147483647 w 2436"/>
                <a:gd name="T35" fmla="*/ 2147483647 h 765"/>
                <a:gd name="T36" fmla="*/ 2147483647 w 2436"/>
                <a:gd name="T37" fmla="*/ 2147483647 h 765"/>
                <a:gd name="T38" fmla="*/ 2147483647 w 2436"/>
                <a:gd name="T39" fmla="*/ 2147483647 h 765"/>
                <a:gd name="T40" fmla="*/ 2147483647 w 2436"/>
                <a:gd name="T41" fmla="*/ 0 h 7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36"/>
                <a:gd name="T64" fmla="*/ 0 h 765"/>
                <a:gd name="T65" fmla="*/ 2436 w 2436"/>
                <a:gd name="T66" fmla="*/ 765 h 7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36" h="765">
                  <a:moveTo>
                    <a:pt x="0" y="765"/>
                  </a:moveTo>
                  <a:cubicBezTo>
                    <a:pt x="9" y="761"/>
                    <a:pt x="38" y="751"/>
                    <a:pt x="57" y="744"/>
                  </a:cubicBezTo>
                  <a:cubicBezTo>
                    <a:pt x="76" y="737"/>
                    <a:pt x="81" y="747"/>
                    <a:pt x="114" y="726"/>
                  </a:cubicBezTo>
                  <a:cubicBezTo>
                    <a:pt x="147" y="705"/>
                    <a:pt x="199" y="647"/>
                    <a:pt x="258" y="618"/>
                  </a:cubicBezTo>
                  <a:cubicBezTo>
                    <a:pt x="317" y="589"/>
                    <a:pt x="410" y="575"/>
                    <a:pt x="471" y="549"/>
                  </a:cubicBezTo>
                  <a:cubicBezTo>
                    <a:pt x="532" y="523"/>
                    <a:pt x="584" y="489"/>
                    <a:pt x="624" y="459"/>
                  </a:cubicBezTo>
                  <a:cubicBezTo>
                    <a:pt x="664" y="429"/>
                    <a:pt x="687" y="409"/>
                    <a:pt x="711" y="369"/>
                  </a:cubicBezTo>
                  <a:cubicBezTo>
                    <a:pt x="735" y="329"/>
                    <a:pt x="741" y="252"/>
                    <a:pt x="771" y="219"/>
                  </a:cubicBezTo>
                  <a:cubicBezTo>
                    <a:pt x="801" y="186"/>
                    <a:pt x="847" y="175"/>
                    <a:pt x="894" y="171"/>
                  </a:cubicBezTo>
                  <a:cubicBezTo>
                    <a:pt x="941" y="167"/>
                    <a:pt x="1014" y="201"/>
                    <a:pt x="1053" y="198"/>
                  </a:cubicBezTo>
                  <a:cubicBezTo>
                    <a:pt x="1092" y="195"/>
                    <a:pt x="1095" y="152"/>
                    <a:pt x="1131" y="153"/>
                  </a:cubicBezTo>
                  <a:cubicBezTo>
                    <a:pt x="1167" y="154"/>
                    <a:pt x="1224" y="205"/>
                    <a:pt x="1272" y="204"/>
                  </a:cubicBezTo>
                  <a:cubicBezTo>
                    <a:pt x="1320" y="203"/>
                    <a:pt x="1373" y="148"/>
                    <a:pt x="1419" y="144"/>
                  </a:cubicBezTo>
                  <a:cubicBezTo>
                    <a:pt x="1465" y="140"/>
                    <a:pt x="1513" y="172"/>
                    <a:pt x="1548" y="177"/>
                  </a:cubicBezTo>
                  <a:cubicBezTo>
                    <a:pt x="1583" y="182"/>
                    <a:pt x="1595" y="178"/>
                    <a:pt x="1632" y="177"/>
                  </a:cubicBezTo>
                  <a:cubicBezTo>
                    <a:pt x="1669" y="176"/>
                    <a:pt x="1718" y="166"/>
                    <a:pt x="1773" y="171"/>
                  </a:cubicBezTo>
                  <a:cubicBezTo>
                    <a:pt x="1828" y="176"/>
                    <a:pt x="1906" y="218"/>
                    <a:pt x="1965" y="207"/>
                  </a:cubicBezTo>
                  <a:cubicBezTo>
                    <a:pt x="2024" y="196"/>
                    <a:pt x="2083" y="121"/>
                    <a:pt x="2130" y="102"/>
                  </a:cubicBezTo>
                  <a:cubicBezTo>
                    <a:pt x="2177" y="83"/>
                    <a:pt x="2215" y="93"/>
                    <a:pt x="2247" y="96"/>
                  </a:cubicBezTo>
                  <a:cubicBezTo>
                    <a:pt x="2279" y="99"/>
                    <a:pt x="2291" y="136"/>
                    <a:pt x="2322" y="120"/>
                  </a:cubicBezTo>
                  <a:cubicBezTo>
                    <a:pt x="2353" y="104"/>
                    <a:pt x="2412" y="25"/>
                    <a:pt x="2436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01" name="Freeform 9"/>
            <p:cNvSpPr>
              <a:spLocks/>
            </p:cNvSpPr>
            <p:nvPr/>
          </p:nvSpPr>
          <p:spPr bwMode="auto">
            <a:xfrm>
              <a:off x="4711700" y="4945063"/>
              <a:ext cx="4295775" cy="481012"/>
            </a:xfrm>
            <a:custGeom>
              <a:avLst/>
              <a:gdLst>
                <a:gd name="T0" fmla="*/ 0 w 2706"/>
                <a:gd name="T1" fmla="*/ 2147483647 h 303"/>
                <a:gd name="T2" fmla="*/ 2147483647 w 2706"/>
                <a:gd name="T3" fmla="*/ 2147483647 h 303"/>
                <a:gd name="T4" fmla="*/ 2147483647 w 2706"/>
                <a:gd name="T5" fmla="*/ 2147483647 h 303"/>
                <a:gd name="T6" fmla="*/ 2147483647 w 2706"/>
                <a:gd name="T7" fmla="*/ 2147483647 h 303"/>
                <a:gd name="T8" fmla="*/ 2147483647 w 2706"/>
                <a:gd name="T9" fmla="*/ 2147483647 h 303"/>
                <a:gd name="T10" fmla="*/ 2147483647 w 2706"/>
                <a:gd name="T11" fmla="*/ 2147483647 h 303"/>
                <a:gd name="T12" fmla="*/ 2147483647 w 2706"/>
                <a:gd name="T13" fmla="*/ 2147483647 h 303"/>
                <a:gd name="T14" fmla="*/ 2147483647 w 2706"/>
                <a:gd name="T15" fmla="*/ 2147483647 h 303"/>
                <a:gd name="T16" fmla="*/ 2147483647 w 2706"/>
                <a:gd name="T17" fmla="*/ 2147483647 h 303"/>
                <a:gd name="T18" fmla="*/ 2147483647 w 2706"/>
                <a:gd name="T19" fmla="*/ 2147483647 h 303"/>
                <a:gd name="T20" fmla="*/ 2147483647 w 2706"/>
                <a:gd name="T21" fmla="*/ 2147483647 h 303"/>
                <a:gd name="T22" fmla="*/ 2147483647 w 2706"/>
                <a:gd name="T23" fmla="*/ 2147483647 h 303"/>
                <a:gd name="T24" fmla="*/ 2147483647 w 2706"/>
                <a:gd name="T25" fmla="*/ 2147483647 h 303"/>
                <a:gd name="T26" fmla="*/ 2147483647 w 2706"/>
                <a:gd name="T27" fmla="*/ 2147483647 h 303"/>
                <a:gd name="T28" fmla="*/ 2147483647 w 2706"/>
                <a:gd name="T29" fmla="*/ 2147483647 h 303"/>
                <a:gd name="T30" fmla="*/ 2147483647 w 2706"/>
                <a:gd name="T31" fmla="*/ 2147483647 h 303"/>
                <a:gd name="T32" fmla="*/ 2147483647 w 2706"/>
                <a:gd name="T33" fmla="*/ 2147483647 h 303"/>
                <a:gd name="T34" fmla="*/ 2147483647 w 2706"/>
                <a:gd name="T35" fmla="*/ 2147483647 h 303"/>
                <a:gd name="T36" fmla="*/ 2147483647 w 2706"/>
                <a:gd name="T37" fmla="*/ 2147483647 h 303"/>
                <a:gd name="T38" fmla="*/ 2147483647 w 2706"/>
                <a:gd name="T39" fmla="*/ 2147483647 h 303"/>
                <a:gd name="T40" fmla="*/ 2147483647 w 2706"/>
                <a:gd name="T41" fmla="*/ 2147483647 h 303"/>
                <a:gd name="T42" fmla="*/ 2147483647 w 2706"/>
                <a:gd name="T43" fmla="*/ 2147483647 h 303"/>
                <a:gd name="T44" fmla="*/ 2147483647 w 2706"/>
                <a:gd name="T45" fmla="*/ 2147483647 h 303"/>
                <a:gd name="T46" fmla="*/ 2147483647 w 2706"/>
                <a:gd name="T47" fmla="*/ 2147483647 h 303"/>
                <a:gd name="T48" fmla="*/ 2147483647 w 2706"/>
                <a:gd name="T49" fmla="*/ 2147483647 h 303"/>
                <a:gd name="T50" fmla="*/ 2147483647 w 2706"/>
                <a:gd name="T51" fmla="*/ 2147483647 h 303"/>
                <a:gd name="T52" fmla="*/ 2147483647 w 2706"/>
                <a:gd name="T53" fmla="*/ 2147483647 h 303"/>
                <a:gd name="T54" fmla="*/ 2147483647 w 2706"/>
                <a:gd name="T55" fmla="*/ 2147483647 h 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06"/>
                <a:gd name="T85" fmla="*/ 0 h 303"/>
                <a:gd name="T86" fmla="*/ 2706 w 2706"/>
                <a:gd name="T87" fmla="*/ 303 h 3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06" h="303">
                  <a:moveTo>
                    <a:pt x="0" y="237"/>
                  </a:moveTo>
                  <a:cubicBezTo>
                    <a:pt x="23" y="228"/>
                    <a:pt x="90" y="195"/>
                    <a:pt x="138" y="186"/>
                  </a:cubicBezTo>
                  <a:cubicBezTo>
                    <a:pt x="186" y="177"/>
                    <a:pt x="241" y="178"/>
                    <a:pt x="289" y="183"/>
                  </a:cubicBezTo>
                  <a:cubicBezTo>
                    <a:pt x="337" y="188"/>
                    <a:pt x="397" y="206"/>
                    <a:pt x="429" y="215"/>
                  </a:cubicBezTo>
                  <a:cubicBezTo>
                    <a:pt x="461" y="224"/>
                    <a:pt x="455" y="223"/>
                    <a:pt x="480" y="237"/>
                  </a:cubicBezTo>
                  <a:cubicBezTo>
                    <a:pt x="505" y="251"/>
                    <a:pt x="550" y="297"/>
                    <a:pt x="579" y="300"/>
                  </a:cubicBezTo>
                  <a:cubicBezTo>
                    <a:pt x="608" y="303"/>
                    <a:pt x="632" y="271"/>
                    <a:pt x="654" y="252"/>
                  </a:cubicBezTo>
                  <a:cubicBezTo>
                    <a:pt x="676" y="233"/>
                    <a:pt x="686" y="206"/>
                    <a:pt x="709" y="187"/>
                  </a:cubicBezTo>
                  <a:cubicBezTo>
                    <a:pt x="732" y="168"/>
                    <a:pt x="763" y="146"/>
                    <a:pt x="792" y="135"/>
                  </a:cubicBezTo>
                  <a:cubicBezTo>
                    <a:pt x="821" y="124"/>
                    <a:pt x="850" y="127"/>
                    <a:pt x="885" y="119"/>
                  </a:cubicBezTo>
                  <a:cubicBezTo>
                    <a:pt x="920" y="111"/>
                    <a:pt x="971" y="101"/>
                    <a:pt x="1005" y="87"/>
                  </a:cubicBezTo>
                  <a:cubicBezTo>
                    <a:pt x="1039" y="73"/>
                    <a:pt x="1058" y="50"/>
                    <a:pt x="1092" y="36"/>
                  </a:cubicBezTo>
                  <a:cubicBezTo>
                    <a:pt x="1126" y="22"/>
                    <a:pt x="1167" y="0"/>
                    <a:pt x="1209" y="3"/>
                  </a:cubicBezTo>
                  <a:cubicBezTo>
                    <a:pt x="1251" y="6"/>
                    <a:pt x="1301" y="29"/>
                    <a:pt x="1345" y="55"/>
                  </a:cubicBezTo>
                  <a:cubicBezTo>
                    <a:pt x="1389" y="81"/>
                    <a:pt x="1433" y="141"/>
                    <a:pt x="1476" y="159"/>
                  </a:cubicBezTo>
                  <a:cubicBezTo>
                    <a:pt x="1519" y="177"/>
                    <a:pt x="1574" y="157"/>
                    <a:pt x="1602" y="162"/>
                  </a:cubicBezTo>
                  <a:cubicBezTo>
                    <a:pt x="1630" y="167"/>
                    <a:pt x="1630" y="183"/>
                    <a:pt x="1647" y="189"/>
                  </a:cubicBezTo>
                  <a:cubicBezTo>
                    <a:pt x="1664" y="195"/>
                    <a:pt x="1681" y="195"/>
                    <a:pt x="1704" y="198"/>
                  </a:cubicBezTo>
                  <a:cubicBezTo>
                    <a:pt x="1727" y="201"/>
                    <a:pt x="1765" y="201"/>
                    <a:pt x="1785" y="204"/>
                  </a:cubicBezTo>
                  <a:cubicBezTo>
                    <a:pt x="1805" y="207"/>
                    <a:pt x="1808" y="209"/>
                    <a:pt x="1827" y="219"/>
                  </a:cubicBezTo>
                  <a:cubicBezTo>
                    <a:pt x="1846" y="229"/>
                    <a:pt x="1876" y="266"/>
                    <a:pt x="1902" y="267"/>
                  </a:cubicBezTo>
                  <a:cubicBezTo>
                    <a:pt x="1928" y="268"/>
                    <a:pt x="1945" y="231"/>
                    <a:pt x="1986" y="225"/>
                  </a:cubicBezTo>
                  <a:cubicBezTo>
                    <a:pt x="2027" y="219"/>
                    <a:pt x="2109" y="233"/>
                    <a:pt x="2148" y="231"/>
                  </a:cubicBezTo>
                  <a:cubicBezTo>
                    <a:pt x="2187" y="229"/>
                    <a:pt x="2193" y="225"/>
                    <a:pt x="2220" y="213"/>
                  </a:cubicBezTo>
                  <a:cubicBezTo>
                    <a:pt x="2247" y="201"/>
                    <a:pt x="2271" y="168"/>
                    <a:pt x="2310" y="159"/>
                  </a:cubicBezTo>
                  <a:cubicBezTo>
                    <a:pt x="2349" y="150"/>
                    <a:pt x="2409" y="166"/>
                    <a:pt x="2457" y="156"/>
                  </a:cubicBezTo>
                  <a:cubicBezTo>
                    <a:pt x="2505" y="146"/>
                    <a:pt x="2560" y="110"/>
                    <a:pt x="2601" y="96"/>
                  </a:cubicBezTo>
                  <a:cubicBezTo>
                    <a:pt x="2642" y="82"/>
                    <a:pt x="2684" y="75"/>
                    <a:pt x="2706" y="69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02" name="Freeform 10"/>
            <p:cNvSpPr>
              <a:spLocks/>
            </p:cNvSpPr>
            <p:nvPr/>
          </p:nvSpPr>
          <p:spPr bwMode="auto">
            <a:xfrm>
              <a:off x="339725" y="844550"/>
              <a:ext cx="3040063" cy="2033588"/>
            </a:xfrm>
            <a:custGeom>
              <a:avLst/>
              <a:gdLst>
                <a:gd name="T0" fmla="*/ 0 w 1915"/>
                <a:gd name="T1" fmla="*/ 2147483647 h 1281"/>
                <a:gd name="T2" fmla="*/ 2147483647 w 1915"/>
                <a:gd name="T3" fmla="*/ 2147483647 h 1281"/>
                <a:gd name="T4" fmla="*/ 2147483647 w 1915"/>
                <a:gd name="T5" fmla="*/ 2147483647 h 1281"/>
                <a:gd name="T6" fmla="*/ 2147483647 w 1915"/>
                <a:gd name="T7" fmla="*/ 2147483647 h 1281"/>
                <a:gd name="T8" fmla="*/ 2147483647 w 1915"/>
                <a:gd name="T9" fmla="*/ 2147483647 h 1281"/>
                <a:gd name="T10" fmla="*/ 2147483647 w 1915"/>
                <a:gd name="T11" fmla="*/ 2147483647 h 1281"/>
                <a:gd name="T12" fmla="*/ 2147483647 w 1915"/>
                <a:gd name="T13" fmla="*/ 2147483647 h 1281"/>
                <a:gd name="T14" fmla="*/ 2147483647 w 1915"/>
                <a:gd name="T15" fmla="*/ 2147483647 h 1281"/>
                <a:gd name="T16" fmla="*/ 2147483647 w 1915"/>
                <a:gd name="T17" fmla="*/ 2147483647 h 1281"/>
                <a:gd name="T18" fmla="*/ 2147483647 w 1915"/>
                <a:gd name="T19" fmla="*/ 2147483647 h 1281"/>
                <a:gd name="T20" fmla="*/ 2147483647 w 1915"/>
                <a:gd name="T21" fmla="*/ 2147483647 h 1281"/>
                <a:gd name="T22" fmla="*/ 2147483647 w 1915"/>
                <a:gd name="T23" fmla="*/ 2147483647 h 1281"/>
                <a:gd name="T24" fmla="*/ 2147483647 w 1915"/>
                <a:gd name="T25" fmla="*/ 2147483647 h 1281"/>
                <a:gd name="T26" fmla="*/ 2147483647 w 1915"/>
                <a:gd name="T27" fmla="*/ 2147483647 h 1281"/>
                <a:gd name="T28" fmla="*/ 2147483647 w 1915"/>
                <a:gd name="T29" fmla="*/ 2147483647 h 1281"/>
                <a:gd name="T30" fmla="*/ 2147483647 w 1915"/>
                <a:gd name="T31" fmla="*/ 2147483647 h 1281"/>
                <a:gd name="T32" fmla="*/ 2147483647 w 1915"/>
                <a:gd name="T33" fmla="*/ 2147483647 h 1281"/>
                <a:gd name="T34" fmla="*/ 2147483647 w 1915"/>
                <a:gd name="T35" fmla="*/ 2147483647 h 1281"/>
                <a:gd name="T36" fmla="*/ 2147483647 w 1915"/>
                <a:gd name="T37" fmla="*/ 2147483647 h 1281"/>
                <a:gd name="T38" fmla="*/ 2147483647 w 1915"/>
                <a:gd name="T39" fmla="*/ 2147483647 h 1281"/>
                <a:gd name="T40" fmla="*/ 2147483647 w 1915"/>
                <a:gd name="T41" fmla="*/ 2147483647 h 1281"/>
                <a:gd name="T42" fmla="*/ 2147483647 w 1915"/>
                <a:gd name="T43" fmla="*/ 2147483647 h 1281"/>
                <a:gd name="T44" fmla="*/ 2147483647 w 1915"/>
                <a:gd name="T45" fmla="*/ 2147483647 h 1281"/>
                <a:gd name="T46" fmla="*/ 2147483647 w 1915"/>
                <a:gd name="T47" fmla="*/ 2147483647 h 1281"/>
                <a:gd name="T48" fmla="*/ 2147483647 w 1915"/>
                <a:gd name="T49" fmla="*/ 2147483647 h 1281"/>
                <a:gd name="T50" fmla="*/ 2147483647 w 1915"/>
                <a:gd name="T51" fmla="*/ 2147483647 h 1281"/>
                <a:gd name="T52" fmla="*/ 2147483647 w 1915"/>
                <a:gd name="T53" fmla="*/ 2147483647 h 1281"/>
                <a:gd name="T54" fmla="*/ 2147483647 w 1915"/>
                <a:gd name="T55" fmla="*/ 2147483647 h 1281"/>
                <a:gd name="T56" fmla="*/ 2147483647 w 1915"/>
                <a:gd name="T57" fmla="*/ 2147483647 h 1281"/>
                <a:gd name="T58" fmla="*/ 2147483647 w 1915"/>
                <a:gd name="T59" fmla="*/ 2147483647 h 1281"/>
                <a:gd name="T60" fmla="*/ 2147483647 w 1915"/>
                <a:gd name="T61" fmla="*/ 2147483647 h 1281"/>
                <a:gd name="T62" fmla="*/ 2147483647 w 1915"/>
                <a:gd name="T63" fmla="*/ 2147483647 h 1281"/>
                <a:gd name="T64" fmla="*/ 2147483647 w 1915"/>
                <a:gd name="T65" fmla="*/ 2147483647 h 1281"/>
                <a:gd name="T66" fmla="*/ 2147483647 w 1915"/>
                <a:gd name="T67" fmla="*/ 2147483647 h 1281"/>
                <a:gd name="T68" fmla="*/ 2147483647 w 1915"/>
                <a:gd name="T69" fmla="*/ 2147483647 h 1281"/>
                <a:gd name="T70" fmla="*/ 2147483647 w 1915"/>
                <a:gd name="T71" fmla="*/ 2147483647 h 1281"/>
                <a:gd name="T72" fmla="*/ 2147483647 w 1915"/>
                <a:gd name="T73" fmla="*/ 2147483647 h 1281"/>
                <a:gd name="T74" fmla="*/ 2147483647 w 1915"/>
                <a:gd name="T75" fmla="*/ 2147483647 h 1281"/>
                <a:gd name="T76" fmla="*/ 2147483647 w 1915"/>
                <a:gd name="T77" fmla="*/ 2147483647 h 1281"/>
                <a:gd name="T78" fmla="*/ 2147483647 w 1915"/>
                <a:gd name="T79" fmla="*/ 2147483647 h 1281"/>
                <a:gd name="T80" fmla="*/ 2147483647 w 1915"/>
                <a:gd name="T81" fmla="*/ 2147483647 h 1281"/>
                <a:gd name="T82" fmla="*/ 2147483647 w 1915"/>
                <a:gd name="T83" fmla="*/ 2147483647 h 1281"/>
                <a:gd name="T84" fmla="*/ 2147483647 w 1915"/>
                <a:gd name="T85" fmla="*/ 2147483647 h 1281"/>
                <a:gd name="T86" fmla="*/ 2147483647 w 1915"/>
                <a:gd name="T87" fmla="*/ 0 h 12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15"/>
                <a:gd name="T133" fmla="*/ 0 h 1281"/>
                <a:gd name="T134" fmla="*/ 1915 w 1915"/>
                <a:gd name="T135" fmla="*/ 1281 h 12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15" h="1281">
                  <a:moveTo>
                    <a:pt x="0" y="1281"/>
                  </a:moveTo>
                  <a:cubicBezTo>
                    <a:pt x="8" y="1269"/>
                    <a:pt x="40" y="1224"/>
                    <a:pt x="51" y="1203"/>
                  </a:cubicBezTo>
                  <a:cubicBezTo>
                    <a:pt x="62" y="1182"/>
                    <a:pt x="62" y="1171"/>
                    <a:pt x="66" y="1152"/>
                  </a:cubicBezTo>
                  <a:cubicBezTo>
                    <a:pt x="70" y="1133"/>
                    <a:pt x="63" y="1102"/>
                    <a:pt x="75" y="1086"/>
                  </a:cubicBezTo>
                  <a:cubicBezTo>
                    <a:pt x="87" y="1070"/>
                    <a:pt x="121" y="1062"/>
                    <a:pt x="135" y="1053"/>
                  </a:cubicBezTo>
                  <a:cubicBezTo>
                    <a:pt x="149" y="1044"/>
                    <a:pt x="154" y="1036"/>
                    <a:pt x="159" y="1029"/>
                  </a:cubicBezTo>
                  <a:cubicBezTo>
                    <a:pt x="164" y="1022"/>
                    <a:pt x="157" y="1010"/>
                    <a:pt x="168" y="1008"/>
                  </a:cubicBezTo>
                  <a:cubicBezTo>
                    <a:pt x="179" y="1006"/>
                    <a:pt x="209" y="1014"/>
                    <a:pt x="228" y="1014"/>
                  </a:cubicBezTo>
                  <a:cubicBezTo>
                    <a:pt x="247" y="1014"/>
                    <a:pt x="267" y="1004"/>
                    <a:pt x="285" y="1005"/>
                  </a:cubicBezTo>
                  <a:cubicBezTo>
                    <a:pt x="303" y="1006"/>
                    <a:pt x="322" y="1017"/>
                    <a:pt x="336" y="1017"/>
                  </a:cubicBezTo>
                  <a:cubicBezTo>
                    <a:pt x="350" y="1017"/>
                    <a:pt x="357" y="1006"/>
                    <a:pt x="369" y="1005"/>
                  </a:cubicBezTo>
                  <a:cubicBezTo>
                    <a:pt x="381" y="1004"/>
                    <a:pt x="394" y="1034"/>
                    <a:pt x="408" y="1008"/>
                  </a:cubicBezTo>
                  <a:cubicBezTo>
                    <a:pt x="422" y="982"/>
                    <a:pt x="447" y="891"/>
                    <a:pt x="453" y="849"/>
                  </a:cubicBezTo>
                  <a:cubicBezTo>
                    <a:pt x="459" y="807"/>
                    <a:pt x="436" y="761"/>
                    <a:pt x="447" y="753"/>
                  </a:cubicBezTo>
                  <a:cubicBezTo>
                    <a:pt x="458" y="745"/>
                    <a:pt x="507" y="801"/>
                    <a:pt x="522" y="801"/>
                  </a:cubicBezTo>
                  <a:cubicBezTo>
                    <a:pt x="537" y="801"/>
                    <a:pt x="528" y="753"/>
                    <a:pt x="540" y="750"/>
                  </a:cubicBezTo>
                  <a:cubicBezTo>
                    <a:pt x="552" y="747"/>
                    <a:pt x="578" y="779"/>
                    <a:pt x="597" y="783"/>
                  </a:cubicBezTo>
                  <a:cubicBezTo>
                    <a:pt x="616" y="787"/>
                    <a:pt x="639" y="776"/>
                    <a:pt x="657" y="777"/>
                  </a:cubicBezTo>
                  <a:cubicBezTo>
                    <a:pt x="675" y="778"/>
                    <a:pt x="687" y="788"/>
                    <a:pt x="705" y="786"/>
                  </a:cubicBezTo>
                  <a:cubicBezTo>
                    <a:pt x="723" y="784"/>
                    <a:pt x="740" y="766"/>
                    <a:pt x="765" y="768"/>
                  </a:cubicBezTo>
                  <a:cubicBezTo>
                    <a:pt x="790" y="770"/>
                    <a:pt x="827" y="792"/>
                    <a:pt x="855" y="795"/>
                  </a:cubicBezTo>
                  <a:cubicBezTo>
                    <a:pt x="883" y="798"/>
                    <a:pt x="910" y="780"/>
                    <a:pt x="933" y="783"/>
                  </a:cubicBezTo>
                  <a:cubicBezTo>
                    <a:pt x="956" y="786"/>
                    <a:pt x="976" y="811"/>
                    <a:pt x="993" y="816"/>
                  </a:cubicBezTo>
                  <a:cubicBezTo>
                    <a:pt x="1010" y="821"/>
                    <a:pt x="1023" y="809"/>
                    <a:pt x="1035" y="816"/>
                  </a:cubicBezTo>
                  <a:cubicBezTo>
                    <a:pt x="1047" y="823"/>
                    <a:pt x="1056" y="855"/>
                    <a:pt x="1068" y="861"/>
                  </a:cubicBezTo>
                  <a:cubicBezTo>
                    <a:pt x="1080" y="867"/>
                    <a:pt x="1091" y="847"/>
                    <a:pt x="1107" y="849"/>
                  </a:cubicBezTo>
                  <a:cubicBezTo>
                    <a:pt x="1123" y="851"/>
                    <a:pt x="1145" y="873"/>
                    <a:pt x="1167" y="876"/>
                  </a:cubicBezTo>
                  <a:cubicBezTo>
                    <a:pt x="1189" y="879"/>
                    <a:pt x="1215" y="882"/>
                    <a:pt x="1239" y="867"/>
                  </a:cubicBezTo>
                  <a:cubicBezTo>
                    <a:pt x="1263" y="852"/>
                    <a:pt x="1282" y="804"/>
                    <a:pt x="1314" y="786"/>
                  </a:cubicBezTo>
                  <a:cubicBezTo>
                    <a:pt x="1346" y="768"/>
                    <a:pt x="1387" y="770"/>
                    <a:pt x="1431" y="756"/>
                  </a:cubicBezTo>
                  <a:cubicBezTo>
                    <a:pt x="1475" y="742"/>
                    <a:pt x="1547" y="694"/>
                    <a:pt x="1575" y="702"/>
                  </a:cubicBezTo>
                  <a:cubicBezTo>
                    <a:pt x="1603" y="710"/>
                    <a:pt x="1586" y="778"/>
                    <a:pt x="1599" y="804"/>
                  </a:cubicBezTo>
                  <a:cubicBezTo>
                    <a:pt x="1612" y="830"/>
                    <a:pt x="1633" y="851"/>
                    <a:pt x="1653" y="858"/>
                  </a:cubicBezTo>
                  <a:cubicBezTo>
                    <a:pt x="1673" y="865"/>
                    <a:pt x="1695" y="858"/>
                    <a:pt x="1719" y="846"/>
                  </a:cubicBezTo>
                  <a:cubicBezTo>
                    <a:pt x="1743" y="834"/>
                    <a:pt x="1772" y="802"/>
                    <a:pt x="1800" y="786"/>
                  </a:cubicBezTo>
                  <a:cubicBezTo>
                    <a:pt x="1828" y="770"/>
                    <a:pt x="1873" y="762"/>
                    <a:pt x="1890" y="750"/>
                  </a:cubicBezTo>
                  <a:cubicBezTo>
                    <a:pt x="1907" y="738"/>
                    <a:pt x="1905" y="737"/>
                    <a:pt x="1899" y="714"/>
                  </a:cubicBezTo>
                  <a:cubicBezTo>
                    <a:pt x="1893" y="691"/>
                    <a:pt x="1856" y="635"/>
                    <a:pt x="1851" y="612"/>
                  </a:cubicBezTo>
                  <a:cubicBezTo>
                    <a:pt x="1846" y="589"/>
                    <a:pt x="1860" y="589"/>
                    <a:pt x="1869" y="573"/>
                  </a:cubicBezTo>
                  <a:cubicBezTo>
                    <a:pt x="1878" y="557"/>
                    <a:pt x="1915" y="549"/>
                    <a:pt x="1908" y="516"/>
                  </a:cubicBezTo>
                  <a:cubicBezTo>
                    <a:pt x="1901" y="483"/>
                    <a:pt x="1855" y="418"/>
                    <a:pt x="1830" y="375"/>
                  </a:cubicBezTo>
                  <a:cubicBezTo>
                    <a:pt x="1805" y="332"/>
                    <a:pt x="1784" y="294"/>
                    <a:pt x="1755" y="258"/>
                  </a:cubicBezTo>
                  <a:cubicBezTo>
                    <a:pt x="1726" y="222"/>
                    <a:pt x="1691" y="199"/>
                    <a:pt x="1656" y="156"/>
                  </a:cubicBezTo>
                  <a:cubicBezTo>
                    <a:pt x="1621" y="113"/>
                    <a:pt x="1568" y="32"/>
                    <a:pt x="1545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03" name="Freeform 11"/>
            <p:cNvSpPr>
              <a:spLocks/>
            </p:cNvSpPr>
            <p:nvPr/>
          </p:nvSpPr>
          <p:spPr bwMode="auto">
            <a:xfrm>
              <a:off x="5726113" y="4497388"/>
              <a:ext cx="1962150" cy="495300"/>
            </a:xfrm>
            <a:custGeom>
              <a:avLst/>
              <a:gdLst>
                <a:gd name="T0" fmla="*/ 2147483647 w 1236"/>
                <a:gd name="T1" fmla="*/ 2147483647 h 312"/>
                <a:gd name="T2" fmla="*/ 2147483647 w 1236"/>
                <a:gd name="T3" fmla="*/ 2147483647 h 312"/>
                <a:gd name="T4" fmla="*/ 2147483647 w 1236"/>
                <a:gd name="T5" fmla="*/ 2147483647 h 312"/>
                <a:gd name="T6" fmla="*/ 2147483647 w 1236"/>
                <a:gd name="T7" fmla="*/ 2147483647 h 312"/>
                <a:gd name="T8" fmla="*/ 2147483647 w 1236"/>
                <a:gd name="T9" fmla="*/ 2147483647 h 312"/>
                <a:gd name="T10" fmla="*/ 2147483647 w 1236"/>
                <a:gd name="T11" fmla="*/ 2147483647 h 312"/>
                <a:gd name="T12" fmla="*/ 2147483647 w 1236"/>
                <a:gd name="T13" fmla="*/ 2147483647 h 312"/>
                <a:gd name="T14" fmla="*/ 2147483647 w 1236"/>
                <a:gd name="T15" fmla="*/ 2147483647 h 312"/>
                <a:gd name="T16" fmla="*/ 2147483647 w 1236"/>
                <a:gd name="T17" fmla="*/ 2147483647 h 312"/>
                <a:gd name="T18" fmla="*/ 2147483647 w 1236"/>
                <a:gd name="T19" fmla="*/ 0 h 312"/>
                <a:gd name="T20" fmla="*/ 2147483647 w 1236"/>
                <a:gd name="T21" fmla="*/ 2147483647 h 312"/>
                <a:gd name="T22" fmla="*/ 2147483647 w 1236"/>
                <a:gd name="T23" fmla="*/ 2147483647 h 312"/>
                <a:gd name="T24" fmla="*/ 2147483647 w 1236"/>
                <a:gd name="T25" fmla="*/ 2147483647 h 312"/>
                <a:gd name="T26" fmla="*/ 2147483647 w 1236"/>
                <a:gd name="T27" fmla="*/ 2147483647 h 312"/>
                <a:gd name="T28" fmla="*/ 2147483647 w 1236"/>
                <a:gd name="T29" fmla="*/ 2147483647 h 312"/>
                <a:gd name="T30" fmla="*/ 2147483647 w 1236"/>
                <a:gd name="T31" fmla="*/ 2147483647 h 312"/>
                <a:gd name="T32" fmla="*/ 2147483647 w 1236"/>
                <a:gd name="T33" fmla="*/ 2147483647 h 312"/>
                <a:gd name="T34" fmla="*/ 2147483647 w 1236"/>
                <a:gd name="T35" fmla="*/ 2147483647 h 312"/>
                <a:gd name="T36" fmla="*/ 2147483647 w 1236"/>
                <a:gd name="T37" fmla="*/ 2147483647 h 312"/>
                <a:gd name="T38" fmla="*/ 2147483647 w 1236"/>
                <a:gd name="T39" fmla="*/ 2147483647 h 312"/>
                <a:gd name="T40" fmla="*/ 2147483647 w 1236"/>
                <a:gd name="T41" fmla="*/ 2147483647 h 312"/>
                <a:gd name="T42" fmla="*/ 2147483647 w 1236"/>
                <a:gd name="T43" fmla="*/ 2147483647 h 312"/>
                <a:gd name="T44" fmla="*/ 2147483647 w 1236"/>
                <a:gd name="T45" fmla="*/ 2147483647 h 312"/>
                <a:gd name="T46" fmla="*/ 2147483647 w 1236"/>
                <a:gd name="T47" fmla="*/ 2147483647 h 312"/>
                <a:gd name="T48" fmla="*/ 2147483647 w 1236"/>
                <a:gd name="T49" fmla="*/ 2147483647 h 312"/>
                <a:gd name="T50" fmla="*/ 2147483647 w 1236"/>
                <a:gd name="T51" fmla="*/ 2147483647 h 3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36"/>
                <a:gd name="T79" fmla="*/ 0 h 312"/>
                <a:gd name="T80" fmla="*/ 1236 w 1236"/>
                <a:gd name="T81" fmla="*/ 312 h 3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36" h="312">
                  <a:moveTo>
                    <a:pt x="54" y="261"/>
                  </a:moveTo>
                  <a:cubicBezTo>
                    <a:pt x="81" y="252"/>
                    <a:pt x="127" y="245"/>
                    <a:pt x="160" y="233"/>
                  </a:cubicBezTo>
                  <a:cubicBezTo>
                    <a:pt x="193" y="221"/>
                    <a:pt x="207" y="203"/>
                    <a:pt x="252" y="189"/>
                  </a:cubicBezTo>
                  <a:cubicBezTo>
                    <a:pt x="297" y="175"/>
                    <a:pt x="385" y="162"/>
                    <a:pt x="430" y="149"/>
                  </a:cubicBezTo>
                  <a:cubicBezTo>
                    <a:pt x="475" y="136"/>
                    <a:pt x="480" y="122"/>
                    <a:pt x="524" y="111"/>
                  </a:cubicBezTo>
                  <a:cubicBezTo>
                    <a:pt x="568" y="100"/>
                    <a:pt x="627" y="97"/>
                    <a:pt x="694" y="85"/>
                  </a:cubicBezTo>
                  <a:cubicBezTo>
                    <a:pt x="761" y="73"/>
                    <a:pt x="866" y="52"/>
                    <a:pt x="924" y="41"/>
                  </a:cubicBezTo>
                  <a:cubicBezTo>
                    <a:pt x="982" y="30"/>
                    <a:pt x="1012" y="21"/>
                    <a:pt x="1040" y="17"/>
                  </a:cubicBezTo>
                  <a:cubicBezTo>
                    <a:pt x="1068" y="13"/>
                    <a:pt x="1063" y="22"/>
                    <a:pt x="1090" y="19"/>
                  </a:cubicBezTo>
                  <a:cubicBezTo>
                    <a:pt x="1117" y="16"/>
                    <a:pt x="1183" y="0"/>
                    <a:pt x="1203" y="0"/>
                  </a:cubicBezTo>
                  <a:cubicBezTo>
                    <a:pt x="1223" y="0"/>
                    <a:pt x="1210" y="11"/>
                    <a:pt x="1212" y="18"/>
                  </a:cubicBezTo>
                  <a:cubicBezTo>
                    <a:pt x="1214" y="25"/>
                    <a:pt x="1236" y="33"/>
                    <a:pt x="1215" y="45"/>
                  </a:cubicBezTo>
                  <a:cubicBezTo>
                    <a:pt x="1194" y="57"/>
                    <a:pt x="1114" y="83"/>
                    <a:pt x="1086" y="91"/>
                  </a:cubicBezTo>
                  <a:cubicBezTo>
                    <a:pt x="1058" y="99"/>
                    <a:pt x="1072" y="87"/>
                    <a:pt x="1046" y="91"/>
                  </a:cubicBezTo>
                  <a:cubicBezTo>
                    <a:pt x="1020" y="95"/>
                    <a:pt x="961" y="109"/>
                    <a:pt x="932" y="115"/>
                  </a:cubicBezTo>
                  <a:cubicBezTo>
                    <a:pt x="903" y="121"/>
                    <a:pt x="901" y="123"/>
                    <a:pt x="874" y="125"/>
                  </a:cubicBezTo>
                  <a:cubicBezTo>
                    <a:pt x="847" y="127"/>
                    <a:pt x="797" y="124"/>
                    <a:pt x="772" y="127"/>
                  </a:cubicBezTo>
                  <a:cubicBezTo>
                    <a:pt x="747" y="130"/>
                    <a:pt x="761" y="135"/>
                    <a:pt x="726" y="141"/>
                  </a:cubicBezTo>
                  <a:cubicBezTo>
                    <a:pt x="691" y="147"/>
                    <a:pt x="607" y="152"/>
                    <a:pt x="564" y="161"/>
                  </a:cubicBezTo>
                  <a:cubicBezTo>
                    <a:pt x="521" y="170"/>
                    <a:pt x="504" y="181"/>
                    <a:pt x="468" y="195"/>
                  </a:cubicBezTo>
                  <a:cubicBezTo>
                    <a:pt x="432" y="209"/>
                    <a:pt x="384" y="236"/>
                    <a:pt x="346" y="247"/>
                  </a:cubicBezTo>
                  <a:cubicBezTo>
                    <a:pt x="308" y="258"/>
                    <a:pt x="279" y="252"/>
                    <a:pt x="240" y="259"/>
                  </a:cubicBezTo>
                  <a:cubicBezTo>
                    <a:pt x="201" y="266"/>
                    <a:pt x="152" y="279"/>
                    <a:pt x="114" y="287"/>
                  </a:cubicBezTo>
                  <a:cubicBezTo>
                    <a:pt x="76" y="295"/>
                    <a:pt x="28" y="312"/>
                    <a:pt x="14" y="307"/>
                  </a:cubicBezTo>
                  <a:cubicBezTo>
                    <a:pt x="0" y="302"/>
                    <a:pt x="25" y="265"/>
                    <a:pt x="32" y="257"/>
                  </a:cubicBezTo>
                  <a:cubicBezTo>
                    <a:pt x="39" y="249"/>
                    <a:pt x="50" y="260"/>
                    <a:pt x="54" y="261"/>
                  </a:cubicBezTo>
                  <a:close/>
                </a:path>
              </a:pathLst>
            </a:custGeom>
            <a:solidFill>
              <a:srgbClr val="69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04" name="Freeform 12"/>
            <p:cNvSpPr>
              <a:spLocks/>
            </p:cNvSpPr>
            <p:nvPr/>
          </p:nvSpPr>
          <p:spPr bwMode="auto">
            <a:xfrm>
              <a:off x="7659688" y="4425950"/>
              <a:ext cx="436562" cy="155575"/>
            </a:xfrm>
            <a:custGeom>
              <a:avLst/>
              <a:gdLst>
                <a:gd name="T0" fmla="*/ 2147483647 w 275"/>
                <a:gd name="T1" fmla="*/ 2147483647 h 98"/>
                <a:gd name="T2" fmla="*/ 2147483647 w 275"/>
                <a:gd name="T3" fmla="*/ 2147483647 h 98"/>
                <a:gd name="T4" fmla="*/ 2147483647 w 275"/>
                <a:gd name="T5" fmla="*/ 2147483647 h 98"/>
                <a:gd name="T6" fmla="*/ 2147483647 w 275"/>
                <a:gd name="T7" fmla="*/ 2147483647 h 98"/>
                <a:gd name="T8" fmla="*/ 2147483647 w 275"/>
                <a:gd name="T9" fmla="*/ 2147483647 h 98"/>
                <a:gd name="T10" fmla="*/ 2147483647 w 275"/>
                <a:gd name="T11" fmla="*/ 2147483647 h 98"/>
                <a:gd name="T12" fmla="*/ 2147483647 w 275"/>
                <a:gd name="T13" fmla="*/ 2147483647 h 98"/>
                <a:gd name="T14" fmla="*/ 2147483647 w 275"/>
                <a:gd name="T15" fmla="*/ 2147483647 h 98"/>
                <a:gd name="T16" fmla="*/ 2147483647 w 275"/>
                <a:gd name="T17" fmla="*/ 2147483647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98"/>
                <a:gd name="T29" fmla="*/ 275 w 275"/>
                <a:gd name="T30" fmla="*/ 98 h 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98">
                  <a:moveTo>
                    <a:pt x="14" y="90"/>
                  </a:moveTo>
                  <a:cubicBezTo>
                    <a:pt x="0" y="82"/>
                    <a:pt x="11" y="50"/>
                    <a:pt x="18" y="40"/>
                  </a:cubicBezTo>
                  <a:cubicBezTo>
                    <a:pt x="25" y="30"/>
                    <a:pt x="35" y="33"/>
                    <a:pt x="54" y="30"/>
                  </a:cubicBezTo>
                  <a:cubicBezTo>
                    <a:pt x="73" y="27"/>
                    <a:pt x="100" y="28"/>
                    <a:pt x="134" y="24"/>
                  </a:cubicBezTo>
                  <a:cubicBezTo>
                    <a:pt x="168" y="20"/>
                    <a:pt x="235" y="0"/>
                    <a:pt x="255" y="3"/>
                  </a:cubicBezTo>
                  <a:cubicBezTo>
                    <a:pt x="275" y="6"/>
                    <a:pt x="263" y="33"/>
                    <a:pt x="255" y="42"/>
                  </a:cubicBezTo>
                  <a:cubicBezTo>
                    <a:pt x="247" y="51"/>
                    <a:pt x="233" y="51"/>
                    <a:pt x="208" y="58"/>
                  </a:cubicBezTo>
                  <a:cubicBezTo>
                    <a:pt x="183" y="65"/>
                    <a:pt x="134" y="81"/>
                    <a:pt x="102" y="86"/>
                  </a:cubicBezTo>
                  <a:cubicBezTo>
                    <a:pt x="70" y="91"/>
                    <a:pt x="29" y="98"/>
                    <a:pt x="14" y="9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05" name="Freeform 13"/>
            <p:cNvSpPr>
              <a:spLocks/>
            </p:cNvSpPr>
            <p:nvPr/>
          </p:nvSpPr>
          <p:spPr bwMode="auto">
            <a:xfrm>
              <a:off x="8085138" y="4314825"/>
              <a:ext cx="415925" cy="182563"/>
            </a:xfrm>
            <a:custGeom>
              <a:avLst/>
              <a:gdLst>
                <a:gd name="T0" fmla="*/ 2147483647 w 262"/>
                <a:gd name="T1" fmla="*/ 2147483647 h 115"/>
                <a:gd name="T2" fmla="*/ 2147483647 w 262"/>
                <a:gd name="T3" fmla="*/ 2147483647 h 115"/>
                <a:gd name="T4" fmla="*/ 2147483647 w 262"/>
                <a:gd name="T5" fmla="*/ 2147483647 h 115"/>
                <a:gd name="T6" fmla="*/ 2147483647 w 262"/>
                <a:gd name="T7" fmla="*/ 2147483647 h 115"/>
                <a:gd name="T8" fmla="*/ 2147483647 w 262"/>
                <a:gd name="T9" fmla="*/ 2147483647 h 115"/>
                <a:gd name="T10" fmla="*/ 2147483647 w 262"/>
                <a:gd name="T11" fmla="*/ 2147483647 h 115"/>
                <a:gd name="T12" fmla="*/ 2147483647 w 262"/>
                <a:gd name="T13" fmla="*/ 2147483647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2"/>
                <a:gd name="T22" fmla="*/ 0 h 115"/>
                <a:gd name="T23" fmla="*/ 262 w 262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2" h="115">
                  <a:moveTo>
                    <a:pt x="16" y="76"/>
                  </a:moveTo>
                  <a:cubicBezTo>
                    <a:pt x="34" y="60"/>
                    <a:pt x="87" y="25"/>
                    <a:pt x="125" y="13"/>
                  </a:cubicBezTo>
                  <a:cubicBezTo>
                    <a:pt x="163" y="1"/>
                    <a:pt x="226" y="0"/>
                    <a:pt x="244" y="4"/>
                  </a:cubicBezTo>
                  <a:cubicBezTo>
                    <a:pt x="262" y="8"/>
                    <a:pt x="253" y="22"/>
                    <a:pt x="233" y="37"/>
                  </a:cubicBezTo>
                  <a:cubicBezTo>
                    <a:pt x="213" y="52"/>
                    <a:pt x="158" y="84"/>
                    <a:pt x="122" y="96"/>
                  </a:cubicBezTo>
                  <a:cubicBezTo>
                    <a:pt x="86" y="108"/>
                    <a:pt x="36" y="115"/>
                    <a:pt x="18" y="112"/>
                  </a:cubicBezTo>
                  <a:cubicBezTo>
                    <a:pt x="0" y="109"/>
                    <a:pt x="16" y="83"/>
                    <a:pt x="16" y="76"/>
                  </a:cubicBezTo>
                  <a:close/>
                </a:path>
              </a:pathLst>
            </a:custGeom>
            <a:solidFill>
              <a:srgbClr val="699B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06" name="Freeform 14"/>
            <p:cNvSpPr>
              <a:spLocks/>
            </p:cNvSpPr>
            <p:nvPr/>
          </p:nvSpPr>
          <p:spPr bwMode="auto">
            <a:xfrm>
              <a:off x="8461375" y="4286250"/>
              <a:ext cx="287338" cy="153988"/>
            </a:xfrm>
            <a:custGeom>
              <a:avLst/>
              <a:gdLst>
                <a:gd name="T0" fmla="*/ 2147483647 w 181"/>
                <a:gd name="T1" fmla="*/ 2147483647 h 97"/>
                <a:gd name="T2" fmla="*/ 2147483647 w 181"/>
                <a:gd name="T3" fmla="*/ 2147483647 h 97"/>
                <a:gd name="T4" fmla="*/ 2147483647 w 181"/>
                <a:gd name="T5" fmla="*/ 2147483647 h 97"/>
                <a:gd name="T6" fmla="*/ 2147483647 w 181"/>
                <a:gd name="T7" fmla="*/ 2147483647 h 97"/>
                <a:gd name="T8" fmla="*/ 2147483647 w 181"/>
                <a:gd name="T9" fmla="*/ 2147483647 h 97"/>
                <a:gd name="T10" fmla="*/ 2147483647 w 181"/>
                <a:gd name="T11" fmla="*/ 2147483647 h 97"/>
                <a:gd name="T12" fmla="*/ 2147483647 w 181"/>
                <a:gd name="T13" fmla="*/ 2147483647 h 97"/>
                <a:gd name="T14" fmla="*/ 2147483647 w 181"/>
                <a:gd name="T15" fmla="*/ 2147483647 h 97"/>
                <a:gd name="T16" fmla="*/ 2147483647 w 181"/>
                <a:gd name="T17" fmla="*/ 2147483647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1"/>
                <a:gd name="T28" fmla="*/ 0 h 97"/>
                <a:gd name="T29" fmla="*/ 181 w 181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1" h="97">
                  <a:moveTo>
                    <a:pt x="19" y="49"/>
                  </a:moveTo>
                  <a:cubicBezTo>
                    <a:pt x="22" y="39"/>
                    <a:pt x="32" y="24"/>
                    <a:pt x="41" y="22"/>
                  </a:cubicBezTo>
                  <a:cubicBezTo>
                    <a:pt x="50" y="20"/>
                    <a:pt x="55" y="37"/>
                    <a:pt x="73" y="34"/>
                  </a:cubicBezTo>
                  <a:cubicBezTo>
                    <a:pt x="91" y="31"/>
                    <a:pt x="132" y="0"/>
                    <a:pt x="149" y="6"/>
                  </a:cubicBezTo>
                  <a:cubicBezTo>
                    <a:pt x="166" y="12"/>
                    <a:pt x="177" y="59"/>
                    <a:pt x="179" y="72"/>
                  </a:cubicBezTo>
                  <a:cubicBezTo>
                    <a:pt x="181" y="85"/>
                    <a:pt x="177" y="82"/>
                    <a:pt x="161" y="86"/>
                  </a:cubicBezTo>
                  <a:cubicBezTo>
                    <a:pt x="145" y="90"/>
                    <a:pt x="110" y="97"/>
                    <a:pt x="85" y="96"/>
                  </a:cubicBezTo>
                  <a:cubicBezTo>
                    <a:pt x="60" y="95"/>
                    <a:pt x="22" y="86"/>
                    <a:pt x="11" y="78"/>
                  </a:cubicBezTo>
                  <a:cubicBezTo>
                    <a:pt x="0" y="70"/>
                    <a:pt x="17" y="55"/>
                    <a:pt x="19" y="49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07" name="Freeform 16"/>
            <p:cNvSpPr>
              <a:spLocks/>
            </p:cNvSpPr>
            <p:nvPr/>
          </p:nvSpPr>
          <p:spPr bwMode="auto">
            <a:xfrm>
              <a:off x="3416300" y="1606550"/>
              <a:ext cx="3106738" cy="3214688"/>
            </a:xfrm>
            <a:custGeom>
              <a:avLst/>
              <a:gdLst>
                <a:gd name="T0" fmla="*/ 2147483647 w 1957"/>
                <a:gd name="T1" fmla="*/ 2147483647 h 2025"/>
                <a:gd name="T2" fmla="*/ 2147483647 w 1957"/>
                <a:gd name="T3" fmla="*/ 2147483647 h 2025"/>
                <a:gd name="T4" fmla="*/ 2147483647 w 1957"/>
                <a:gd name="T5" fmla="*/ 2147483647 h 2025"/>
                <a:gd name="T6" fmla="*/ 2147483647 w 1957"/>
                <a:gd name="T7" fmla="*/ 2147483647 h 2025"/>
                <a:gd name="T8" fmla="*/ 2147483647 w 1957"/>
                <a:gd name="T9" fmla="*/ 2147483647 h 2025"/>
                <a:gd name="T10" fmla="*/ 2147483647 w 1957"/>
                <a:gd name="T11" fmla="*/ 2147483647 h 2025"/>
                <a:gd name="T12" fmla="*/ 2147483647 w 1957"/>
                <a:gd name="T13" fmla="*/ 2147483647 h 2025"/>
                <a:gd name="T14" fmla="*/ 2147483647 w 1957"/>
                <a:gd name="T15" fmla="*/ 2147483647 h 2025"/>
                <a:gd name="T16" fmla="*/ 2147483647 w 1957"/>
                <a:gd name="T17" fmla="*/ 2147483647 h 2025"/>
                <a:gd name="T18" fmla="*/ 2147483647 w 1957"/>
                <a:gd name="T19" fmla="*/ 2147483647 h 2025"/>
                <a:gd name="T20" fmla="*/ 2147483647 w 1957"/>
                <a:gd name="T21" fmla="*/ 2147483647 h 2025"/>
                <a:gd name="T22" fmla="*/ 2147483647 w 1957"/>
                <a:gd name="T23" fmla="*/ 2147483647 h 2025"/>
                <a:gd name="T24" fmla="*/ 2147483647 w 1957"/>
                <a:gd name="T25" fmla="*/ 2147483647 h 2025"/>
                <a:gd name="T26" fmla="*/ 2147483647 w 1957"/>
                <a:gd name="T27" fmla="*/ 2147483647 h 2025"/>
                <a:gd name="T28" fmla="*/ 2147483647 w 1957"/>
                <a:gd name="T29" fmla="*/ 2147483647 h 2025"/>
                <a:gd name="T30" fmla="*/ 2147483647 w 1957"/>
                <a:gd name="T31" fmla="*/ 2147483647 h 2025"/>
                <a:gd name="T32" fmla="*/ 2147483647 w 1957"/>
                <a:gd name="T33" fmla="*/ 2147483647 h 2025"/>
                <a:gd name="T34" fmla="*/ 2147483647 w 1957"/>
                <a:gd name="T35" fmla="*/ 2147483647 h 2025"/>
                <a:gd name="T36" fmla="*/ 2147483647 w 1957"/>
                <a:gd name="T37" fmla="*/ 2147483647 h 2025"/>
                <a:gd name="T38" fmla="*/ 2147483647 w 1957"/>
                <a:gd name="T39" fmla="*/ 2147483647 h 2025"/>
                <a:gd name="T40" fmla="*/ 2147483647 w 1957"/>
                <a:gd name="T41" fmla="*/ 2147483647 h 2025"/>
                <a:gd name="T42" fmla="*/ 2147483647 w 1957"/>
                <a:gd name="T43" fmla="*/ 2147483647 h 2025"/>
                <a:gd name="T44" fmla="*/ 2147483647 w 1957"/>
                <a:gd name="T45" fmla="*/ 2147483647 h 2025"/>
                <a:gd name="T46" fmla="*/ 2147483647 w 1957"/>
                <a:gd name="T47" fmla="*/ 2147483647 h 2025"/>
                <a:gd name="T48" fmla="*/ 2147483647 w 1957"/>
                <a:gd name="T49" fmla="*/ 2147483647 h 2025"/>
                <a:gd name="T50" fmla="*/ 2147483647 w 1957"/>
                <a:gd name="T51" fmla="*/ 2147483647 h 2025"/>
                <a:gd name="T52" fmla="*/ 2147483647 w 1957"/>
                <a:gd name="T53" fmla="*/ 2147483647 h 2025"/>
                <a:gd name="T54" fmla="*/ 2147483647 w 1957"/>
                <a:gd name="T55" fmla="*/ 2147483647 h 2025"/>
                <a:gd name="T56" fmla="*/ 2147483647 w 1957"/>
                <a:gd name="T57" fmla="*/ 2147483647 h 2025"/>
                <a:gd name="T58" fmla="*/ 2147483647 w 1957"/>
                <a:gd name="T59" fmla="*/ 2147483647 h 2025"/>
                <a:gd name="T60" fmla="*/ 2147483647 w 1957"/>
                <a:gd name="T61" fmla="*/ 2147483647 h 2025"/>
                <a:gd name="T62" fmla="*/ 2147483647 w 1957"/>
                <a:gd name="T63" fmla="*/ 2147483647 h 2025"/>
                <a:gd name="T64" fmla="*/ 2147483647 w 1957"/>
                <a:gd name="T65" fmla="*/ 2147483647 h 2025"/>
                <a:gd name="T66" fmla="*/ 2147483647 w 1957"/>
                <a:gd name="T67" fmla="*/ 2147483647 h 2025"/>
                <a:gd name="T68" fmla="*/ 2147483647 w 1957"/>
                <a:gd name="T69" fmla="*/ 2147483647 h 2025"/>
                <a:gd name="T70" fmla="*/ 2147483647 w 1957"/>
                <a:gd name="T71" fmla="*/ 2147483647 h 20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57"/>
                <a:gd name="T109" fmla="*/ 0 h 2025"/>
                <a:gd name="T110" fmla="*/ 1957 w 1957"/>
                <a:gd name="T111" fmla="*/ 2025 h 20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57" h="2025">
                  <a:moveTo>
                    <a:pt x="0" y="0"/>
                  </a:moveTo>
                  <a:cubicBezTo>
                    <a:pt x="9" y="7"/>
                    <a:pt x="41" y="37"/>
                    <a:pt x="57" y="42"/>
                  </a:cubicBezTo>
                  <a:cubicBezTo>
                    <a:pt x="73" y="47"/>
                    <a:pt x="87" y="27"/>
                    <a:pt x="99" y="30"/>
                  </a:cubicBezTo>
                  <a:cubicBezTo>
                    <a:pt x="111" y="33"/>
                    <a:pt x="116" y="58"/>
                    <a:pt x="132" y="60"/>
                  </a:cubicBezTo>
                  <a:cubicBezTo>
                    <a:pt x="148" y="62"/>
                    <a:pt x="180" y="43"/>
                    <a:pt x="195" y="42"/>
                  </a:cubicBezTo>
                  <a:cubicBezTo>
                    <a:pt x="210" y="41"/>
                    <a:pt x="211" y="55"/>
                    <a:pt x="222" y="54"/>
                  </a:cubicBezTo>
                  <a:cubicBezTo>
                    <a:pt x="233" y="53"/>
                    <a:pt x="250" y="35"/>
                    <a:pt x="264" y="36"/>
                  </a:cubicBezTo>
                  <a:cubicBezTo>
                    <a:pt x="278" y="37"/>
                    <a:pt x="290" y="57"/>
                    <a:pt x="309" y="60"/>
                  </a:cubicBezTo>
                  <a:cubicBezTo>
                    <a:pt x="328" y="63"/>
                    <a:pt x="361" y="50"/>
                    <a:pt x="381" y="54"/>
                  </a:cubicBezTo>
                  <a:cubicBezTo>
                    <a:pt x="401" y="58"/>
                    <a:pt x="417" y="76"/>
                    <a:pt x="429" y="84"/>
                  </a:cubicBezTo>
                  <a:cubicBezTo>
                    <a:pt x="441" y="92"/>
                    <a:pt x="445" y="102"/>
                    <a:pt x="450" y="99"/>
                  </a:cubicBezTo>
                  <a:cubicBezTo>
                    <a:pt x="455" y="96"/>
                    <a:pt x="456" y="68"/>
                    <a:pt x="462" y="63"/>
                  </a:cubicBezTo>
                  <a:cubicBezTo>
                    <a:pt x="468" y="58"/>
                    <a:pt x="479" y="72"/>
                    <a:pt x="486" y="69"/>
                  </a:cubicBezTo>
                  <a:cubicBezTo>
                    <a:pt x="493" y="66"/>
                    <a:pt x="495" y="51"/>
                    <a:pt x="507" y="45"/>
                  </a:cubicBezTo>
                  <a:cubicBezTo>
                    <a:pt x="519" y="39"/>
                    <a:pt x="546" y="33"/>
                    <a:pt x="555" y="33"/>
                  </a:cubicBezTo>
                  <a:cubicBezTo>
                    <a:pt x="564" y="33"/>
                    <a:pt x="551" y="40"/>
                    <a:pt x="564" y="48"/>
                  </a:cubicBezTo>
                  <a:cubicBezTo>
                    <a:pt x="577" y="56"/>
                    <a:pt x="612" y="73"/>
                    <a:pt x="633" y="81"/>
                  </a:cubicBezTo>
                  <a:cubicBezTo>
                    <a:pt x="654" y="89"/>
                    <a:pt x="679" y="90"/>
                    <a:pt x="690" y="99"/>
                  </a:cubicBezTo>
                  <a:cubicBezTo>
                    <a:pt x="701" y="108"/>
                    <a:pt x="690" y="130"/>
                    <a:pt x="699" y="138"/>
                  </a:cubicBezTo>
                  <a:cubicBezTo>
                    <a:pt x="708" y="146"/>
                    <a:pt x="731" y="138"/>
                    <a:pt x="741" y="147"/>
                  </a:cubicBezTo>
                  <a:cubicBezTo>
                    <a:pt x="751" y="156"/>
                    <a:pt x="749" y="184"/>
                    <a:pt x="762" y="195"/>
                  </a:cubicBezTo>
                  <a:cubicBezTo>
                    <a:pt x="775" y="206"/>
                    <a:pt x="807" y="216"/>
                    <a:pt x="819" y="213"/>
                  </a:cubicBezTo>
                  <a:cubicBezTo>
                    <a:pt x="831" y="210"/>
                    <a:pt x="826" y="176"/>
                    <a:pt x="834" y="174"/>
                  </a:cubicBezTo>
                  <a:cubicBezTo>
                    <a:pt x="842" y="172"/>
                    <a:pt x="856" y="194"/>
                    <a:pt x="867" y="198"/>
                  </a:cubicBezTo>
                  <a:cubicBezTo>
                    <a:pt x="878" y="202"/>
                    <a:pt x="890" y="189"/>
                    <a:pt x="903" y="201"/>
                  </a:cubicBezTo>
                  <a:cubicBezTo>
                    <a:pt x="916" y="213"/>
                    <a:pt x="922" y="253"/>
                    <a:pt x="945" y="270"/>
                  </a:cubicBezTo>
                  <a:cubicBezTo>
                    <a:pt x="968" y="287"/>
                    <a:pt x="1023" y="302"/>
                    <a:pt x="1041" y="306"/>
                  </a:cubicBezTo>
                  <a:cubicBezTo>
                    <a:pt x="1059" y="310"/>
                    <a:pt x="1045" y="305"/>
                    <a:pt x="1053" y="294"/>
                  </a:cubicBezTo>
                  <a:cubicBezTo>
                    <a:pt x="1061" y="283"/>
                    <a:pt x="1074" y="250"/>
                    <a:pt x="1089" y="240"/>
                  </a:cubicBezTo>
                  <a:cubicBezTo>
                    <a:pt x="1104" y="230"/>
                    <a:pt x="1126" y="235"/>
                    <a:pt x="1143" y="231"/>
                  </a:cubicBezTo>
                  <a:cubicBezTo>
                    <a:pt x="1160" y="227"/>
                    <a:pt x="1187" y="212"/>
                    <a:pt x="1194" y="216"/>
                  </a:cubicBezTo>
                  <a:cubicBezTo>
                    <a:pt x="1201" y="220"/>
                    <a:pt x="1179" y="242"/>
                    <a:pt x="1182" y="258"/>
                  </a:cubicBezTo>
                  <a:cubicBezTo>
                    <a:pt x="1185" y="274"/>
                    <a:pt x="1216" y="293"/>
                    <a:pt x="1215" y="312"/>
                  </a:cubicBezTo>
                  <a:cubicBezTo>
                    <a:pt x="1214" y="331"/>
                    <a:pt x="1183" y="355"/>
                    <a:pt x="1176" y="375"/>
                  </a:cubicBezTo>
                  <a:cubicBezTo>
                    <a:pt x="1169" y="395"/>
                    <a:pt x="1173" y="418"/>
                    <a:pt x="1176" y="432"/>
                  </a:cubicBezTo>
                  <a:cubicBezTo>
                    <a:pt x="1179" y="446"/>
                    <a:pt x="1184" y="440"/>
                    <a:pt x="1194" y="462"/>
                  </a:cubicBezTo>
                  <a:cubicBezTo>
                    <a:pt x="1204" y="484"/>
                    <a:pt x="1217" y="558"/>
                    <a:pt x="1236" y="564"/>
                  </a:cubicBezTo>
                  <a:cubicBezTo>
                    <a:pt x="1255" y="570"/>
                    <a:pt x="1292" y="509"/>
                    <a:pt x="1308" y="501"/>
                  </a:cubicBezTo>
                  <a:cubicBezTo>
                    <a:pt x="1324" y="493"/>
                    <a:pt x="1331" y="505"/>
                    <a:pt x="1335" y="513"/>
                  </a:cubicBezTo>
                  <a:cubicBezTo>
                    <a:pt x="1339" y="521"/>
                    <a:pt x="1331" y="536"/>
                    <a:pt x="1335" y="549"/>
                  </a:cubicBezTo>
                  <a:cubicBezTo>
                    <a:pt x="1339" y="562"/>
                    <a:pt x="1362" y="570"/>
                    <a:pt x="1359" y="594"/>
                  </a:cubicBezTo>
                  <a:cubicBezTo>
                    <a:pt x="1356" y="618"/>
                    <a:pt x="1317" y="666"/>
                    <a:pt x="1317" y="696"/>
                  </a:cubicBezTo>
                  <a:cubicBezTo>
                    <a:pt x="1317" y="726"/>
                    <a:pt x="1343" y="752"/>
                    <a:pt x="1359" y="777"/>
                  </a:cubicBezTo>
                  <a:cubicBezTo>
                    <a:pt x="1375" y="802"/>
                    <a:pt x="1399" y="838"/>
                    <a:pt x="1416" y="849"/>
                  </a:cubicBezTo>
                  <a:cubicBezTo>
                    <a:pt x="1433" y="860"/>
                    <a:pt x="1453" y="831"/>
                    <a:pt x="1461" y="843"/>
                  </a:cubicBezTo>
                  <a:cubicBezTo>
                    <a:pt x="1469" y="855"/>
                    <a:pt x="1459" y="899"/>
                    <a:pt x="1461" y="921"/>
                  </a:cubicBezTo>
                  <a:cubicBezTo>
                    <a:pt x="1463" y="943"/>
                    <a:pt x="1465" y="966"/>
                    <a:pt x="1473" y="975"/>
                  </a:cubicBezTo>
                  <a:cubicBezTo>
                    <a:pt x="1481" y="984"/>
                    <a:pt x="1504" y="976"/>
                    <a:pt x="1512" y="978"/>
                  </a:cubicBezTo>
                  <a:cubicBezTo>
                    <a:pt x="1520" y="980"/>
                    <a:pt x="1516" y="989"/>
                    <a:pt x="1524" y="990"/>
                  </a:cubicBezTo>
                  <a:cubicBezTo>
                    <a:pt x="1532" y="991"/>
                    <a:pt x="1546" y="977"/>
                    <a:pt x="1560" y="984"/>
                  </a:cubicBezTo>
                  <a:cubicBezTo>
                    <a:pt x="1574" y="991"/>
                    <a:pt x="1581" y="1014"/>
                    <a:pt x="1608" y="1032"/>
                  </a:cubicBezTo>
                  <a:cubicBezTo>
                    <a:pt x="1635" y="1050"/>
                    <a:pt x="1699" y="1069"/>
                    <a:pt x="1722" y="1092"/>
                  </a:cubicBezTo>
                  <a:cubicBezTo>
                    <a:pt x="1745" y="1115"/>
                    <a:pt x="1732" y="1152"/>
                    <a:pt x="1749" y="1170"/>
                  </a:cubicBezTo>
                  <a:cubicBezTo>
                    <a:pt x="1766" y="1188"/>
                    <a:pt x="1804" y="1180"/>
                    <a:pt x="1827" y="1200"/>
                  </a:cubicBezTo>
                  <a:cubicBezTo>
                    <a:pt x="1850" y="1220"/>
                    <a:pt x="1879" y="1264"/>
                    <a:pt x="1890" y="1290"/>
                  </a:cubicBezTo>
                  <a:cubicBezTo>
                    <a:pt x="1901" y="1316"/>
                    <a:pt x="1881" y="1345"/>
                    <a:pt x="1890" y="1356"/>
                  </a:cubicBezTo>
                  <a:cubicBezTo>
                    <a:pt x="1899" y="1367"/>
                    <a:pt x="1933" y="1351"/>
                    <a:pt x="1944" y="1356"/>
                  </a:cubicBezTo>
                  <a:cubicBezTo>
                    <a:pt x="1955" y="1361"/>
                    <a:pt x="1957" y="1373"/>
                    <a:pt x="1956" y="1389"/>
                  </a:cubicBezTo>
                  <a:cubicBezTo>
                    <a:pt x="1955" y="1405"/>
                    <a:pt x="1945" y="1434"/>
                    <a:pt x="1935" y="1452"/>
                  </a:cubicBezTo>
                  <a:cubicBezTo>
                    <a:pt x="1925" y="1470"/>
                    <a:pt x="1901" y="1486"/>
                    <a:pt x="1893" y="1500"/>
                  </a:cubicBezTo>
                  <a:cubicBezTo>
                    <a:pt x="1885" y="1514"/>
                    <a:pt x="1899" y="1521"/>
                    <a:pt x="1890" y="1533"/>
                  </a:cubicBezTo>
                  <a:cubicBezTo>
                    <a:pt x="1881" y="1545"/>
                    <a:pt x="1855" y="1556"/>
                    <a:pt x="1836" y="1572"/>
                  </a:cubicBezTo>
                  <a:cubicBezTo>
                    <a:pt x="1817" y="1588"/>
                    <a:pt x="1793" y="1617"/>
                    <a:pt x="1776" y="1629"/>
                  </a:cubicBezTo>
                  <a:cubicBezTo>
                    <a:pt x="1759" y="1641"/>
                    <a:pt x="1738" y="1636"/>
                    <a:pt x="1731" y="1644"/>
                  </a:cubicBezTo>
                  <a:cubicBezTo>
                    <a:pt x="1724" y="1652"/>
                    <a:pt x="1717" y="1672"/>
                    <a:pt x="1731" y="1680"/>
                  </a:cubicBezTo>
                  <a:cubicBezTo>
                    <a:pt x="1745" y="1688"/>
                    <a:pt x="1798" y="1681"/>
                    <a:pt x="1815" y="1689"/>
                  </a:cubicBezTo>
                  <a:cubicBezTo>
                    <a:pt x="1832" y="1697"/>
                    <a:pt x="1838" y="1724"/>
                    <a:pt x="1836" y="1731"/>
                  </a:cubicBezTo>
                  <a:cubicBezTo>
                    <a:pt x="1834" y="1738"/>
                    <a:pt x="1813" y="1729"/>
                    <a:pt x="1803" y="1734"/>
                  </a:cubicBezTo>
                  <a:cubicBezTo>
                    <a:pt x="1793" y="1739"/>
                    <a:pt x="1793" y="1753"/>
                    <a:pt x="1776" y="1764"/>
                  </a:cubicBezTo>
                  <a:cubicBezTo>
                    <a:pt x="1759" y="1775"/>
                    <a:pt x="1706" y="1779"/>
                    <a:pt x="1701" y="1800"/>
                  </a:cubicBezTo>
                  <a:cubicBezTo>
                    <a:pt x="1696" y="1821"/>
                    <a:pt x="1739" y="1856"/>
                    <a:pt x="1743" y="1893"/>
                  </a:cubicBezTo>
                  <a:cubicBezTo>
                    <a:pt x="1747" y="1930"/>
                    <a:pt x="1729" y="1998"/>
                    <a:pt x="1725" y="202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08" name="Freeform 17"/>
            <p:cNvSpPr>
              <a:spLocks/>
            </p:cNvSpPr>
            <p:nvPr/>
          </p:nvSpPr>
          <p:spPr bwMode="auto">
            <a:xfrm>
              <a:off x="6151563" y="4711700"/>
              <a:ext cx="1055687" cy="785813"/>
            </a:xfrm>
            <a:custGeom>
              <a:avLst/>
              <a:gdLst>
                <a:gd name="T0" fmla="*/ 0 w 665"/>
                <a:gd name="T1" fmla="*/ 2147483647 h 495"/>
                <a:gd name="T2" fmla="*/ 2147483647 w 665"/>
                <a:gd name="T3" fmla="*/ 2147483647 h 495"/>
                <a:gd name="T4" fmla="*/ 2147483647 w 665"/>
                <a:gd name="T5" fmla="*/ 2147483647 h 495"/>
                <a:gd name="T6" fmla="*/ 2147483647 w 665"/>
                <a:gd name="T7" fmla="*/ 2147483647 h 495"/>
                <a:gd name="T8" fmla="*/ 2147483647 w 665"/>
                <a:gd name="T9" fmla="*/ 2147483647 h 495"/>
                <a:gd name="T10" fmla="*/ 2147483647 w 665"/>
                <a:gd name="T11" fmla="*/ 2147483647 h 495"/>
                <a:gd name="T12" fmla="*/ 2147483647 w 665"/>
                <a:gd name="T13" fmla="*/ 2147483647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5"/>
                <a:gd name="T22" fmla="*/ 0 h 495"/>
                <a:gd name="T23" fmla="*/ 665 w 665"/>
                <a:gd name="T24" fmla="*/ 495 h 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5" h="495">
                  <a:moveTo>
                    <a:pt x="0" y="64"/>
                  </a:moveTo>
                  <a:cubicBezTo>
                    <a:pt x="7" y="67"/>
                    <a:pt x="24" y="86"/>
                    <a:pt x="44" y="87"/>
                  </a:cubicBezTo>
                  <a:cubicBezTo>
                    <a:pt x="64" y="88"/>
                    <a:pt x="91" y="85"/>
                    <a:pt x="119" y="72"/>
                  </a:cubicBezTo>
                  <a:cubicBezTo>
                    <a:pt x="147" y="59"/>
                    <a:pt x="188" y="12"/>
                    <a:pt x="212" y="6"/>
                  </a:cubicBezTo>
                  <a:cubicBezTo>
                    <a:pt x="236" y="0"/>
                    <a:pt x="254" y="0"/>
                    <a:pt x="263" y="33"/>
                  </a:cubicBezTo>
                  <a:cubicBezTo>
                    <a:pt x="272" y="66"/>
                    <a:pt x="202" y="127"/>
                    <a:pt x="269" y="204"/>
                  </a:cubicBezTo>
                  <a:cubicBezTo>
                    <a:pt x="336" y="281"/>
                    <a:pt x="583" y="435"/>
                    <a:pt x="665" y="49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09" name="Freeform 18"/>
            <p:cNvSpPr>
              <a:spLocks/>
            </p:cNvSpPr>
            <p:nvPr/>
          </p:nvSpPr>
          <p:spPr bwMode="auto">
            <a:xfrm>
              <a:off x="5483225" y="4806950"/>
              <a:ext cx="852488" cy="1573213"/>
            </a:xfrm>
            <a:custGeom>
              <a:avLst/>
              <a:gdLst>
                <a:gd name="T0" fmla="*/ 2147483647 w 537"/>
                <a:gd name="T1" fmla="*/ 0 h 991"/>
                <a:gd name="T2" fmla="*/ 2147483647 w 537"/>
                <a:gd name="T3" fmla="*/ 2147483647 h 991"/>
                <a:gd name="T4" fmla="*/ 2147483647 w 537"/>
                <a:gd name="T5" fmla="*/ 2147483647 h 991"/>
                <a:gd name="T6" fmla="*/ 2147483647 w 537"/>
                <a:gd name="T7" fmla="*/ 2147483647 h 991"/>
                <a:gd name="T8" fmla="*/ 2147483647 w 537"/>
                <a:gd name="T9" fmla="*/ 2147483647 h 991"/>
                <a:gd name="T10" fmla="*/ 2147483647 w 537"/>
                <a:gd name="T11" fmla="*/ 2147483647 h 991"/>
                <a:gd name="T12" fmla="*/ 2147483647 w 537"/>
                <a:gd name="T13" fmla="*/ 2147483647 h 991"/>
                <a:gd name="T14" fmla="*/ 2147483647 w 537"/>
                <a:gd name="T15" fmla="*/ 2147483647 h 991"/>
                <a:gd name="T16" fmla="*/ 2147483647 w 537"/>
                <a:gd name="T17" fmla="*/ 2147483647 h 991"/>
                <a:gd name="T18" fmla="*/ 2147483647 w 537"/>
                <a:gd name="T19" fmla="*/ 2147483647 h 991"/>
                <a:gd name="T20" fmla="*/ 2147483647 w 537"/>
                <a:gd name="T21" fmla="*/ 2147483647 h 991"/>
                <a:gd name="T22" fmla="*/ 2147483647 w 537"/>
                <a:gd name="T23" fmla="*/ 2147483647 h 991"/>
                <a:gd name="T24" fmla="*/ 2147483647 w 537"/>
                <a:gd name="T25" fmla="*/ 2147483647 h 991"/>
                <a:gd name="T26" fmla="*/ 2147483647 w 537"/>
                <a:gd name="T27" fmla="*/ 2147483647 h 991"/>
                <a:gd name="T28" fmla="*/ 2147483647 w 537"/>
                <a:gd name="T29" fmla="*/ 2147483647 h 991"/>
                <a:gd name="T30" fmla="*/ 2147483647 w 537"/>
                <a:gd name="T31" fmla="*/ 2147483647 h 991"/>
                <a:gd name="T32" fmla="*/ 2147483647 w 537"/>
                <a:gd name="T33" fmla="*/ 2147483647 h 991"/>
                <a:gd name="T34" fmla="*/ 2147483647 w 537"/>
                <a:gd name="T35" fmla="*/ 2147483647 h 991"/>
                <a:gd name="T36" fmla="*/ 2147483647 w 537"/>
                <a:gd name="T37" fmla="*/ 2147483647 h 991"/>
                <a:gd name="T38" fmla="*/ 2147483647 w 537"/>
                <a:gd name="T39" fmla="*/ 2147483647 h 991"/>
                <a:gd name="T40" fmla="*/ 2147483647 w 537"/>
                <a:gd name="T41" fmla="*/ 2147483647 h 991"/>
                <a:gd name="T42" fmla="*/ 2147483647 w 537"/>
                <a:gd name="T43" fmla="*/ 2147483647 h 991"/>
                <a:gd name="T44" fmla="*/ 2147483647 w 537"/>
                <a:gd name="T45" fmla="*/ 2147483647 h 991"/>
                <a:gd name="T46" fmla="*/ 2147483647 w 537"/>
                <a:gd name="T47" fmla="*/ 2147483647 h 991"/>
                <a:gd name="T48" fmla="*/ 2147483647 w 537"/>
                <a:gd name="T49" fmla="*/ 2147483647 h 991"/>
                <a:gd name="T50" fmla="*/ 2147483647 w 537"/>
                <a:gd name="T51" fmla="*/ 2147483647 h 991"/>
                <a:gd name="T52" fmla="*/ 2147483647 w 537"/>
                <a:gd name="T53" fmla="*/ 2147483647 h 991"/>
                <a:gd name="T54" fmla="*/ 2147483647 w 537"/>
                <a:gd name="T55" fmla="*/ 2147483647 h 991"/>
                <a:gd name="T56" fmla="*/ 2147483647 w 537"/>
                <a:gd name="T57" fmla="*/ 2147483647 h 991"/>
                <a:gd name="T58" fmla="*/ 0 w 537"/>
                <a:gd name="T59" fmla="*/ 2147483647 h 9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7"/>
                <a:gd name="T91" fmla="*/ 0 h 991"/>
                <a:gd name="T92" fmla="*/ 537 w 537"/>
                <a:gd name="T93" fmla="*/ 991 h 9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7" h="991">
                  <a:moveTo>
                    <a:pt x="421" y="0"/>
                  </a:moveTo>
                  <a:cubicBezTo>
                    <a:pt x="403" y="32"/>
                    <a:pt x="344" y="153"/>
                    <a:pt x="312" y="192"/>
                  </a:cubicBezTo>
                  <a:cubicBezTo>
                    <a:pt x="280" y="231"/>
                    <a:pt x="240" y="216"/>
                    <a:pt x="228" y="231"/>
                  </a:cubicBezTo>
                  <a:cubicBezTo>
                    <a:pt x="216" y="246"/>
                    <a:pt x="239" y="266"/>
                    <a:pt x="240" y="282"/>
                  </a:cubicBezTo>
                  <a:cubicBezTo>
                    <a:pt x="241" y="298"/>
                    <a:pt x="234" y="319"/>
                    <a:pt x="237" y="327"/>
                  </a:cubicBezTo>
                  <a:cubicBezTo>
                    <a:pt x="240" y="335"/>
                    <a:pt x="253" y="334"/>
                    <a:pt x="258" y="333"/>
                  </a:cubicBezTo>
                  <a:cubicBezTo>
                    <a:pt x="263" y="332"/>
                    <a:pt x="262" y="326"/>
                    <a:pt x="267" y="321"/>
                  </a:cubicBezTo>
                  <a:cubicBezTo>
                    <a:pt x="272" y="316"/>
                    <a:pt x="281" y="304"/>
                    <a:pt x="288" y="303"/>
                  </a:cubicBezTo>
                  <a:cubicBezTo>
                    <a:pt x="295" y="302"/>
                    <a:pt x="301" y="318"/>
                    <a:pt x="309" y="315"/>
                  </a:cubicBezTo>
                  <a:cubicBezTo>
                    <a:pt x="317" y="312"/>
                    <a:pt x="320" y="286"/>
                    <a:pt x="339" y="282"/>
                  </a:cubicBezTo>
                  <a:cubicBezTo>
                    <a:pt x="358" y="278"/>
                    <a:pt x="396" y="289"/>
                    <a:pt x="426" y="291"/>
                  </a:cubicBezTo>
                  <a:cubicBezTo>
                    <a:pt x="456" y="293"/>
                    <a:pt x="508" y="288"/>
                    <a:pt x="522" y="297"/>
                  </a:cubicBezTo>
                  <a:cubicBezTo>
                    <a:pt x="536" y="306"/>
                    <a:pt x="537" y="335"/>
                    <a:pt x="513" y="348"/>
                  </a:cubicBezTo>
                  <a:cubicBezTo>
                    <a:pt x="489" y="361"/>
                    <a:pt x="411" y="362"/>
                    <a:pt x="378" y="375"/>
                  </a:cubicBezTo>
                  <a:cubicBezTo>
                    <a:pt x="345" y="388"/>
                    <a:pt x="327" y="409"/>
                    <a:pt x="312" y="429"/>
                  </a:cubicBezTo>
                  <a:cubicBezTo>
                    <a:pt x="297" y="449"/>
                    <a:pt x="295" y="482"/>
                    <a:pt x="288" y="498"/>
                  </a:cubicBezTo>
                  <a:cubicBezTo>
                    <a:pt x="281" y="514"/>
                    <a:pt x="279" y="520"/>
                    <a:pt x="270" y="525"/>
                  </a:cubicBezTo>
                  <a:cubicBezTo>
                    <a:pt x="261" y="530"/>
                    <a:pt x="247" y="520"/>
                    <a:pt x="234" y="525"/>
                  </a:cubicBezTo>
                  <a:cubicBezTo>
                    <a:pt x="221" y="530"/>
                    <a:pt x="213" y="550"/>
                    <a:pt x="192" y="558"/>
                  </a:cubicBezTo>
                  <a:cubicBezTo>
                    <a:pt x="171" y="566"/>
                    <a:pt x="113" y="565"/>
                    <a:pt x="108" y="576"/>
                  </a:cubicBezTo>
                  <a:cubicBezTo>
                    <a:pt x="103" y="587"/>
                    <a:pt x="145" y="618"/>
                    <a:pt x="159" y="627"/>
                  </a:cubicBezTo>
                  <a:cubicBezTo>
                    <a:pt x="173" y="636"/>
                    <a:pt x="179" y="626"/>
                    <a:pt x="189" y="630"/>
                  </a:cubicBezTo>
                  <a:cubicBezTo>
                    <a:pt x="199" y="634"/>
                    <a:pt x="209" y="647"/>
                    <a:pt x="219" y="654"/>
                  </a:cubicBezTo>
                  <a:cubicBezTo>
                    <a:pt x="229" y="661"/>
                    <a:pt x="244" y="653"/>
                    <a:pt x="252" y="672"/>
                  </a:cubicBezTo>
                  <a:cubicBezTo>
                    <a:pt x="260" y="691"/>
                    <a:pt x="263" y="748"/>
                    <a:pt x="270" y="771"/>
                  </a:cubicBezTo>
                  <a:cubicBezTo>
                    <a:pt x="277" y="794"/>
                    <a:pt x="297" y="790"/>
                    <a:pt x="294" y="813"/>
                  </a:cubicBezTo>
                  <a:cubicBezTo>
                    <a:pt x="291" y="836"/>
                    <a:pt x="272" y="881"/>
                    <a:pt x="252" y="909"/>
                  </a:cubicBezTo>
                  <a:cubicBezTo>
                    <a:pt x="232" y="937"/>
                    <a:pt x="200" y="971"/>
                    <a:pt x="174" y="981"/>
                  </a:cubicBezTo>
                  <a:cubicBezTo>
                    <a:pt x="148" y="991"/>
                    <a:pt x="125" y="984"/>
                    <a:pt x="96" y="969"/>
                  </a:cubicBezTo>
                  <a:cubicBezTo>
                    <a:pt x="67" y="954"/>
                    <a:pt x="20" y="905"/>
                    <a:pt x="0" y="8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10" name="Freeform 19"/>
            <p:cNvSpPr>
              <a:spLocks/>
            </p:cNvSpPr>
            <p:nvPr/>
          </p:nvSpPr>
          <p:spPr bwMode="auto">
            <a:xfrm>
              <a:off x="3590925" y="1839913"/>
              <a:ext cx="868363" cy="962025"/>
            </a:xfrm>
            <a:custGeom>
              <a:avLst/>
              <a:gdLst>
                <a:gd name="T0" fmla="*/ 2147483647 w 547"/>
                <a:gd name="T1" fmla="*/ 0 h 606"/>
                <a:gd name="T2" fmla="*/ 2147483647 w 547"/>
                <a:gd name="T3" fmla="*/ 2147483647 h 606"/>
                <a:gd name="T4" fmla="*/ 2147483647 w 547"/>
                <a:gd name="T5" fmla="*/ 2147483647 h 606"/>
                <a:gd name="T6" fmla="*/ 2147483647 w 547"/>
                <a:gd name="T7" fmla="*/ 2147483647 h 606"/>
                <a:gd name="T8" fmla="*/ 2147483647 w 547"/>
                <a:gd name="T9" fmla="*/ 2147483647 h 606"/>
                <a:gd name="T10" fmla="*/ 2147483647 w 547"/>
                <a:gd name="T11" fmla="*/ 2147483647 h 606"/>
                <a:gd name="T12" fmla="*/ 2147483647 w 547"/>
                <a:gd name="T13" fmla="*/ 2147483647 h 606"/>
                <a:gd name="T14" fmla="*/ 2147483647 w 547"/>
                <a:gd name="T15" fmla="*/ 2147483647 h 606"/>
                <a:gd name="T16" fmla="*/ 2147483647 w 547"/>
                <a:gd name="T17" fmla="*/ 2147483647 h 606"/>
                <a:gd name="T18" fmla="*/ 2147483647 w 547"/>
                <a:gd name="T19" fmla="*/ 2147483647 h 606"/>
                <a:gd name="T20" fmla="*/ 2147483647 w 547"/>
                <a:gd name="T21" fmla="*/ 2147483647 h 606"/>
                <a:gd name="T22" fmla="*/ 2147483647 w 547"/>
                <a:gd name="T23" fmla="*/ 2147483647 h 606"/>
                <a:gd name="T24" fmla="*/ 2147483647 w 547"/>
                <a:gd name="T25" fmla="*/ 2147483647 h 606"/>
                <a:gd name="T26" fmla="*/ 2147483647 w 547"/>
                <a:gd name="T27" fmla="*/ 2147483647 h 606"/>
                <a:gd name="T28" fmla="*/ 0 w 547"/>
                <a:gd name="T29" fmla="*/ 2147483647 h 6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7"/>
                <a:gd name="T46" fmla="*/ 0 h 606"/>
                <a:gd name="T47" fmla="*/ 547 w 547"/>
                <a:gd name="T48" fmla="*/ 606 h 6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7" h="606">
                  <a:moveTo>
                    <a:pt x="547" y="0"/>
                  </a:moveTo>
                  <a:cubicBezTo>
                    <a:pt x="547" y="1"/>
                    <a:pt x="547" y="37"/>
                    <a:pt x="541" y="48"/>
                  </a:cubicBezTo>
                  <a:cubicBezTo>
                    <a:pt x="532" y="65"/>
                    <a:pt x="519" y="77"/>
                    <a:pt x="514" y="96"/>
                  </a:cubicBezTo>
                  <a:cubicBezTo>
                    <a:pt x="502" y="137"/>
                    <a:pt x="505" y="185"/>
                    <a:pt x="481" y="222"/>
                  </a:cubicBezTo>
                  <a:cubicBezTo>
                    <a:pt x="470" y="267"/>
                    <a:pt x="437" y="309"/>
                    <a:pt x="403" y="339"/>
                  </a:cubicBezTo>
                  <a:cubicBezTo>
                    <a:pt x="390" y="351"/>
                    <a:pt x="377" y="364"/>
                    <a:pt x="361" y="369"/>
                  </a:cubicBezTo>
                  <a:cubicBezTo>
                    <a:pt x="350" y="385"/>
                    <a:pt x="333" y="403"/>
                    <a:pt x="316" y="414"/>
                  </a:cubicBezTo>
                  <a:cubicBezTo>
                    <a:pt x="309" y="424"/>
                    <a:pt x="292" y="453"/>
                    <a:pt x="292" y="453"/>
                  </a:cubicBezTo>
                  <a:cubicBezTo>
                    <a:pt x="276" y="472"/>
                    <a:pt x="274" y="530"/>
                    <a:pt x="259" y="549"/>
                  </a:cubicBezTo>
                  <a:cubicBezTo>
                    <a:pt x="244" y="568"/>
                    <a:pt x="219" y="562"/>
                    <a:pt x="202" y="570"/>
                  </a:cubicBezTo>
                  <a:cubicBezTo>
                    <a:pt x="185" y="578"/>
                    <a:pt x="171" y="591"/>
                    <a:pt x="156" y="597"/>
                  </a:cubicBezTo>
                  <a:cubicBezTo>
                    <a:pt x="141" y="603"/>
                    <a:pt x="125" y="606"/>
                    <a:pt x="109" y="605"/>
                  </a:cubicBezTo>
                  <a:cubicBezTo>
                    <a:pt x="93" y="604"/>
                    <a:pt x="74" y="591"/>
                    <a:pt x="61" y="588"/>
                  </a:cubicBezTo>
                  <a:cubicBezTo>
                    <a:pt x="48" y="585"/>
                    <a:pt x="43" y="584"/>
                    <a:pt x="33" y="587"/>
                  </a:cubicBezTo>
                  <a:cubicBezTo>
                    <a:pt x="23" y="590"/>
                    <a:pt x="6" y="599"/>
                    <a:pt x="0" y="603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11" name="Freeform 20"/>
            <p:cNvSpPr>
              <a:spLocks/>
            </p:cNvSpPr>
            <p:nvPr/>
          </p:nvSpPr>
          <p:spPr bwMode="auto">
            <a:xfrm>
              <a:off x="4349750" y="3178175"/>
              <a:ext cx="1649413" cy="1555750"/>
            </a:xfrm>
            <a:custGeom>
              <a:avLst/>
              <a:gdLst>
                <a:gd name="T0" fmla="*/ 2147483647 w 1039"/>
                <a:gd name="T1" fmla="*/ 0 h 980"/>
                <a:gd name="T2" fmla="*/ 2147483647 w 1039"/>
                <a:gd name="T3" fmla="*/ 2147483647 h 980"/>
                <a:gd name="T4" fmla="*/ 2147483647 w 1039"/>
                <a:gd name="T5" fmla="*/ 2147483647 h 980"/>
                <a:gd name="T6" fmla="*/ 2147483647 w 1039"/>
                <a:gd name="T7" fmla="*/ 2147483647 h 980"/>
                <a:gd name="T8" fmla="*/ 2147483647 w 1039"/>
                <a:gd name="T9" fmla="*/ 2147483647 h 980"/>
                <a:gd name="T10" fmla="*/ 2147483647 w 1039"/>
                <a:gd name="T11" fmla="*/ 2147483647 h 980"/>
                <a:gd name="T12" fmla="*/ 2147483647 w 1039"/>
                <a:gd name="T13" fmla="*/ 2147483647 h 980"/>
                <a:gd name="T14" fmla="*/ 2147483647 w 1039"/>
                <a:gd name="T15" fmla="*/ 2147483647 h 980"/>
                <a:gd name="T16" fmla="*/ 2147483647 w 1039"/>
                <a:gd name="T17" fmla="*/ 2147483647 h 980"/>
                <a:gd name="T18" fmla="*/ 2147483647 w 1039"/>
                <a:gd name="T19" fmla="*/ 2147483647 h 980"/>
                <a:gd name="T20" fmla="*/ 2147483647 w 1039"/>
                <a:gd name="T21" fmla="*/ 2147483647 h 980"/>
                <a:gd name="T22" fmla="*/ 2147483647 w 1039"/>
                <a:gd name="T23" fmla="*/ 2147483647 h 980"/>
                <a:gd name="T24" fmla="*/ 2147483647 w 1039"/>
                <a:gd name="T25" fmla="*/ 2147483647 h 980"/>
                <a:gd name="T26" fmla="*/ 2147483647 w 1039"/>
                <a:gd name="T27" fmla="*/ 2147483647 h 980"/>
                <a:gd name="T28" fmla="*/ 2147483647 w 1039"/>
                <a:gd name="T29" fmla="*/ 2147483647 h 980"/>
                <a:gd name="T30" fmla="*/ 2147483647 w 1039"/>
                <a:gd name="T31" fmla="*/ 2147483647 h 980"/>
                <a:gd name="T32" fmla="*/ 2147483647 w 1039"/>
                <a:gd name="T33" fmla="*/ 2147483647 h 980"/>
                <a:gd name="T34" fmla="*/ 2147483647 w 1039"/>
                <a:gd name="T35" fmla="*/ 2147483647 h 980"/>
                <a:gd name="T36" fmla="*/ 2147483647 w 1039"/>
                <a:gd name="T37" fmla="*/ 2147483647 h 980"/>
                <a:gd name="T38" fmla="*/ 2147483647 w 1039"/>
                <a:gd name="T39" fmla="*/ 2147483647 h 980"/>
                <a:gd name="T40" fmla="*/ 2147483647 w 1039"/>
                <a:gd name="T41" fmla="*/ 2147483647 h 980"/>
                <a:gd name="T42" fmla="*/ 2147483647 w 1039"/>
                <a:gd name="T43" fmla="*/ 2147483647 h 980"/>
                <a:gd name="T44" fmla="*/ 2147483647 w 1039"/>
                <a:gd name="T45" fmla="*/ 2147483647 h 980"/>
                <a:gd name="T46" fmla="*/ 2147483647 w 1039"/>
                <a:gd name="T47" fmla="*/ 2147483647 h 980"/>
                <a:gd name="T48" fmla="*/ 2147483647 w 1039"/>
                <a:gd name="T49" fmla="*/ 2147483647 h 980"/>
                <a:gd name="T50" fmla="*/ 2147483647 w 1039"/>
                <a:gd name="T51" fmla="*/ 2147483647 h 980"/>
                <a:gd name="T52" fmla="*/ 2147483647 w 1039"/>
                <a:gd name="T53" fmla="*/ 2147483647 h 980"/>
                <a:gd name="T54" fmla="*/ 2147483647 w 1039"/>
                <a:gd name="T55" fmla="*/ 2147483647 h 980"/>
                <a:gd name="T56" fmla="*/ 2147483647 w 1039"/>
                <a:gd name="T57" fmla="*/ 2147483647 h 980"/>
                <a:gd name="T58" fmla="*/ 0 w 1039"/>
                <a:gd name="T59" fmla="*/ 2147483647 h 9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39"/>
                <a:gd name="T91" fmla="*/ 0 h 980"/>
                <a:gd name="T92" fmla="*/ 1039 w 1039"/>
                <a:gd name="T93" fmla="*/ 980 h 9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39" h="980">
                  <a:moveTo>
                    <a:pt x="1039" y="0"/>
                  </a:moveTo>
                  <a:cubicBezTo>
                    <a:pt x="1031" y="25"/>
                    <a:pt x="972" y="57"/>
                    <a:pt x="951" y="69"/>
                  </a:cubicBezTo>
                  <a:cubicBezTo>
                    <a:pt x="925" y="83"/>
                    <a:pt x="898" y="107"/>
                    <a:pt x="877" y="128"/>
                  </a:cubicBezTo>
                  <a:cubicBezTo>
                    <a:pt x="868" y="137"/>
                    <a:pt x="863" y="141"/>
                    <a:pt x="853" y="148"/>
                  </a:cubicBezTo>
                  <a:cubicBezTo>
                    <a:pt x="842" y="164"/>
                    <a:pt x="833" y="178"/>
                    <a:pt x="819" y="192"/>
                  </a:cubicBezTo>
                  <a:cubicBezTo>
                    <a:pt x="811" y="201"/>
                    <a:pt x="812" y="203"/>
                    <a:pt x="809" y="206"/>
                  </a:cubicBezTo>
                  <a:cubicBezTo>
                    <a:pt x="806" y="209"/>
                    <a:pt x="806" y="206"/>
                    <a:pt x="801" y="212"/>
                  </a:cubicBezTo>
                  <a:cubicBezTo>
                    <a:pt x="796" y="219"/>
                    <a:pt x="785" y="233"/>
                    <a:pt x="777" y="244"/>
                  </a:cubicBezTo>
                  <a:cubicBezTo>
                    <a:pt x="769" y="255"/>
                    <a:pt x="761" y="267"/>
                    <a:pt x="753" y="278"/>
                  </a:cubicBezTo>
                  <a:cubicBezTo>
                    <a:pt x="741" y="295"/>
                    <a:pt x="736" y="298"/>
                    <a:pt x="727" y="310"/>
                  </a:cubicBezTo>
                  <a:cubicBezTo>
                    <a:pt x="719" y="321"/>
                    <a:pt x="712" y="331"/>
                    <a:pt x="705" y="342"/>
                  </a:cubicBezTo>
                  <a:cubicBezTo>
                    <a:pt x="700" y="347"/>
                    <a:pt x="687" y="364"/>
                    <a:pt x="683" y="374"/>
                  </a:cubicBezTo>
                  <a:cubicBezTo>
                    <a:pt x="670" y="394"/>
                    <a:pt x="636" y="440"/>
                    <a:pt x="621" y="462"/>
                  </a:cubicBezTo>
                  <a:cubicBezTo>
                    <a:pt x="606" y="484"/>
                    <a:pt x="603" y="492"/>
                    <a:pt x="595" y="504"/>
                  </a:cubicBezTo>
                  <a:cubicBezTo>
                    <a:pt x="581" y="525"/>
                    <a:pt x="590" y="524"/>
                    <a:pt x="575" y="534"/>
                  </a:cubicBezTo>
                  <a:cubicBezTo>
                    <a:pt x="571" y="547"/>
                    <a:pt x="569" y="548"/>
                    <a:pt x="561" y="560"/>
                  </a:cubicBezTo>
                  <a:cubicBezTo>
                    <a:pt x="541" y="589"/>
                    <a:pt x="534" y="639"/>
                    <a:pt x="507" y="666"/>
                  </a:cubicBezTo>
                  <a:cubicBezTo>
                    <a:pt x="492" y="697"/>
                    <a:pt x="478" y="722"/>
                    <a:pt x="467" y="742"/>
                  </a:cubicBezTo>
                  <a:cubicBezTo>
                    <a:pt x="456" y="762"/>
                    <a:pt x="451" y="773"/>
                    <a:pt x="441" y="783"/>
                  </a:cubicBezTo>
                  <a:cubicBezTo>
                    <a:pt x="418" y="799"/>
                    <a:pt x="430" y="793"/>
                    <a:pt x="405" y="801"/>
                  </a:cubicBezTo>
                  <a:cubicBezTo>
                    <a:pt x="399" y="803"/>
                    <a:pt x="387" y="807"/>
                    <a:pt x="387" y="807"/>
                  </a:cubicBezTo>
                  <a:cubicBezTo>
                    <a:pt x="349" y="806"/>
                    <a:pt x="291" y="812"/>
                    <a:pt x="249" y="798"/>
                  </a:cubicBezTo>
                  <a:cubicBezTo>
                    <a:pt x="221" y="801"/>
                    <a:pt x="218" y="808"/>
                    <a:pt x="195" y="816"/>
                  </a:cubicBezTo>
                  <a:cubicBezTo>
                    <a:pt x="187" y="827"/>
                    <a:pt x="172" y="833"/>
                    <a:pt x="159" y="837"/>
                  </a:cubicBezTo>
                  <a:cubicBezTo>
                    <a:pt x="145" y="836"/>
                    <a:pt x="110" y="837"/>
                    <a:pt x="93" y="828"/>
                  </a:cubicBezTo>
                  <a:cubicBezTo>
                    <a:pt x="87" y="824"/>
                    <a:pt x="82" y="818"/>
                    <a:pt x="75" y="816"/>
                  </a:cubicBezTo>
                  <a:cubicBezTo>
                    <a:pt x="69" y="814"/>
                    <a:pt x="57" y="810"/>
                    <a:pt x="57" y="810"/>
                  </a:cubicBezTo>
                  <a:cubicBezTo>
                    <a:pt x="39" y="816"/>
                    <a:pt x="46" y="828"/>
                    <a:pt x="48" y="846"/>
                  </a:cubicBezTo>
                  <a:cubicBezTo>
                    <a:pt x="45" y="887"/>
                    <a:pt x="40" y="911"/>
                    <a:pt x="21" y="945"/>
                  </a:cubicBezTo>
                  <a:cubicBezTo>
                    <a:pt x="18" y="951"/>
                    <a:pt x="7" y="980"/>
                    <a:pt x="0" y="966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12" name="Freeform 21"/>
            <p:cNvSpPr>
              <a:spLocks/>
            </p:cNvSpPr>
            <p:nvPr/>
          </p:nvSpPr>
          <p:spPr bwMode="auto">
            <a:xfrm>
              <a:off x="4745038" y="1949450"/>
              <a:ext cx="404812" cy="1500188"/>
            </a:xfrm>
            <a:custGeom>
              <a:avLst/>
              <a:gdLst>
                <a:gd name="T0" fmla="*/ 2147483647 w 255"/>
                <a:gd name="T1" fmla="*/ 0 h 945"/>
                <a:gd name="T2" fmla="*/ 2147483647 w 255"/>
                <a:gd name="T3" fmla="*/ 2147483647 h 945"/>
                <a:gd name="T4" fmla="*/ 2147483647 w 255"/>
                <a:gd name="T5" fmla="*/ 2147483647 h 945"/>
                <a:gd name="T6" fmla="*/ 2147483647 w 255"/>
                <a:gd name="T7" fmla="*/ 2147483647 h 945"/>
                <a:gd name="T8" fmla="*/ 2147483647 w 255"/>
                <a:gd name="T9" fmla="*/ 2147483647 h 945"/>
                <a:gd name="T10" fmla="*/ 2147483647 w 255"/>
                <a:gd name="T11" fmla="*/ 2147483647 h 945"/>
                <a:gd name="T12" fmla="*/ 2147483647 w 255"/>
                <a:gd name="T13" fmla="*/ 2147483647 h 945"/>
                <a:gd name="T14" fmla="*/ 2147483647 w 255"/>
                <a:gd name="T15" fmla="*/ 2147483647 h 945"/>
                <a:gd name="T16" fmla="*/ 2147483647 w 255"/>
                <a:gd name="T17" fmla="*/ 2147483647 h 945"/>
                <a:gd name="T18" fmla="*/ 2147483647 w 255"/>
                <a:gd name="T19" fmla="*/ 2147483647 h 945"/>
                <a:gd name="T20" fmla="*/ 2147483647 w 255"/>
                <a:gd name="T21" fmla="*/ 2147483647 h 945"/>
                <a:gd name="T22" fmla="*/ 2147483647 w 255"/>
                <a:gd name="T23" fmla="*/ 2147483647 h 945"/>
                <a:gd name="T24" fmla="*/ 0 w 255"/>
                <a:gd name="T25" fmla="*/ 2147483647 h 9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945"/>
                <a:gd name="T41" fmla="*/ 255 w 255"/>
                <a:gd name="T42" fmla="*/ 945 h 9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945">
                  <a:moveTo>
                    <a:pt x="226" y="0"/>
                  </a:moveTo>
                  <a:cubicBezTo>
                    <a:pt x="227" y="14"/>
                    <a:pt x="255" y="97"/>
                    <a:pt x="248" y="144"/>
                  </a:cubicBezTo>
                  <a:cubicBezTo>
                    <a:pt x="241" y="191"/>
                    <a:pt x="198" y="253"/>
                    <a:pt x="183" y="285"/>
                  </a:cubicBezTo>
                  <a:cubicBezTo>
                    <a:pt x="173" y="300"/>
                    <a:pt x="164" y="322"/>
                    <a:pt x="156" y="339"/>
                  </a:cubicBezTo>
                  <a:cubicBezTo>
                    <a:pt x="150" y="352"/>
                    <a:pt x="148" y="368"/>
                    <a:pt x="140" y="380"/>
                  </a:cubicBezTo>
                  <a:cubicBezTo>
                    <a:pt x="135" y="391"/>
                    <a:pt x="135" y="390"/>
                    <a:pt x="130" y="408"/>
                  </a:cubicBezTo>
                  <a:cubicBezTo>
                    <a:pt x="125" y="426"/>
                    <a:pt x="114" y="447"/>
                    <a:pt x="108" y="488"/>
                  </a:cubicBezTo>
                  <a:cubicBezTo>
                    <a:pt x="112" y="540"/>
                    <a:pt x="98" y="600"/>
                    <a:pt x="96" y="657"/>
                  </a:cubicBezTo>
                  <a:cubicBezTo>
                    <a:pt x="91" y="702"/>
                    <a:pt x="82" y="738"/>
                    <a:pt x="78" y="760"/>
                  </a:cubicBezTo>
                  <a:cubicBezTo>
                    <a:pt x="74" y="782"/>
                    <a:pt x="77" y="772"/>
                    <a:pt x="72" y="790"/>
                  </a:cubicBezTo>
                  <a:cubicBezTo>
                    <a:pt x="67" y="817"/>
                    <a:pt x="60" y="847"/>
                    <a:pt x="45" y="870"/>
                  </a:cubicBezTo>
                  <a:cubicBezTo>
                    <a:pt x="39" y="892"/>
                    <a:pt x="27" y="908"/>
                    <a:pt x="15" y="927"/>
                  </a:cubicBezTo>
                  <a:cubicBezTo>
                    <a:pt x="10" y="934"/>
                    <a:pt x="8" y="945"/>
                    <a:pt x="0" y="945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13" name="Freeform 22"/>
            <p:cNvSpPr>
              <a:spLocks/>
            </p:cNvSpPr>
            <p:nvPr/>
          </p:nvSpPr>
          <p:spPr bwMode="auto">
            <a:xfrm>
              <a:off x="4611688" y="1984375"/>
              <a:ext cx="793750" cy="2009775"/>
            </a:xfrm>
            <a:custGeom>
              <a:avLst/>
              <a:gdLst>
                <a:gd name="T0" fmla="*/ 2147483647 w 500"/>
                <a:gd name="T1" fmla="*/ 0 h 1266"/>
                <a:gd name="T2" fmla="*/ 2147483647 w 500"/>
                <a:gd name="T3" fmla="*/ 2147483647 h 1266"/>
                <a:gd name="T4" fmla="*/ 2147483647 w 500"/>
                <a:gd name="T5" fmla="*/ 2147483647 h 1266"/>
                <a:gd name="T6" fmla="*/ 2147483647 w 500"/>
                <a:gd name="T7" fmla="*/ 2147483647 h 1266"/>
                <a:gd name="T8" fmla="*/ 2147483647 w 500"/>
                <a:gd name="T9" fmla="*/ 2147483647 h 1266"/>
                <a:gd name="T10" fmla="*/ 2147483647 w 500"/>
                <a:gd name="T11" fmla="*/ 2147483647 h 1266"/>
                <a:gd name="T12" fmla="*/ 2147483647 w 500"/>
                <a:gd name="T13" fmla="*/ 2147483647 h 1266"/>
                <a:gd name="T14" fmla="*/ 2147483647 w 500"/>
                <a:gd name="T15" fmla="*/ 2147483647 h 1266"/>
                <a:gd name="T16" fmla="*/ 2147483647 w 500"/>
                <a:gd name="T17" fmla="*/ 2147483647 h 1266"/>
                <a:gd name="T18" fmla="*/ 2147483647 w 500"/>
                <a:gd name="T19" fmla="*/ 2147483647 h 1266"/>
                <a:gd name="T20" fmla="*/ 2147483647 w 500"/>
                <a:gd name="T21" fmla="*/ 2147483647 h 1266"/>
                <a:gd name="T22" fmla="*/ 2147483647 w 500"/>
                <a:gd name="T23" fmla="*/ 2147483647 h 1266"/>
                <a:gd name="T24" fmla="*/ 2147483647 w 500"/>
                <a:gd name="T25" fmla="*/ 2147483647 h 1266"/>
                <a:gd name="T26" fmla="*/ 2147483647 w 500"/>
                <a:gd name="T27" fmla="*/ 2147483647 h 1266"/>
                <a:gd name="T28" fmla="*/ 2147483647 w 500"/>
                <a:gd name="T29" fmla="*/ 2147483647 h 1266"/>
                <a:gd name="T30" fmla="*/ 2147483647 w 500"/>
                <a:gd name="T31" fmla="*/ 2147483647 h 1266"/>
                <a:gd name="T32" fmla="*/ 2147483647 w 500"/>
                <a:gd name="T33" fmla="*/ 2147483647 h 1266"/>
                <a:gd name="T34" fmla="*/ 2147483647 w 500"/>
                <a:gd name="T35" fmla="*/ 2147483647 h 1266"/>
                <a:gd name="T36" fmla="*/ 2147483647 w 500"/>
                <a:gd name="T37" fmla="*/ 2147483647 h 1266"/>
                <a:gd name="T38" fmla="*/ 2147483647 w 500"/>
                <a:gd name="T39" fmla="*/ 2147483647 h 1266"/>
                <a:gd name="T40" fmla="*/ 2147483647 w 500"/>
                <a:gd name="T41" fmla="*/ 2147483647 h 1266"/>
                <a:gd name="T42" fmla="*/ 2147483647 w 500"/>
                <a:gd name="T43" fmla="*/ 2147483647 h 1266"/>
                <a:gd name="T44" fmla="*/ 2147483647 w 500"/>
                <a:gd name="T45" fmla="*/ 2147483647 h 1266"/>
                <a:gd name="T46" fmla="*/ 2147483647 w 500"/>
                <a:gd name="T47" fmla="*/ 2147483647 h 1266"/>
                <a:gd name="T48" fmla="*/ 2147483647 w 500"/>
                <a:gd name="T49" fmla="*/ 2147483647 h 12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0"/>
                <a:gd name="T76" fmla="*/ 0 h 1266"/>
                <a:gd name="T77" fmla="*/ 500 w 500"/>
                <a:gd name="T78" fmla="*/ 1266 h 12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0" h="1266">
                  <a:moveTo>
                    <a:pt x="500" y="0"/>
                  </a:moveTo>
                  <a:cubicBezTo>
                    <a:pt x="485" y="23"/>
                    <a:pt x="421" y="98"/>
                    <a:pt x="399" y="113"/>
                  </a:cubicBezTo>
                  <a:cubicBezTo>
                    <a:pt x="367" y="134"/>
                    <a:pt x="416" y="101"/>
                    <a:pt x="381" y="128"/>
                  </a:cubicBezTo>
                  <a:cubicBezTo>
                    <a:pt x="375" y="132"/>
                    <a:pt x="364" y="146"/>
                    <a:pt x="364" y="146"/>
                  </a:cubicBezTo>
                  <a:cubicBezTo>
                    <a:pt x="351" y="165"/>
                    <a:pt x="343" y="179"/>
                    <a:pt x="330" y="198"/>
                  </a:cubicBezTo>
                  <a:cubicBezTo>
                    <a:pt x="322" y="208"/>
                    <a:pt x="314" y="225"/>
                    <a:pt x="303" y="236"/>
                  </a:cubicBezTo>
                  <a:cubicBezTo>
                    <a:pt x="299" y="251"/>
                    <a:pt x="288" y="257"/>
                    <a:pt x="282" y="272"/>
                  </a:cubicBezTo>
                  <a:cubicBezTo>
                    <a:pt x="273" y="289"/>
                    <a:pt x="264" y="304"/>
                    <a:pt x="252" y="334"/>
                  </a:cubicBezTo>
                  <a:cubicBezTo>
                    <a:pt x="240" y="364"/>
                    <a:pt x="216" y="433"/>
                    <a:pt x="210" y="455"/>
                  </a:cubicBezTo>
                  <a:cubicBezTo>
                    <a:pt x="203" y="477"/>
                    <a:pt x="214" y="461"/>
                    <a:pt x="214" y="466"/>
                  </a:cubicBezTo>
                  <a:cubicBezTo>
                    <a:pt x="214" y="471"/>
                    <a:pt x="211" y="476"/>
                    <a:pt x="210" y="488"/>
                  </a:cubicBezTo>
                  <a:cubicBezTo>
                    <a:pt x="209" y="500"/>
                    <a:pt x="208" y="520"/>
                    <a:pt x="207" y="539"/>
                  </a:cubicBezTo>
                  <a:cubicBezTo>
                    <a:pt x="206" y="561"/>
                    <a:pt x="205" y="583"/>
                    <a:pt x="204" y="605"/>
                  </a:cubicBezTo>
                  <a:cubicBezTo>
                    <a:pt x="202" y="634"/>
                    <a:pt x="191" y="676"/>
                    <a:pt x="184" y="712"/>
                  </a:cubicBezTo>
                  <a:cubicBezTo>
                    <a:pt x="177" y="748"/>
                    <a:pt x="168" y="800"/>
                    <a:pt x="162" y="824"/>
                  </a:cubicBezTo>
                  <a:cubicBezTo>
                    <a:pt x="155" y="850"/>
                    <a:pt x="153" y="846"/>
                    <a:pt x="146" y="860"/>
                  </a:cubicBezTo>
                  <a:cubicBezTo>
                    <a:pt x="139" y="874"/>
                    <a:pt x="126" y="895"/>
                    <a:pt x="120" y="908"/>
                  </a:cubicBezTo>
                  <a:cubicBezTo>
                    <a:pt x="113" y="918"/>
                    <a:pt x="118" y="929"/>
                    <a:pt x="108" y="936"/>
                  </a:cubicBezTo>
                  <a:cubicBezTo>
                    <a:pt x="101" y="951"/>
                    <a:pt x="94" y="965"/>
                    <a:pt x="88" y="976"/>
                  </a:cubicBezTo>
                  <a:cubicBezTo>
                    <a:pt x="82" y="987"/>
                    <a:pt x="79" y="995"/>
                    <a:pt x="74" y="1004"/>
                  </a:cubicBezTo>
                  <a:cubicBezTo>
                    <a:pt x="69" y="1014"/>
                    <a:pt x="63" y="1017"/>
                    <a:pt x="56" y="1028"/>
                  </a:cubicBezTo>
                  <a:cubicBezTo>
                    <a:pt x="49" y="1039"/>
                    <a:pt x="43" y="1049"/>
                    <a:pt x="34" y="1068"/>
                  </a:cubicBezTo>
                  <a:cubicBezTo>
                    <a:pt x="25" y="1087"/>
                    <a:pt x="8" y="1118"/>
                    <a:pt x="4" y="1140"/>
                  </a:cubicBezTo>
                  <a:cubicBezTo>
                    <a:pt x="0" y="1162"/>
                    <a:pt x="7" y="1177"/>
                    <a:pt x="8" y="1198"/>
                  </a:cubicBezTo>
                  <a:cubicBezTo>
                    <a:pt x="9" y="1219"/>
                    <a:pt x="13" y="1252"/>
                    <a:pt x="12" y="1266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14" name="Freeform 23"/>
            <p:cNvSpPr>
              <a:spLocks/>
            </p:cNvSpPr>
            <p:nvPr/>
          </p:nvSpPr>
          <p:spPr bwMode="auto">
            <a:xfrm>
              <a:off x="5068888" y="1892300"/>
              <a:ext cx="387350" cy="249238"/>
            </a:xfrm>
            <a:custGeom>
              <a:avLst/>
              <a:gdLst>
                <a:gd name="T0" fmla="*/ 0 w 244"/>
                <a:gd name="T1" fmla="*/ 0 h 157"/>
                <a:gd name="T2" fmla="*/ 2147483647 w 244"/>
                <a:gd name="T3" fmla="*/ 2147483647 h 157"/>
                <a:gd name="T4" fmla="*/ 2147483647 w 244"/>
                <a:gd name="T5" fmla="*/ 2147483647 h 157"/>
                <a:gd name="T6" fmla="*/ 2147483647 w 244"/>
                <a:gd name="T7" fmla="*/ 2147483647 h 157"/>
                <a:gd name="T8" fmla="*/ 2147483647 w 244"/>
                <a:gd name="T9" fmla="*/ 2147483647 h 157"/>
                <a:gd name="T10" fmla="*/ 2147483647 w 244"/>
                <a:gd name="T11" fmla="*/ 2147483647 h 157"/>
                <a:gd name="T12" fmla="*/ 2147483647 w 244"/>
                <a:gd name="T13" fmla="*/ 2147483647 h 157"/>
                <a:gd name="T14" fmla="*/ 2147483647 w 244"/>
                <a:gd name="T15" fmla="*/ 2147483647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4"/>
                <a:gd name="T25" fmla="*/ 0 h 157"/>
                <a:gd name="T26" fmla="*/ 244 w 244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4" h="157">
                  <a:moveTo>
                    <a:pt x="0" y="0"/>
                  </a:moveTo>
                  <a:cubicBezTo>
                    <a:pt x="6" y="11"/>
                    <a:pt x="54" y="102"/>
                    <a:pt x="57" y="114"/>
                  </a:cubicBezTo>
                  <a:cubicBezTo>
                    <a:pt x="58" y="126"/>
                    <a:pt x="63" y="135"/>
                    <a:pt x="68" y="146"/>
                  </a:cubicBezTo>
                  <a:cubicBezTo>
                    <a:pt x="71" y="152"/>
                    <a:pt x="78" y="156"/>
                    <a:pt x="78" y="156"/>
                  </a:cubicBezTo>
                  <a:cubicBezTo>
                    <a:pt x="84" y="156"/>
                    <a:pt x="94" y="157"/>
                    <a:pt x="102" y="154"/>
                  </a:cubicBezTo>
                  <a:cubicBezTo>
                    <a:pt x="111" y="149"/>
                    <a:pt x="114" y="142"/>
                    <a:pt x="132" y="126"/>
                  </a:cubicBezTo>
                  <a:cubicBezTo>
                    <a:pt x="150" y="109"/>
                    <a:pt x="193" y="78"/>
                    <a:pt x="212" y="60"/>
                  </a:cubicBezTo>
                  <a:cubicBezTo>
                    <a:pt x="231" y="42"/>
                    <a:pt x="237" y="27"/>
                    <a:pt x="244" y="18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15" name="Freeform 24"/>
            <p:cNvSpPr>
              <a:spLocks/>
            </p:cNvSpPr>
            <p:nvPr/>
          </p:nvSpPr>
          <p:spPr bwMode="auto">
            <a:xfrm>
              <a:off x="4064000" y="3432175"/>
              <a:ext cx="696913" cy="1619250"/>
            </a:xfrm>
            <a:custGeom>
              <a:avLst/>
              <a:gdLst>
                <a:gd name="T0" fmla="*/ 2147483647 w 439"/>
                <a:gd name="T1" fmla="*/ 0 h 1020"/>
                <a:gd name="T2" fmla="*/ 2147483647 w 439"/>
                <a:gd name="T3" fmla="*/ 2147483647 h 1020"/>
                <a:gd name="T4" fmla="*/ 2147483647 w 439"/>
                <a:gd name="T5" fmla="*/ 2147483647 h 1020"/>
                <a:gd name="T6" fmla="*/ 2147483647 w 439"/>
                <a:gd name="T7" fmla="*/ 2147483647 h 1020"/>
                <a:gd name="T8" fmla="*/ 2147483647 w 439"/>
                <a:gd name="T9" fmla="*/ 2147483647 h 1020"/>
                <a:gd name="T10" fmla="*/ 2147483647 w 439"/>
                <a:gd name="T11" fmla="*/ 2147483647 h 1020"/>
                <a:gd name="T12" fmla="*/ 2147483647 w 439"/>
                <a:gd name="T13" fmla="*/ 2147483647 h 1020"/>
                <a:gd name="T14" fmla="*/ 2147483647 w 439"/>
                <a:gd name="T15" fmla="*/ 2147483647 h 1020"/>
                <a:gd name="T16" fmla="*/ 2147483647 w 439"/>
                <a:gd name="T17" fmla="*/ 2147483647 h 1020"/>
                <a:gd name="T18" fmla="*/ 2147483647 w 439"/>
                <a:gd name="T19" fmla="*/ 2147483647 h 1020"/>
                <a:gd name="T20" fmla="*/ 2147483647 w 439"/>
                <a:gd name="T21" fmla="*/ 2147483647 h 1020"/>
                <a:gd name="T22" fmla="*/ 2147483647 w 439"/>
                <a:gd name="T23" fmla="*/ 2147483647 h 1020"/>
                <a:gd name="T24" fmla="*/ 2147483647 w 439"/>
                <a:gd name="T25" fmla="*/ 2147483647 h 1020"/>
                <a:gd name="T26" fmla="*/ 2147483647 w 439"/>
                <a:gd name="T27" fmla="*/ 2147483647 h 1020"/>
                <a:gd name="T28" fmla="*/ 2147483647 w 439"/>
                <a:gd name="T29" fmla="*/ 2147483647 h 1020"/>
                <a:gd name="T30" fmla="*/ 2147483647 w 439"/>
                <a:gd name="T31" fmla="*/ 2147483647 h 1020"/>
                <a:gd name="T32" fmla="*/ 2147483647 w 439"/>
                <a:gd name="T33" fmla="*/ 2147483647 h 1020"/>
                <a:gd name="T34" fmla="*/ 2147483647 w 439"/>
                <a:gd name="T35" fmla="*/ 2147483647 h 1020"/>
                <a:gd name="T36" fmla="*/ 0 w 439"/>
                <a:gd name="T37" fmla="*/ 2147483647 h 1020"/>
                <a:gd name="T38" fmla="*/ 2147483647 w 439"/>
                <a:gd name="T39" fmla="*/ 2147483647 h 1020"/>
                <a:gd name="T40" fmla="*/ 2147483647 w 439"/>
                <a:gd name="T41" fmla="*/ 2147483647 h 1020"/>
                <a:gd name="T42" fmla="*/ 2147483647 w 439"/>
                <a:gd name="T43" fmla="*/ 2147483647 h 1020"/>
                <a:gd name="T44" fmla="*/ 2147483647 w 439"/>
                <a:gd name="T45" fmla="*/ 2147483647 h 1020"/>
                <a:gd name="T46" fmla="*/ 2147483647 w 439"/>
                <a:gd name="T47" fmla="*/ 2147483647 h 1020"/>
                <a:gd name="T48" fmla="*/ 2147483647 w 439"/>
                <a:gd name="T49" fmla="*/ 2147483647 h 1020"/>
                <a:gd name="T50" fmla="*/ 2147483647 w 439"/>
                <a:gd name="T51" fmla="*/ 2147483647 h 1020"/>
                <a:gd name="T52" fmla="*/ 2147483647 w 439"/>
                <a:gd name="T53" fmla="*/ 2147483647 h 1020"/>
                <a:gd name="T54" fmla="*/ 2147483647 w 439"/>
                <a:gd name="T55" fmla="*/ 2147483647 h 1020"/>
                <a:gd name="T56" fmla="*/ 2147483647 w 439"/>
                <a:gd name="T57" fmla="*/ 2147483647 h 1020"/>
                <a:gd name="T58" fmla="*/ 2147483647 w 439"/>
                <a:gd name="T59" fmla="*/ 2147483647 h 1020"/>
                <a:gd name="T60" fmla="*/ 2147483647 w 439"/>
                <a:gd name="T61" fmla="*/ 2147483647 h 1020"/>
                <a:gd name="T62" fmla="*/ 2147483647 w 439"/>
                <a:gd name="T63" fmla="*/ 2147483647 h 1020"/>
                <a:gd name="T64" fmla="*/ 2147483647 w 439"/>
                <a:gd name="T65" fmla="*/ 2147483647 h 1020"/>
                <a:gd name="T66" fmla="*/ 2147483647 w 439"/>
                <a:gd name="T67" fmla="*/ 2147483647 h 10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9"/>
                <a:gd name="T103" fmla="*/ 0 h 1020"/>
                <a:gd name="T104" fmla="*/ 439 w 439"/>
                <a:gd name="T105" fmla="*/ 1020 h 10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9" h="1020">
                  <a:moveTo>
                    <a:pt x="439" y="0"/>
                  </a:moveTo>
                  <a:cubicBezTo>
                    <a:pt x="436" y="8"/>
                    <a:pt x="433" y="22"/>
                    <a:pt x="421" y="44"/>
                  </a:cubicBezTo>
                  <a:cubicBezTo>
                    <a:pt x="409" y="66"/>
                    <a:pt x="381" y="111"/>
                    <a:pt x="367" y="136"/>
                  </a:cubicBezTo>
                  <a:cubicBezTo>
                    <a:pt x="361" y="149"/>
                    <a:pt x="338" y="182"/>
                    <a:pt x="335" y="192"/>
                  </a:cubicBezTo>
                  <a:cubicBezTo>
                    <a:pt x="333" y="198"/>
                    <a:pt x="331" y="216"/>
                    <a:pt x="331" y="216"/>
                  </a:cubicBezTo>
                  <a:cubicBezTo>
                    <a:pt x="331" y="226"/>
                    <a:pt x="333" y="246"/>
                    <a:pt x="333" y="268"/>
                  </a:cubicBezTo>
                  <a:cubicBezTo>
                    <a:pt x="333" y="290"/>
                    <a:pt x="335" y="320"/>
                    <a:pt x="329" y="346"/>
                  </a:cubicBezTo>
                  <a:cubicBezTo>
                    <a:pt x="323" y="372"/>
                    <a:pt x="311" y="395"/>
                    <a:pt x="294" y="422"/>
                  </a:cubicBezTo>
                  <a:cubicBezTo>
                    <a:pt x="278" y="446"/>
                    <a:pt x="237" y="478"/>
                    <a:pt x="227" y="508"/>
                  </a:cubicBezTo>
                  <a:cubicBezTo>
                    <a:pt x="219" y="533"/>
                    <a:pt x="210" y="533"/>
                    <a:pt x="207" y="560"/>
                  </a:cubicBezTo>
                  <a:cubicBezTo>
                    <a:pt x="204" y="586"/>
                    <a:pt x="210" y="616"/>
                    <a:pt x="195" y="638"/>
                  </a:cubicBezTo>
                  <a:cubicBezTo>
                    <a:pt x="189" y="647"/>
                    <a:pt x="180" y="655"/>
                    <a:pt x="177" y="665"/>
                  </a:cubicBezTo>
                  <a:cubicBezTo>
                    <a:pt x="164" y="703"/>
                    <a:pt x="176" y="763"/>
                    <a:pt x="129" y="779"/>
                  </a:cubicBezTo>
                  <a:cubicBezTo>
                    <a:pt x="120" y="788"/>
                    <a:pt x="106" y="799"/>
                    <a:pt x="93" y="803"/>
                  </a:cubicBezTo>
                  <a:cubicBezTo>
                    <a:pt x="80" y="816"/>
                    <a:pt x="77" y="825"/>
                    <a:pt x="72" y="842"/>
                  </a:cubicBezTo>
                  <a:cubicBezTo>
                    <a:pt x="69" y="851"/>
                    <a:pt x="63" y="869"/>
                    <a:pt x="63" y="869"/>
                  </a:cubicBezTo>
                  <a:cubicBezTo>
                    <a:pt x="63" y="873"/>
                    <a:pt x="70" y="914"/>
                    <a:pt x="63" y="926"/>
                  </a:cubicBezTo>
                  <a:cubicBezTo>
                    <a:pt x="58" y="934"/>
                    <a:pt x="32" y="934"/>
                    <a:pt x="21" y="938"/>
                  </a:cubicBezTo>
                  <a:cubicBezTo>
                    <a:pt x="12" y="947"/>
                    <a:pt x="4" y="950"/>
                    <a:pt x="0" y="962"/>
                  </a:cubicBezTo>
                  <a:cubicBezTo>
                    <a:pt x="5" y="988"/>
                    <a:pt x="20" y="978"/>
                    <a:pt x="42" y="971"/>
                  </a:cubicBezTo>
                  <a:cubicBezTo>
                    <a:pt x="54" y="974"/>
                    <a:pt x="61" y="978"/>
                    <a:pt x="72" y="983"/>
                  </a:cubicBezTo>
                  <a:cubicBezTo>
                    <a:pt x="78" y="986"/>
                    <a:pt x="90" y="989"/>
                    <a:pt x="90" y="989"/>
                  </a:cubicBezTo>
                  <a:cubicBezTo>
                    <a:pt x="100" y="1004"/>
                    <a:pt x="115" y="1013"/>
                    <a:pt x="132" y="1019"/>
                  </a:cubicBezTo>
                  <a:cubicBezTo>
                    <a:pt x="140" y="1017"/>
                    <a:pt x="151" y="1020"/>
                    <a:pt x="150" y="1007"/>
                  </a:cubicBezTo>
                  <a:cubicBezTo>
                    <a:pt x="149" y="998"/>
                    <a:pt x="144" y="989"/>
                    <a:pt x="141" y="980"/>
                  </a:cubicBezTo>
                  <a:cubicBezTo>
                    <a:pt x="140" y="977"/>
                    <a:pt x="138" y="971"/>
                    <a:pt x="138" y="971"/>
                  </a:cubicBezTo>
                  <a:cubicBezTo>
                    <a:pt x="138" y="963"/>
                    <a:pt x="125" y="947"/>
                    <a:pt x="126" y="935"/>
                  </a:cubicBezTo>
                  <a:cubicBezTo>
                    <a:pt x="127" y="923"/>
                    <a:pt x="133" y="914"/>
                    <a:pt x="141" y="899"/>
                  </a:cubicBezTo>
                  <a:cubicBezTo>
                    <a:pt x="142" y="879"/>
                    <a:pt x="165" y="856"/>
                    <a:pt x="177" y="842"/>
                  </a:cubicBezTo>
                  <a:cubicBezTo>
                    <a:pt x="192" y="824"/>
                    <a:pt x="197" y="801"/>
                    <a:pt x="210" y="782"/>
                  </a:cubicBezTo>
                  <a:cubicBezTo>
                    <a:pt x="211" y="778"/>
                    <a:pt x="212" y="774"/>
                    <a:pt x="213" y="770"/>
                  </a:cubicBezTo>
                  <a:cubicBezTo>
                    <a:pt x="214" y="767"/>
                    <a:pt x="215" y="764"/>
                    <a:pt x="216" y="761"/>
                  </a:cubicBezTo>
                  <a:cubicBezTo>
                    <a:pt x="218" y="753"/>
                    <a:pt x="222" y="737"/>
                    <a:pt x="222" y="737"/>
                  </a:cubicBezTo>
                  <a:cubicBezTo>
                    <a:pt x="224" y="689"/>
                    <a:pt x="208" y="650"/>
                    <a:pt x="258" y="650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16" name="Freeform 25"/>
            <p:cNvSpPr>
              <a:spLocks/>
            </p:cNvSpPr>
            <p:nvPr/>
          </p:nvSpPr>
          <p:spPr bwMode="auto">
            <a:xfrm>
              <a:off x="4621213" y="3114675"/>
              <a:ext cx="1219200" cy="882650"/>
            </a:xfrm>
            <a:custGeom>
              <a:avLst/>
              <a:gdLst>
                <a:gd name="T0" fmla="*/ 2147483647 w 768"/>
                <a:gd name="T1" fmla="*/ 0 h 556"/>
                <a:gd name="T2" fmla="*/ 2147483647 w 768"/>
                <a:gd name="T3" fmla="*/ 2147483647 h 556"/>
                <a:gd name="T4" fmla="*/ 2147483647 w 768"/>
                <a:gd name="T5" fmla="*/ 2147483647 h 556"/>
                <a:gd name="T6" fmla="*/ 2147483647 w 768"/>
                <a:gd name="T7" fmla="*/ 2147483647 h 556"/>
                <a:gd name="T8" fmla="*/ 2147483647 w 768"/>
                <a:gd name="T9" fmla="*/ 2147483647 h 556"/>
                <a:gd name="T10" fmla="*/ 2147483647 w 768"/>
                <a:gd name="T11" fmla="*/ 2147483647 h 556"/>
                <a:gd name="T12" fmla="*/ 2147483647 w 768"/>
                <a:gd name="T13" fmla="*/ 2147483647 h 556"/>
                <a:gd name="T14" fmla="*/ 2147483647 w 768"/>
                <a:gd name="T15" fmla="*/ 2147483647 h 556"/>
                <a:gd name="T16" fmla="*/ 2147483647 w 768"/>
                <a:gd name="T17" fmla="*/ 2147483647 h 556"/>
                <a:gd name="T18" fmla="*/ 2147483647 w 768"/>
                <a:gd name="T19" fmla="*/ 2147483647 h 556"/>
                <a:gd name="T20" fmla="*/ 2147483647 w 768"/>
                <a:gd name="T21" fmla="*/ 2147483647 h 556"/>
                <a:gd name="T22" fmla="*/ 2147483647 w 768"/>
                <a:gd name="T23" fmla="*/ 2147483647 h 556"/>
                <a:gd name="T24" fmla="*/ 2147483647 w 768"/>
                <a:gd name="T25" fmla="*/ 2147483647 h 556"/>
                <a:gd name="T26" fmla="*/ 0 w 768"/>
                <a:gd name="T27" fmla="*/ 2147483647 h 5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8"/>
                <a:gd name="T43" fmla="*/ 0 h 556"/>
                <a:gd name="T44" fmla="*/ 768 w 768"/>
                <a:gd name="T45" fmla="*/ 556 h 5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8" h="556">
                  <a:moveTo>
                    <a:pt x="768" y="0"/>
                  </a:moveTo>
                  <a:cubicBezTo>
                    <a:pt x="749" y="29"/>
                    <a:pt x="632" y="78"/>
                    <a:pt x="600" y="85"/>
                  </a:cubicBezTo>
                  <a:cubicBezTo>
                    <a:pt x="564" y="93"/>
                    <a:pt x="533" y="111"/>
                    <a:pt x="501" y="127"/>
                  </a:cubicBezTo>
                  <a:cubicBezTo>
                    <a:pt x="480" y="138"/>
                    <a:pt x="455" y="143"/>
                    <a:pt x="435" y="157"/>
                  </a:cubicBezTo>
                  <a:cubicBezTo>
                    <a:pt x="415" y="172"/>
                    <a:pt x="387" y="191"/>
                    <a:pt x="372" y="211"/>
                  </a:cubicBezTo>
                  <a:cubicBezTo>
                    <a:pt x="363" y="223"/>
                    <a:pt x="352" y="240"/>
                    <a:pt x="342" y="250"/>
                  </a:cubicBezTo>
                  <a:cubicBezTo>
                    <a:pt x="316" y="276"/>
                    <a:pt x="289" y="295"/>
                    <a:pt x="267" y="325"/>
                  </a:cubicBezTo>
                  <a:cubicBezTo>
                    <a:pt x="260" y="335"/>
                    <a:pt x="258" y="350"/>
                    <a:pt x="252" y="361"/>
                  </a:cubicBezTo>
                  <a:cubicBezTo>
                    <a:pt x="242" y="379"/>
                    <a:pt x="231" y="403"/>
                    <a:pt x="216" y="418"/>
                  </a:cubicBezTo>
                  <a:cubicBezTo>
                    <a:pt x="191" y="443"/>
                    <a:pt x="154" y="463"/>
                    <a:pt x="123" y="481"/>
                  </a:cubicBezTo>
                  <a:cubicBezTo>
                    <a:pt x="105" y="491"/>
                    <a:pt x="92" y="508"/>
                    <a:pt x="75" y="520"/>
                  </a:cubicBezTo>
                  <a:cubicBezTo>
                    <a:pt x="67" y="532"/>
                    <a:pt x="62" y="532"/>
                    <a:pt x="48" y="535"/>
                  </a:cubicBezTo>
                  <a:cubicBezTo>
                    <a:pt x="38" y="542"/>
                    <a:pt x="28" y="542"/>
                    <a:pt x="18" y="547"/>
                  </a:cubicBezTo>
                  <a:cubicBezTo>
                    <a:pt x="12" y="550"/>
                    <a:pt x="0" y="556"/>
                    <a:pt x="0" y="556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17" name="Freeform 26"/>
            <p:cNvSpPr>
              <a:spLocks/>
            </p:cNvSpPr>
            <p:nvPr/>
          </p:nvSpPr>
          <p:spPr bwMode="auto">
            <a:xfrm>
              <a:off x="4451350" y="3887788"/>
              <a:ext cx="377825" cy="569912"/>
            </a:xfrm>
            <a:custGeom>
              <a:avLst/>
              <a:gdLst>
                <a:gd name="T0" fmla="*/ 2147483647 w 238"/>
                <a:gd name="T1" fmla="*/ 0 h 359"/>
                <a:gd name="T2" fmla="*/ 2147483647 w 238"/>
                <a:gd name="T3" fmla="*/ 2147483647 h 359"/>
                <a:gd name="T4" fmla="*/ 2147483647 w 238"/>
                <a:gd name="T5" fmla="*/ 2147483647 h 359"/>
                <a:gd name="T6" fmla="*/ 2147483647 w 238"/>
                <a:gd name="T7" fmla="*/ 2147483647 h 359"/>
                <a:gd name="T8" fmla="*/ 2147483647 w 238"/>
                <a:gd name="T9" fmla="*/ 2147483647 h 359"/>
                <a:gd name="T10" fmla="*/ 2147483647 w 238"/>
                <a:gd name="T11" fmla="*/ 2147483647 h 359"/>
                <a:gd name="T12" fmla="*/ 2147483647 w 238"/>
                <a:gd name="T13" fmla="*/ 2147483647 h 359"/>
                <a:gd name="T14" fmla="*/ 2147483647 w 238"/>
                <a:gd name="T15" fmla="*/ 2147483647 h 3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359"/>
                <a:gd name="T26" fmla="*/ 238 w 238"/>
                <a:gd name="T27" fmla="*/ 359 h 3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359">
                  <a:moveTo>
                    <a:pt x="236" y="0"/>
                  </a:moveTo>
                  <a:cubicBezTo>
                    <a:pt x="235" y="13"/>
                    <a:pt x="238" y="29"/>
                    <a:pt x="230" y="39"/>
                  </a:cubicBezTo>
                  <a:cubicBezTo>
                    <a:pt x="206" y="70"/>
                    <a:pt x="165" y="86"/>
                    <a:pt x="137" y="114"/>
                  </a:cubicBezTo>
                  <a:cubicBezTo>
                    <a:pt x="123" y="128"/>
                    <a:pt x="106" y="135"/>
                    <a:pt x="92" y="147"/>
                  </a:cubicBezTo>
                  <a:cubicBezTo>
                    <a:pt x="60" y="176"/>
                    <a:pt x="19" y="235"/>
                    <a:pt x="5" y="276"/>
                  </a:cubicBezTo>
                  <a:cubicBezTo>
                    <a:pt x="9" y="330"/>
                    <a:pt x="0" y="329"/>
                    <a:pt x="50" y="324"/>
                  </a:cubicBezTo>
                  <a:cubicBezTo>
                    <a:pt x="88" y="315"/>
                    <a:pt x="115" y="325"/>
                    <a:pt x="149" y="336"/>
                  </a:cubicBezTo>
                  <a:cubicBezTo>
                    <a:pt x="162" y="355"/>
                    <a:pt x="156" y="359"/>
                    <a:pt x="164" y="351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18" name="Freeform 27"/>
            <p:cNvSpPr>
              <a:spLocks/>
            </p:cNvSpPr>
            <p:nvPr/>
          </p:nvSpPr>
          <p:spPr bwMode="auto">
            <a:xfrm>
              <a:off x="4649788" y="3840163"/>
              <a:ext cx="719137" cy="247650"/>
            </a:xfrm>
            <a:custGeom>
              <a:avLst/>
              <a:gdLst>
                <a:gd name="T0" fmla="*/ 2147483647 w 453"/>
                <a:gd name="T1" fmla="*/ 0 h 156"/>
                <a:gd name="T2" fmla="*/ 2147483647 w 453"/>
                <a:gd name="T3" fmla="*/ 2147483647 h 156"/>
                <a:gd name="T4" fmla="*/ 2147483647 w 453"/>
                <a:gd name="T5" fmla="*/ 2147483647 h 156"/>
                <a:gd name="T6" fmla="*/ 2147483647 w 453"/>
                <a:gd name="T7" fmla="*/ 2147483647 h 156"/>
                <a:gd name="T8" fmla="*/ 2147483647 w 453"/>
                <a:gd name="T9" fmla="*/ 2147483647 h 156"/>
                <a:gd name="T10" fmla="*/ 2147483647 w 453"/>
                <a:gd name="T11" fmla="*/ 2147483647 h 156"/>
                <a:gd name="T12" fmla="*/ 0 w 453"/>
                <a:gd name="T13" fmla="*/ 2147483647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3"/>
                <a:gd name="T22" fmla="*/ 0 h 156"/>
                <a:gd name="T23" fmla="*/ 453 w 453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3" h="156">
                  <a:moveTo>
                    <a:pt x="453" y="0"/>
                  </a:moveTo>
                  <a:cubicBezTo>
                    <a:pt x="439" y="21"/>
                    <a:pt x="413" y="29"/>
                    <a:pt x="393" y="42"/>
                  </a:cubicBezTo>
                  <a:cubicBezTo>
                    <a:pt x="384" y="48"/>
                    <a:pt x="375" y="57"/>
                    <a:pt x="366" y="63"/>
                  </a:cubicBezTo>
                  <a:cubicBezTo>
                    <a:pt x="308" y="102"/>
                    <a:pt x="214" y="100"/>
                    <a:pt x="150" y="102"/>
                  </a:cubicBezTo>
                  <a:cubicBezTo>
                    <a:pt x="122" y="107"/>
                    <a:pt x="69" y="116"/>
                    <a:pt x="45" y="132"/>
                  </a:cubicBezTo>
                  <a:cubicBezTo>
                    <a:pt x="31" y="142"/>
                    <a:pt x="39" y="137"/>
                    <a:pt x="18" y="144"/>
                  </a:cubicBezTo>
                  <a:cubicBezTo>
                    <a:pt x="11" y="146"/>
                    <a:pt x="0" y="156"/>
                    <a:pt x="0" y="156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19" name="Freeform 30"/>
            <p:cNvSpPr>
              <a:spLocks/>
            </p:cNvSpPr>
            <p:nvPr/>
          </p:nvSpPr>
          <p:spPr bwMode="auto">
            <a:xfrm>
              <a:off x="4530725" y="3184525"/>
              <a:ext cx="1474788" cy="1771650"/>
            </a:xfrm>
            <a:custGeom>
              <a:avLst/>
              <a:gdLst>
                <a:gd name="T0" fmla="*/ 2147483647 w 929"/>
                <a:gd name="T1" fmla="*/ 0 h 1116"/>
                <a:gd name="T2" fmla="*/ 2147483647 w 929"/>
                <a:gd name="T3" fmla="*/ 2147483647 h 1116"/>
                <a:gd name="T4" fmla="*/ 2147483647 w 929"/>
                <a:gd name="T5" fmla="*/ 2147483647 h 1116"/>
                <a:gd name="T6" fmla="*/ 2147483647 w 929"/>
                <a:gd name="T7" fmla="*/ 2147483647 h 1116"/>
                <a:gd name="T8" fmla="*/ 2147483647 w 929"/>
                <a:gd name="T9" fmla="*/ 2147483647 h 1116"/>
                <a:gd name="T10" fmla="*/ 2147483647 w 929"/>
                <a:gd name="T11" fmla="*/ 2147483647 h 1116"/>
                <a:gd name="T12" fmla="*/ 2147483647 w 929"/>
                <a:gd name="T13" fmla="*/ 2147483647 h 1116"/>
                <a:gd name="T14" fmla="*/ 2147483647 w 929"/>
                <a:gd name="T15" fmla="*/ 2147483647 h 1116"/>
                <a:gd name="T16" fmla="*/ 2147483647 w 929"/>
                <a:gd name="T17" fmla="*/ 2147483647 h 1116"/>
                <a:gd name="T18" fmla="*/ 2147483647 w 929"/>
                <a:gd name="T19" fmla="*/ 2147483647 h 1116"/>
                <a:gd name="T20" fmla="*/ 2147483647 w 929"/>
                <a:gd name="T21" fmla="*/ 2147483647 h 1116"/>
                <a:gd name="T22" fmla="*/ 2147483647 w 929"/>
                <a:gd name="T23" fmla="*/ 2147483647 h 1116"/>
                <a:gd name="T24" fmla="*/ 2147483647 w 929"/>
                <a:gd name="T25" fmla="*/ 2147483647 h 1116"/>
                <a:gd name="T26" fmla="*/ 2147483647 w 929"/>
                <a:gd name="T27" fmla="*/ 2147483647 h 1116"/>
                <a:gd name="T28" fmla="*/ 2147483647 w 929"/>
                <a:gd name="T29" fmla="*/ 2147483647 h 1116"/>
                <a:gd name="T30" fmla="*/ 2147483647 w 929"/>
                <a:gd name="T31" fmla="*/ 2147483647 h 1116"/>
                <a:gd name="T32" fmla="*/ 2147483647 w 929"/>
                <a:gd name="T33" fmla="*/ 2147483647 h 1116"/>
                <a:gd name="T34" fmla="*/ 2147483647 w 929"/>
                <a:gd name="T35" fmla="*/ 2147483647 h 1116"/>
                <a:gd name="T36" fmla="*/ 2147483647 w 929"/>
                <a:gd name="T37" fmla="*/ 2147483647 h 1116"/>
                <a:gd name="T38" fmla="*/ 2147483647 w 929"/>
                <a:gd name="T39" fmla="*/ 2147483647 h 1116"/>
                <a:gd name="T40" fmla="*/ 2147483647 w 929"/>
                <a:gd name="T41" fmla="*/ 2147483647 h 1116"/>
                <a:gd name="T42" fmla="*/ 2147483647 w 929"/>
                <a:gd name="T43" fmla="*/ 2147483647 h 1116"/>
                <a:gd name="T44" fmla="*/ 2147483647 w 929"/>
                <a:gd name="T45" fmla="*/ 2147483647 h 1116"/>
                <a:gd name="T46" fmla="*/ 2147483647 w 929"/>
                <a:gd name="T47" fmla="*/ 2147483647 h 1116"/>
                <a:gd name="T48" fmla="*/ 2147483647 w 929"/>
                <a:gd name="T49" fmla="*/ 2147483647 h 1116"/>
                <a:gd name="T50" fmla="*/ 2147483647 w 929"/>
                <a:gd name="T51" fmla="*/ 2147483647 h 1116"/>
                <a:gd name="T52" fmla="*/ 2147483647 w 929"/>
                <a:gd name="T53" fmla="*/ 2147483647 h 1116"/>
                <a:gd name="T54" fmla="*/ 2147483647 w 929"/>
                <a:gd name="T55" fmla="*/ 2147483647 h 1116"/>
                <a:gd name="T56" fmla="*/ 2147483647 w 929"/>
                <a:gd name="T57" fmla="*/ 2147483647 h 1116"/>
                <a:gd name="T58" fmla="*/ 2147483647 w 929"/>
                <a:gd name="T59" fmla="*/ 2147483647 h 1116"/>
                <a:gd name="T60" fmla="*/ 2147483647 w 929"/>
                <a:gd name="T61" fmla="*/ 2147483647 h 1116"/>
                <a:gd name="T62" fmla="*/ 2147483647 w 929"/>
                <a:gd name="T63" fmla="*/ 2147483647 h 1116"/>
                <a:gd name="T64" fmla="*/ 2147483647 w 929"/>
                <a:gd name="T65" fmla="*/ 2147483647 h 1116"/>
                <a:gd name="T66" fmla="*/ 2147483647 w 929"/>
                <a:gd name="T67" fmla="*/ 2147483647 h 1116"/>
                <a:gd name="T68" fmla="*/ 2147483647 w 929"/>
                <a:gd name="T69" fmla="*/ 2147483647 h 1116"/>
                <a:gd name="T70" fmla="*/ 2147483647 w 929"/>
                <a:gd name="T71" fmla="*/ 2147483647 h 1116"/>
                <a:gd name="T72" fmla="*/ 2147483647 w 929"/>
                <a:gd name="T73" fmla="*/ 2147483647 h 1116"/>
                <a:gd name="T74" fmla="*/ 2147483647 w 929"/>
                <a:gd name="T75" fmla="*/ 2147483647 h 1116"/>
                <a:gd name="T76" fmla="*/ 2147483647 w 929"/>
                <a:gd name="T77" fmla="*/ 2147483647 h 1116"/>
                <a:gd name="T78" fmla="*/ 2147483647 w 929"/>
                <a:gd name="T79" fmla="*/ 2147483647 h 11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29"/>
                <a:gd name="T121" fmla="*/ 0 h 1116"/>
                <a:gd name="T122" fmla="*/ 929 w 929"/>
                <a:gd name="T123" fmla="*/ 1116 h 11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29" h="1116">
                  <a:moveTo>
                    <a:pt x="929" y="0"/>
                  </a:moveTo>
                  <a:cubicBezTo>
                    <a:pt x="914" y="5"/>
                    <a:pt x="886" y="44"/>
                    <a:pt x="873" y="48"/>
                  </a:cubicBezTo>
                  <a:cubicBezTo>
                    <a:pt x="866" y="59"/>
                    <a:pt x="856" y="65"/>
                    <a:pt x="845" y="72"/>
                  </a:cubicBezTo>
                  <a:cubicBezTo>
                    <a:pt x="837" y="78"/>
                    <a:pt x="825" y="85"/>
                    <a:pt x="817" y="92"/>
                  </a:cubicBezTo>
                  <a:cubicBezTo>
                    <a:pt x="807" y="99"/>
                    <a:pt x="800" y="104"/>
                    <a:pt x="787" y="116"/>
                  </a:cubicBezTo>
                  <a:cubicBezTo>
                    <a:pt x="764" y="129"/>
                    <a:pt x="760" y="150"/>
                    <a:pt x="739" y="164"/>
                  </a:cubicBezTo>
                  <a:cubicBezTo>
                    <a:pt x="723" y="188"/>
                    <a:pt x="703" y="209"/>
                    <a:pt x="687" y="233"/>
                  </a:cubicBezTo>
                  <a:cubicBezTo>
                    <a:pt x="679" y="245"/>
                    <a:pt x="673" y="248"/>
                    <a:pt x="665" y="260"/>
                  </a:cubicBezTo>
                  <a:cubicBezTo>
                    <a:pt x="662" y="265"/>
                    <a:pt x="650" y="287"/>
                    <a:pt x="645" y="294"/>
                  </a:cubicBezTo>
                  <a:cubicBezTo>
                    <a:pt x="641" y="300"/>
                    <a:pt x="627" y="316"/>
                    <a:pt x="627" y="316"/>
                  </a:cubicBezTo>
                  <a:cubicBezTo>
                    <a:pt x="609" y="340"/>
                    <a:pt x="627" y="324"/>
                    <a:pt x="613" y="338"/>
                  </a:cubicBezTo>
                  <a:cubicBezTo>
                    <a:pt x="609" y="345"/>
                    <a:pt x="609" y="351"/>
                    <a:pt x="605" y="356"/>
                  </a:cubicBezTo>
                  <a:cubicBezTo>
                    <a:pt x="601" y="361"/>
                    <a:pt x="598" y="361"/>
                    <a:pt x="591" y="370"/>
                  </a:cubicBezTo>
                  <a:cubicBezTo>
                    <a:pt x="584" y="382"/>
                    <a:pt x="573" y="398"/>
                    <a:pt x="565" y="410"/>
                  </a:cubicBezTo>
                  <a:cubicBezTo>
                    <a:pt x="557" y="422"/>
                    <a:pt x="551" y="434"/>
                    <a:pt x="545" y="442"/>
                  </a:cubicBezTo>
                  <a:cubicBezTo>
                    <a:pt x="540" y="449"/>
                    <a:pt x="536" y="453"/>
                    <a:pt x="531" y="460"/>
                  </a:cubicBezTo>
                  <a:cubicBezTo>
                    <a:pt x="527" y="466"/>
                    <a:pt x="520" y="477"/>
                    <a:pt x="515" y="482"/>
                  </a:cubicBezTo>
                  <a:cubicBezTo>
                    <a:pt x="509" y="488"/>
                    <a:pt x="501" y="506"/>
                    <a:pt x="501" y="506"/>
                  </a:cubicBezTo>
                  <a:cubicBezTo>
                    <a:pt x="494" y="527"/>
                    <a:pt x="504" y="503"/>
                    <a:pt x="489" y="521"/>
                  </a:cubicBezTo>
                  <a:cubicBezTo>
                    <a:pt x="485" y="527"/>
                    <a:pt x="483" y="533"/>
                    <a:pt x="477" y="544"/>
                  </a:cubicBezTo>
                  <a:cubicBezTo>
                    <a:pt x="471" y="555"/>
                    <a:pt x="460" y="578"/>
                    <a:pt x="455" y="588"/>
                  </a:cubicBezTo>
                  <a:cubicBezTo>
                    <a:pt x="451" y="594"/>
                    <a:pt x="449" y="597"/>
                    <a:pt x="447" y="604"/>
                  </a:cubicBezTo>
                  <a:cubicBezTo>
                    <a:pt x="441" y="621"/>
                    <a:pt x="432" y="634"/>
                    <a:pt x="425" y="650"/>
                  </a:cubicBezTo>
                  <a:cubicBezTo>
                    <a:pt x="415" y="672"/>
                    <a:pt x="401" y="699"/>
                    <a:pt x="387" y="719"/>
                  </a:cubicBezTo>
                  <a:cubicBezTo>
                    <a:pt x="373" y="739"/>
                    <a:pt x="364" y="776"/>
                    <a:pt x="343" y="790"/>
                  </a:cubicBezTo>
                  <a:cubicBezTo>
                    <a:pt x="335" y="814"/>
                    <a:pt x="309" y="831"/>
                    <a:pt x="285" y="839"/>
                  </a:cubicBezTo>
                  <a:cubicBezTo>
                    <a:pt x="277" y="842"/>
                    <a:pt x="257" y="846"/>
                    <a:pt x="249" y="851"/>
                  </a:cubicBezTo>
                  <a:cubicBezTo>
                    <a:pt x="238" y="855"/>
                    <a:pt x="227" y="854"/>
                    <a:pt x="221" y="857"/>
                  </a:cubicBezTo>
                  <a:cubicBezTo>
                    <a:pt x="215" y="860"/>
                    <a:pt x="217" y="868"/>
                    <a:pt x="213" y="869"/>
                  </a:cubicBezTo>
                  <a:cubicBezTo>
                    <a:pt x="210" y="870"/>
                    <a:pt x="199" y="865"/>
                    <a:pt x="199" y="865"/>
                  </a:cubicBezTo>
                  <a:cubicBezTo>
                    <a:pt x="163" y="863"/>
                    <a:pt x="139" y="868"/>
                    <a:pt x="105" y="857"/>
                  </a:cubicBezTo>
                  <a:cubicBezTo>
                    <a:pt x="44" y="860"/>
                    <a:pt x="60" y="849"/>
                    <a:pt x="36" y="881"/>
                  </a:cubicBezTo>
                  <a:cubicBezTo>
                    <a:pt x="27" y="907"/>
                    <a:pt x="20" y="932"/>
                    <a:pt x="15" y="959"/>
                  </a:cubicBezTo>
                  <a:cubicBezTo>
                    <a:pt x="13" y="967"/>
                    <a:pt x="9" y="983"/>
                    <a:pt x="9" y="983"/>
                  </a:cubicBezTo>
                  <a:cubicBezTo>
                    <a:pt x="11" y="1012"/>
                    <a:pt x="0" y="1039"/>
                    <a:pt x="24" y="1055"/>
                  </a:cubicBezTo>
                  <a:cubicBezTo>
                    <a:pt x="33" y="1054"/>
                    <a:pt x="42" y="1055"/>
                    <a:pt x="51" y="1052"/>
                  </a:cubicBezTo>
                  <a:cubicBezTo>
                    <a:pt x="54" y="1051"/>
                    <a:pt x="54" y="1045"/>
                    <a:pt x="57" y="1043"/>
                  </a:cubicBezTo>
                  <a:cubicBezTo>
                    <a:pt x="62" y="1040"/>
                    <a:pt x="75" y="1037"/>
                    <a:pt x="75" y="1037"/>
                  </a:cubicBezTo>
                  <a:cubicBezTo>
                    <a:pt x="109" y="1048"/>
                    <a:pt x="85" y="1077"/>
                    <a:pt x="72" y="1097"/>
                  </a:cubicBezTo>
                  <a:cubicBezTo>
                    <a:pt x="59" y="1116"/>
                    <a:pt x="73" y="1115"/>
                    <a:pt x="63" y="1115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20" name="Freeform 32"/>
            <p:cNvSpPr>
              <a:spLocks/>
            </p:cNvSpPr>
            <p:nvPr/>
          </p:nvSpPr>
          <p:spPr bwMode="auto">
            <a:xfrm>
              <a:off x="4691063" y="4792663"/>
              <a:ext cx="1044575" cy="425450"/>
            </a:xfrm>
            <a:custGeom>
              <a:avLst/>
              <a:gdLst>
                <a:gd name="T0" fmla="*/ 2147483647 w 658"/>
                <a:gd name="T1" fmla="*/ 2147483647 h 268"/>
                <a:gd name="T2" fmla="*/ 2147483647 w 658"/>
                <a:gd name="T3" fmla="*/ 2147483647 h 268"/>
                <a:gd name="T4" fmla="*/ 2147483647 w 658"/>
                <a:gd name="T5" fmla="*/ 2147483647 h 268"/>
                <a:gd name="T6" fmla="*/ 2147483647 w 658"/>
                <a:gd name="T7" fmla="*/ 2147483647 h 268"/>
                <a:gd name="T8" fmla="*/ 2147483647 w 658"/>
                <a:gd name="T9" fmla="*/ 0 h 268"/>
                <a:gd name="T10" fmla="*/ 2147483647 w 658"/>
                <a:gd name="T11" fmla="*/ 2147483647 h 268"/>
                <a:gd name="T12" fmla="*/ 2147483647 w 658"/>
                <a:gd name="T13" fmla="*/ 2147483647 h 268"/>
                <a:gd name="T14" fmla="*/ 2147483647 w 658"/>
                <a:gd name="T15" fmla="*/ 2147483647 h 268"/>
                <a:gd name="T16" fmla="*/ 2147483647 w 658"/>
                <a:gd name="T17" fmla="*/ 2147483647 h 268"/>
                <a:gd name="T18" fmla="*/ 2147483647 w 658"/>
                <a:gd name="T19" fmla="*/ 2147483647 h 268"/>
                <a:gd name="T20" fmla="*/ 2147483647 w 658"/>
                <a:gd name="T21" fmla="*/ 2147483647 h 268"/>
                <a:gd name="T22" fmla="*/ 2147483647 w 658"/>
                <a:gd name="T23" fmla="*/ 2147483647 h 268"/>
                <a:gd name="T24" fmla="*/ 2147483647 w 658"/>
                <a:gd name="T25" fmla="*/ 2147483647 h 268"/>
                <a:gd name="T26" fmla="*/ 2147483647 w 658"/>
                <a:gd name="T27" fmla="*/ 2147483647 h 268"/>
                <a:gd name="T28" fmla="*/ 2147483647 w 658"/>
                <a:gd name="T29" fmla="*/ 2147483647 h 268"/>
                <a:gd name="T30" fmla="*/ 2147483647 w 658"/>
                <a:gd name="T31" fmla="*/ 2147483647 h 268"/>
                <a:gd name="T32" fmla="*/ 0 w 658"/>
                <a:gd name="T33" fmla="*/ 2147483647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8"/>
                <a:gd name="T52" fmla="*/ 0 h 268"/>
                <a:gd name="T53" fmla="*/ 658 w 658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8" h="268">
                  <a:moveTo>
                    <a:pt x="658" y="77"/>
                  </a:moveTo>
                  <a:cubicBezTo>
                    <a:pt x="642" y="66"/>
                    <a:pt x="642" y="52"/>
                    <a:pt x="622" y="39"/>
                  </a:cubicBezTo>
                  <a:cubicBezTo>
                    <a:pt x="619" y="35"/>
                    <a:pt x="604" y="20"/>
                    <a:pt x="601" y="18"/>
                  </a:cubicBezTo>
                  <a:cubicBezTo>
                    <a:pt x="596" y="15"/>
                    <a:pt x="591" y="9"/>
                    <a:pt x="586" y="5"/>
                  </a:cubicBezTo>
                  <a:cubicBezTo>
                    <a:pt x="578" y="0"/>
                    <a:pt x="556" y="0"/>
                    <a:pt x="556" y="0"/>
                  </a:cubicBezTo>
                  <a:cubicBezTo>
                    <a:pt x="537" y="1"/>
                    <a:pt x="498" y="11"/>
                    <a:pt x="470" y="19"/>
                  </a:cubicBezTo>
                  <a:cubicBezTo>
                    <a:pt x="441" y="27"/>
                    <a:pt x="429" y="42"/>
                    <a:pt x="398" y="45"/>
                  </a:cubicBezTo>
                  <a:cubicBezTo>
                    <a:pt x="388" y="48"/>
                    <a:pt x="372" y="59"/>
                    <a:pt x="372" y="59"/>
                  </a:cubicBezTo>
                  <a:cubicBezTo>
                    <a:pt x="358" y="80"/>
                    <a:pt x="335" y="97"/>
                    <a:pt x="314" y="111"/>
                  </a:cubicBezTo>
                  <a:cubicBezTo>
                    <a:pt x="306" y="135"/>
                    <a:pt x="288" y="149"/>
                    <a:pt x="274" y="171"/>
                  </a:cubicBezTo>
                  <a:cubicBezTo>
                    <a:pt x="270" y="177"/>
                    <a:pt x="251" y="182"/>
                    <a:pt x="247" y="183"/>
                  </a:cubicBezTo>
                  <a:cubicBezTo>
                    <a:pt x="234" y="188"/>
                    <a:pt x="216" y="189"/>
                    <a:pt x="200" y="193"/>
                  </a:cubicBezTo>
                  <a:cubicBezTo>
                    <a:pt x="184" y="197"/>
                    <a:pt x="171" y="203"/>
                    <a:pt x="150" y="209"/>
                  </a:cubicBezTo>
                  <a:cubicBezTo>
                    <a:pt x="114" y="214"/>
                    <a:pt x="108" y="227"/>
                    <a:pt x="72" y="231"/>
                  </a:cubicBezTo>
                  <a:cubicBezTo>
                    <a:pt x="66" y="233"/>
                    <a:pt x="60" y="247"/>
                    <a:pt x="52" y="243"/>
                  </a:cubicBezTo>
                  <a:cubicBezTo>
                    <a:pt x="52" y="249"/>
                    <a:pt x="31" y="261"/>
                    <a:pt x="31" y="261"/>
                  </a:cubicBezTo>
                  <a:cubicBezTo>
                    <a:pt x="30" y="268"/>
                    <a:pt x="0" y="261"/>
                    <a:pt x="0" y="261"/>
                  </a:cubicBezTo>
                </a:path>
              </a:pathLst>
            </a:custGeom>
            <a:noFill/>
            <a:ln w="19050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21" name="Freeform 35"/>
            <p:cNvSpPr>
              <a:spLocks/>
            </p:cNvSpPr>
            <p:nvPr/>
          </p:nvSpPr>
          <p:spPr bwMode="auto">
            <a:xfrm>
              <a:off x="4846638" y="6207125"/>
              <a:ext cx="636587" cy="847725"/>
            </a:xfrm>
            <a:custGeom>
              <a:avLst/>
              <a:gdLst>
                <a:gd name="T0" fmla="*/ 2147483647 w 401"/>
                <a:gd name="T1" fmla="*/ 0 h 534"/>
                <a:gd name="T2" fmla="*/ 2147483647 w 401"/>
                <a:gd name="T3" fmla="*/ 2147483647 h 534"/>
                <a:gd name="T4" fmla="*/ 2147483647 w 401"/>
                <a:gd name="T5" fmla="*/ 2147483647 h 534"/>
                <a:gd name="T6" fmla="*/ 2147483647 w 401"/>
                <a:gd name="T7" fmla="*/ 2147483647 h 534"/>
                <a:gd name="T8" fmla="*/ 2147483647 w 401"/>
                <a:gd name="T9" fmla="*/ 2147483647 h 534"/>
                <a:gd name="T10" fmla="*/ 2147483647 w 401"/>
                <a:gd name="T11" fmla="*/ 2147483647 h 534"/>
                <a:gd name="T12" fmla="*/ 2147483647 w 401"/>
                <a:gd name="T13" fmla="*/ 2147483647 h 534"/>
                <a:gd name="T14" fmla="*/ 2147483647 w 401"/>
                <a:gd name="T15" fmla="*/ 2147483647 h 534"/>
                <a:gd name="T16" fmla="*/ 2147483647 w 401"/>
                <a:gd name="T17" fmla="*/ 2147483647 h 534"/>
                <a:gd name="T18" fmla="*/ 2147483647 w 401"/>
                <a:gd name="T19" fmla="*/ 2147483647 h 534"/>
                <a:gd name="T20" fmla="*/ 2147483647 w 401"/>
                <a:gd name="T21" fmla="*/ 2147483647 h 534"/>
                <a:gd name="T22" fmla="*/ 2147483647 w 401"/>
                <a:gd name="T23" fmla="*/ 2147483647 h 534"/>
                <a:gd name="T24" fmla="*/ 2147483647 w 401"/>
                <a:gd name="T25" fmla="*/ 2147483647 h 534"/>
                <a:gd name="T26" fmla="*/ 2147483647 w 401"/>
                <a:gd name="T27" fmla="*/ 2147483647 h 534"/>
                <a:gd name="T28" fmla="*/ 2147483647 w 401"/>
                <a:gd name="T29" fmla="*/ 2147483647 h 534"/>
                <a:gd name="T30" fmla="*/ 2147483647 w 401"/>
                <a:gd name="T31" fmla="*/ 2147483647 h 534"/>
                <a:gd name="T32" fmla="*/ 2147483647 w 401"/>
                <a:gd name="T33" fmla="*/ 2147483647 h 534"/>
                <a:gd name="T34" fmla="*/ 2147483647 w 401"/>
                <a:gd name="T35" fmla="*/ 2147483647 h 534"/>
                <a:gd name="T36" fmla="*/ 2147483647 w 401"/>
                <a:gd name="T37" fmla="*/ 2147483647 h 534"/>
                <a:gd name="T38" fmla="*/ 2147483647 w 401"/>
                <a:gd name="T39" fmla="*/ 2147483647 h 534"/>
                <a:gd name="T40" fmla="*/ 2147483647 w 401"/>
                <a:gd name="T41" fmla="*/ 214748364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1"/>
                <a:gd name="T64" fmla="*/ 0 h 534"/>
                <a:gd name="T65" fmla="*/ 401 w 40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1" h="534">
                  <a:moveTo>
                    <a:pt x="401" y="0"/>
                  </a:moveTo>
                  <a:cubicBezTo>
                    <a:pt x="388" y="9"/>
                    <a:pt x="379" y="18"/>
                    <a:pt x="374" y="33"/>
                  </a:cubicBezTo>
                  <a:cubicBezTo>
                    <a:pt x="376" y="60"/>
                    <a:pt x="376" y="87"/>
                    <a:pt x="383" y="114"/>
                  </a:cubicBezTo>
                  <a:cubicBezTo>
                    <a:pt x="378" y="166"/>
                    <a:pt x="364" y="164"/>
                    <a:pt x="350" y="207"/>
                  </a:cubicBezTo>
                  <a:cubicBezTo>
                    <a:pt x="351" y="227"/>
                    <a:pt x="351" y="250"/>
                    <a:pt x="356" y="270"/>
                  </a:cubicBezTo>
                  <a:cubicBezTo>
                    <a:pt x="358" y="279"/>
                    <a:pt x="365" y="297"/>
                    <a:pt x="365" y="297"/>
                  </a:cubicBezTo>
                  <a:cubicBezTo>
                    <a:pt x="365" y="303"/>
                    <a:pt x="367" y="361"/>
                    <a:pt x="350" y="372"/>
                  </a:cubicBezTo>
                  <a:cubicBezTo>
                    <a:pt x="330" y="385"/>
                    <a:pt x="295" y="388"/>
                    <a:pt x="272" y="393"/>
                  </a:cubicBezTo>
                  <a:cubicBezTo>
                    <a:pt x="258" y="414"/>
                    <a:pt x="266" y="407"/>
                    <a:pt x="251" y="417"/>
                  </a:cubicBezTo>
                  <a:cubicBezTo>
                    <a:pt x="243" y="440"/>
                    <a:pt x="243" y="440"/>
                    <a:pt x="218" y="444"/>
                  </a:cubicBezTo>
                  <a:cubicBezTo>
                    <a:pt x="215" y="453"/>
                    <a:pt x="197" y="465"/>
                    <a:pt x="197" y="465"/>
                  </a:cubicBezTo>
                  <a:cubicBezTo>
                    <a:pt x="183" y="486"/>
                    <a:pt x="178" y="480"/>
                    <a:pt x="149" y="477"/>
                  </a:cubicBezTo>
                  <a:cubicBezTo>
                    <a:pt x="129" y="472"/>
                    <a:pt x="119" y="462"/>
                    <a:pt x="98" y="459"/>
                  </a:cubicBezTo>
                  <a:cubicBezTo>
                    <a:pt x="83" y="449"/>
                    <a:pt x="70" y="432"/>
                    <a:pt x="53" y="426"/>
                  </a:cubicBezTo>
                  <a:cubicBezTo>
                    <a:pt x="52" y="423"/>
                    <a:pt x="51" y="420"/>
                    <a:pt x="50" y="417"/>
                  </a:cubicBezTo>
                  <a:cubicBezTo>
                    <a:pt x="48" y="414"/>
                    <a:pt x="45" y="411"/>
                    <a:pt x="44" y="408"/>
                  </a:cubicBezTo>
                  <a:cubicBezTo>
                    <a:pt x="41" y="400"/>
                    <a:pt x="38" y="384"/>
                    <a:pt x="38" y="384"/>
                  </a:cubicBezTo>
                  <a:cubicBezTo>
                    <a:pt x="31" y="385"/>
                    <a:pt x="23" y="384"/>
                    <a:pt x="17" y="387"/>
                  </a:cubicBezTo>
                  <a:cubicBezTo>
                    <a:pt x="8" y="391"/>
                    <a:pt x="5" y="414"/>
                    <a:pt x="5" y="414"/>
                  </a:cubicBezTo>
                  <a:cubicBezTo>
                    <a:pt x="4" y="454"/>
                    <a:pt x="0" y="367"/>
                    <a:pt x="2" y="432"/>
                  </a:cubicBezTo>
                  <a:cubicBezTo>
                    <a:pt x="2" y="452"/>
                    <a:pt x="3" y="457"/>
                    <a:pt x="5" y="53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22" name="Freeform 37"/>
            <p:cNvSpPr>
              <a:spLocks/>
            </p:cNvSpPr>
            <p:nvPr/>
          </p:nvSpPr>
          <p:spPr bwMode="auto">
            <a:xfrm>
              <a:off x="3492500" y="4906963"/>
              <a:ext cx="598488" cy="22225"/>
            </a:xfrm>
            <a:custGeom>
              <a:avLst/>
              <a:gdLst>
                <a:gd name="T0" fmla="*/ 0 w 377"/>
                <a:gd name="T1" fmla="*/ 2147483647 h 14"/>
                <a:gd name="T2" fmla="*/ 2147483647 w 377"/>
                <a:gd name="T3" fmla="*/ 2147483647 h 14"/>
                <a:gd name="T4" fmla="*/ 2147483647 w 377"/>
                <a:gd name="T5" fmla="*/ 0 h 14"/>
                <a:gd name="T6" fmla="*/ 2147483647 w 377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14"/>
                <a:gd name="T14" fmla="*/ 377 w 377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14">
                  <a:moveTo>
                    <a:pt x="0" y="6"/>
                  </a:moveTo>
                  <a:cubicBezTo>
                    <a:pt x="30" y="13"/>
                    <a:pt x="60" y="11"/>
                    <a:pt x="96" y="9"/>
                  </a:cubicBezTo>
                  <a:cubicBezTo>
                    <a:pt x="126" y="2"/>
                    <a:pt x="112" y="4"/>
                    <a:pt x="138" y="0"/>
                  </a:cubicBezTo>
                  <a:cubicBezTo>
                    <a:pt x="213" y="4"/>
                    <a:pt x="302" y="14"/>
                    <a:pt x="377" y="14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23" name="Freeform 38"/>
            <p:cNvSpPr>
              <a:spLocks/>
            </p:cNvSpPr>
            <p:nvPr/>
          </p:nvSpPr>
          <p:spPr bwMode="auto">
            <a:xfrm>
              <a:off x="6383338" y="3092450"/>
              <a:ext cx="419100" cy="512763"/>
            </a:xfrm>
            <a:custGeom>
              <a:avLst/>
              <a:gdLst>
                <a:gd name="T0" fmla="*/ 2147483647 w 264"/>
                <a:gd name="T1" fmla="*/ 0 h 323"/>
                <a:gd name="T2" fmla="*/ 2147483647 w 264"/>
                <a:gd name="T3" fmla="*/ 2147483647 h 323"/>
                <a:gd name="T4" fmla="*/ 2147483647 w 264"/>
                <a:gd name="T5" fmla="*/ 2147483647 h 323"/>
                <a:gd name="T6" fmla="*/ 2147483647 w 264"/>
                <a:gd name="T7" fmla="*/ 2147483647 h 323"/>
                <a:gd name="T8" fmla="*/ 2147483647 w 264"/>
                <a:gd name="T9" fmla="*/ 2147483647 h 323"/>
                <a:gd name="T10" fmla="*/ 2147483647 w 264"/>
                <a:gd name="T11" fmla="*/ 2147483647 h 323"/>
                <a:gd name="T12" fmla="*/ 2147483647 w 264"/>
                <a:gd name="T13" fmla="*/ 2147483647 h 323"/>
                <a:gd name="T14" fmla="*/ 0 w 264"/>
                <a:gd name="T15" fmla="*/ 2147483647 h 3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4"/>
                <a:gd name="T25" fmla="*/ 0 h 323"/>
                <a:gd name="T26" fmla="*/ 264 w 264"/>
                <a:gd name="T27" fmla="*/ 323 h 3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4" h="323">
                  <a:moveTo>
                    <a:pt x="264" y="0"/>
                  </a:moveTo>
                  <a:cubicBezTo>
                    <a:pt x="255" y="26"/>
                    <a:pt x="228" y="32"/>
                    <a:pt x="204" y="48"/>
                  </a:cubicBezTo>
                  <a:cubicBezTo>
                    <a:pt x="193" y="55"/>
                    <a:pt x="168" y="60"/>
                    <a:pt x="168" y="60"/>
                  </a:cubicBezTo>
                  <a:cubicBezTo>
                    <a:pt x="157" y="76"/>
                    <a:pt x="144" y="114"/>
                    <a:pt x="144" y="114"/>
                  </a:cubicBezTo>
                  <a:cubicBezTo>
                    <a:pt x="149" y="158"/>
                    <a:pt x="146" y="169"/>
                    <a:pt x="180" y="192"/>
                  </a:cubicBezTo>
                  <a:cubicBezTo>
                    <a:pt x="199" y="248"/>
                    <a:pt x="168" y="252"/>
                    <a:pt x="132" y="276"/>
                  </a:cubicBezTo>
                  <a:cubicBezTo>
                    <a:pt x="116" y="323"/>
                    <a:pt x="105" y="313"/>
                    <a:pt x="66" y="300"/>
                  </a:cubicBezTo>
                  <a:cubicBezTo>
                    <a:pt x="8" y="306"/>
                    <a:pt x="28" y="298"/>
                    <a:pt x="0" y="31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24" name="Freeform 39"/>
            <p:cNvSpPr>
              <a:spLocks/>
            </p:cNvSpPr>
            <p:nvPr/>
          </p:nvSpPr>
          <p:spPr bwMode="auto">
            <a:xfrm>
              <a:off x="1090613" y="3463925"/>
              <a:ext cx="3240087" cy="2746375"/>
            </a:xfrm>
            <a:custGeom>
              <a:avLst/>
              <a:gdLst>
                <a:gd name="T0" fmla="*/ 2147483647 w 2041"/>
                <a:gd name="T1" fmla="*/ 2147483647 h 1730"/>
                <a:gd name="T2" fmla="*/ 2147483647 w 2041"/>
                <a:gd name="T3" fmla="*/ 2147483647 h 1730"/>
                <a:gd name="T4" fmla="*/ 2147483647 w 2041"/>
                <a:gd name="T5" fmla="*/ 2147483647 h 1730"/>
                <a:gd name="T6" fmla="*/ 2147483647 w 2041"/>
                <a:gd name="T7" fmla="*/ 2147483647 h 1730"/>
                <a:gd name="T8" fmla="*/ 2147483647 w 2041"/>
                <a:gd name="T9" fmla="*/ 2147483647 h 1730"/>
                <a:gd name="T10" fmla="*/ 2147483647 w 2041"/>
                <a:gd name="T11" fmla="*/ 2147483647 h 1730"/>
                <a:gd name="T12" fmla="*/ 2147483647 w 2041"/>
                <a:gd name="T13" fmla="*/ 2147483647 h 1730"/>
                <a:gd name="T14" fmla="*/ 2147483647 w 2041"/>
                <a:gd name="T15" fmla="*/ 2147483647 h 1730"/>
                <a:gd name="T16" fmla="*/ 2147483647 w 2041"/>
                <a:gd name="T17" fmla="*/ 2147483647 h 1730"/>
                <a:gd name="T18" fmla="*/ 2147483647 w 2041"/>
                <a:gd name="T19" fmla="*/ 2147483647 h 1730"/>
                <a:gd name="T20" fmla="*/ 2147483647 w 2041"/>
                <a:gd name="T21" fmla="*/ 2147483647 h 1730"/>
                <a:gd name="T22" fmla="*/ 2147483647 w 2041"/>
                <a:gd name="T23" fmla="*/ 2147483647 h 1730"/>
                <a:gd name="T24" fmla="*/ 2147483647 w 2041"/>
                <a:gd name="T25" fmla="*/ 2147483647 h 1730"/>
                <a:gd name="T26" fmla="*/ 2147483647 w 2041"/>
                <a:gd name="T27" fmla="*/ 2147483647 h 1730"/>
                <a:gd name="T28" fmla="*/ 2147483647 w 2041"/>
                <a:gd name="T29" fmla="*/ 2147483647 h 1730"/>
                <a:gd name="T30" fmla="*/ 2147483647 w 2041"/>
                <a:gd name="T31" fmla="*/ 2147483647 h 1730"/>
                <a:gd name="T32" fmla="*/ 2147483647 w 2041"/>
                <a:gd name="T33" fmla="*/ 2147483647 h 1730"/>
                <a:gd name="T34" fmla="*/ 2147483647 w 2041"/>
                <a:gd name="T35" fmla="*/ 2147483647 h 1730"/>
                <a:gd name="T36" fmla="*/ 2147483647 w 2041"/>
                <a:gd name="T37" fmla="*/ 2147483647 h 1730"/>
                <a:gd name="T38" fmla="*/ 2147483647 w 2041"/>
                <a:gd name="T39" fmla="*/ 2147483647 h 1730"/>
                <a:gd name="T40" fmla="*/ 2147483647 w 2041"/>
                <a:gd name="T41" fmla="*/ 2147483647 h 1730"/>
                <a:gd name="T42" fmla="*/ 2147483647 w 2041"/>
                <a:gd name="T43" fmla="*/ 2147483647 h 1730"/>
                <a:gd name="T44" fmla="*/ 2147483647 w 2041"/>
                <a:gd name="T45" fmla="*/ 2147483647 h 1730"/>
                <a:gd name="T46" fmla="*/ 2147483647 w 2041"/>
                <a:gd name="T47" fmla="*/ 2147483647 h 1730"/>
                <a:gd name="T48" fmla="*/ 2147483647 w 2041"/>
                <a:gd name="T49" fmla="*/ 2147483647 h 1730"/>
                <a:gd name="T50" fmla="*/ 2147483647 w 2041"/>
                <a:gd name="T51" fmla="*/ 2147483647 h 1730"/>
                <a:gd name="T52" fmla="*/ 2147483647 w 2041"/>
                <a:gd name="T53" fmla="*/ 2147483647 h 1730"/>
                <a:gd name="T54" fmla="*/ 2147483647 w 2041"/>
                <a:gd name="T55" fmla="*/ 2147483647 h 1730"/>
                <a:gd name="T56" fmla="*/ 2147483647 w 2041"/>
                <a:gd name="T57" fmla="*/ 2147483647 h 1730"/>
                <a:gd name="T58" fmla="*/ 2147483647 w 2041"/>
                <a:gd name="T59" fmla="*/ 2147483647 h 1730"/>
                <a:gd name="T60" fmla="*/ 2147483647 w 2041"/>
                <a:gd name="T61" fmla="*/ 2147483647 h 1730"/>
                <a:gd name="T62" fmla="*/ 2147483647 w 2041"/>
                <a:gd name="T63" fmla="*/ 2147483647 h 1730"/>
                <a:gd name="T64" fmla="*/ 2147483647 w 2041"/>
                <a:gd name="T65" fmla="*/ 2147483647 h 1730"/>
                <a:gd name="T66" fmla="*/ 2147483647 w 2041"/>
                <a:gd name="T67" fmla="*/ 2147483647 h 1730"/>
                <a:gd name="T68" fmla="*/ 2147483647 w 2041"/>
                <a:gd name="T69" fmla="*/ 2147483647 h 1730"/>
                <a:gd name="T70" fmla="*/ 2147483647 w 2041"/>
                <a:gd name="T71" fmla="*/ 2147483647 h 1730"/>
                <a:gd name="T72" fmla="*/ 2147483647 w 2041"/>
                <a:gd name="T73" fmla="*/ 2147483647 h 17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41"/>
                <a:gd name="T112" fmla="*/ 0 h 1730"/>
                <a:gd name="T113" fmla="*/ 2041 w 2041"/>
                <a:gd name="T114" fmla="*/ 1730 h 17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41" h="1730">
                  <a:moveTo>
                    <a:pt x="1144" y="0"/>
                  </a:moveTo>
                  <a:cubicBezTo>
                    <a:pt x="1132" y="37"/>
                    <a:pt x="1100" y="47"/>
                    <a:pt x="1068" y="68"/>
                  </a:cubicBezTo>
                  <a:cubicBezTo>
                    <a:pt x="1052" y="92"/>
                    <a:pt x="1036" y="134"/>
                    <a:pt x="1012" y="150"/>
                  </a:cubicBezTo>
                  <a:cubicBezTo>
                    <a:pt x="1001" y="160"/>
                    <a:pt x="1019" y="134"/>
                    <a:pt x="1008" y="150"/>
                  </a:cubicBezTo>
                  <a:cubicBezTo>
                    <a:pt x="997" y="166"/>
                    <a:pt x="960" y="222"/>
                    <a:pt x="944" y="244"/>
                  </a:cubicBezTo>
                  <a:cubicBezTo>
                    <a:pt x="926" y="264"/>
                    <a:pt x="921" y="274"/>
                    <a:pt x="910" y="282"/>
                  </a:cubicBezTo>
                  <a:cubicBezTo>
                    <a:pt x="899" y="290"/>
                    <a:pt x="887" y="284"/>
                    <a:pt x="878" y="290"/>
                  </a:cubicBezTo>
                  <a:cubicBezTo>
                    <a:pt x="869" y="296"/>
                    <a:pt x="861" y="309"/>
                    <a:pt x="856" y="318"/>
                  </a:cubicBezTo>
                  <a:cubicBezTo>
                    <a:pt x="844" y="330"/>
                    <a:pt x="848" y="342"/>
                    <a:pt x="848" y="342"/>
                  </a:cubicBezTo>
                  <a:cubicBezTo>
                    <a:pt x="839" y="354"/>
                    <a:pt x="811" y="376"/>
                    <a:pt x="790" y="392"/>
                  </a:cubicBezTo>
                  <a:cubicBezTo>
                    <a:pt x="769" y="408"/>
                    <a:pt x="742" y="434"/>
                    <a:pt x="724" y="438"/>
                  </a:cubicBezTo>
                  <a:cubicBezTo>
                    <a:pt x="700" y="450"/>
                    <a:pt x="693" y="417"/>
                    <a:pt x="680" y="416"/>
                  </a:cubicBezTo>
                  <a:cubicBezTo>
                    <a:pt x="667" y="415"/>
                    <a:pt x="671" y="413"/>
                    <a:pt x="646" y="432"/>
                  </a:cubicBezTo>
                  <a:cubicBezTo>
                    <a:pt x="614" y="464"/>
                    <a:pt x="574" y="524"/>
                    <a:pt x="528" y="528"/>
                  </a:cubicBezTo>
                  <a:cubicBezTo>
                    <a:pt x="501" y="546"/>
                    <a:pt x="500" y="524"/>
                    <a:pt x="474" y="530"/>
                  </a:cubicBezTo>
                  <a:cubicBezTo>
                    <a:pt x="448" y="536"/>
                    <a:pt x="414" y="551"/>
                    <a:pt x="370" y="562"/>
                  </a:cubicBezTo>
                  <a:cubicBezTo>
                    <a:pt x="324" y="573"/>
                    <a:pt x="247" y="585"/>
                    <a:pt x="212" y="596"/>
                  </a:cubicBezTo>
                  <a:cubicBezTo>
                    <a:pt x="177" y="607"/>
                    <a:pt x="171" y="622"/>
                    <a:pt x="160" y="630"/>
                  </a:cubicBezTo>
                  <a:cubicBezTo>
                    <a:pt x="123" y="644"/>
                    <a:pt x="154" y="640"/>
                    <a:pt x="148" y="642"/>
                  </a:cubicBezTo>
                  <a:cubicBezTo>
                    <a:pt x="142" y="644"/>
                    <a:pt x="127" y="653"/>
                    <a:pt x="124" y="645"/>
                  </a:cubicBezTo>
                  <a:cubicBezTo>
                    <a:pt x="121" y="637"/>
                    <a:pt x="124" y="612"/>
                    <a:pt x="130" y="594"/>
                  </a:cubicBezTo>
                  <a:cubicBezTo>
                    <a:pt x="136" y="578"/>
                    <a:pt x="151" y="560"/>
                    <a:pt x="160" y="534"/>
                  </a:cubicBezTo>
                  <a:cubicBezTo>
                    <a:pt x="154" y="511"/>
                    <a:pt x="143" y="496"/>
                    <a:pt x="136" y="474"/>
                  </a:cubicBezTo>
                  <a:cubicBezTo>
                    <a:pt x="138" y="468"/>
                    <a:pt x="148" y="465"/>
                    <a:pt x="151" y="459"/>
                  </a:cubicBezTo>
                  <a:cubicBezTo>
                    <a:pt x="154" y="453"/>
                    <a:pt x="159" y="444"/>
                    <a:pt x="154" y="438"/>
                  </a:cubicBezTo>
                  <a:cubicBezTo>
                    <a:pt x="146" y="428"/>
                    <a:pt x="130" y="430"/>
                    <a:pt x="118" y="426"/>
                  </a:cubicBezTo>
                  <a:cubicBezTo>
                    <a:pt x="111" y="424"/>
                    <a:pt x="106" y="418"/>
                    <a:pt x="100" y="414"/>
                  </a:cubicBezTo>
                  <a:cubicBezTo>
                    <a:pt x="85" y="458"/>
                    <a:pt x="91" y="438"/>
                    <a:pt x="82" y="474"/>
                  </a:cubicBezTo>
                  <a:cubicBezTo>
                    <a:pt x="73" y="471"/>
                    <a:pt x="55" y="461"/>
                    <a:pt x="46" y="474"/>
                  </a:cubicBezTo>
                  <a:cubicBezTo>
                    <a:pt x="23" y="506"/>
                    <a:pt x="36" y="542"/>
                    <a:pt x="13" y="576"/>
                  </a:cubicBezTo>
                  <a:cubicBezTo>
                    <a:pt x="16" y="594"/>
                    <a:pt x="0" y="593"/>
                    <a:pt x="16" y="606"/>
                  </a:cubicBezTo>
                  <a:cubicBezTo>
                    <a:pt x="28" y="616"/>
                    <a:pt x="34" y="624"/>
                    <a:pt x="46" y="633"/>
                  </a:cubicBezTo>
                  <a:cubicBezTo>
                    <a:pt x="54" y="640"/>
                    <a:pt x="55" y="638"/>
                    <a:pt x="64" y="648"/>
                  </a:cubicBezTo>
                  <a:cubicBezTo>
                    <a:pt x="82" y="661"/>
                    <a:pt x="91" y="686"/>
                    <a:pt x="100" y="696"/>
                  </a:cubicBezTo>
                  <a:cubicBezTo>
                    <a:pt x="109" y="706"/>
                    <a:pt x="104" y="691"/>
                    <a:pt x="118" y="708"/>
                  </a:cubicBezTo>
                  <a:cubicBezTo>
                    <a:pt x="142" y="744"/>
                    <a:pt x="171" y="758"/>
                    <a:pt x="187" y="798"/>
                  </a:cubicBezTo>
                  <a:cubicBezTo>
                    <a:pt x="190" y="807"/>
                    <a:pt x="216" y="862"/>
                    <a:pt x="223" y="873"/>
                  </a:cubicBezTo>
                  <a:cubicBezTo>
                    <a:pt x="230" y="884"/>
                    <a:pt x="218" y="857"/>
                    <a:pt x="229" y="867"/>
                  </a:cubicBezTo>
                  <a:cubicBezTo>
                    <a:pt x="244" y="886"/>
                    <a:pt x="277" y="917"/>
                    <a:pt x="292" y="936"/>
                  </a:cubicBezTo>
                  <a:cubicBezTo>
                    <a:pt x="301" y="946"/>
                    <a:pt x="289" y="954"/>
                    <a:pt x="298" y="963"/>
                  </a:cubicBezTo>
                  <a:cubicBezTo>
                    <a:pt x="302" y="967"/>
                    <a:pt x="331" y="999"/>
                    <a:pt x="337" y="1002"/>
                  </a:cubicBezTo>
                  <a:cubicBezTo>
                    <a:pt x="347" y="1008"/>
                    <a:pt x="395" y="1066"/>
                    <a:pt x="406" y="1074"/>
                  </a:cubicBezTo>
                  <a:cubicBezTo>
                    <a:pt x="452" y="1107"/>
                    <a:pt x="477" y="1145"/>
                    <a:pt x="517" y="1185"/>
                  </a:cubicBezTo>
                  <a:cubicBezTo>
                    <a:pt x="544" y="1209"/>
                    <a:pt x="534" y="1219"/>
                    <a:pt x="556" y="1245"/>
                  </a:cubicBezTo>
                  <a:cubicBezTo>
                    <a:pt x="568" y="1259"/>
                    <a:pt x="577" y="1251"/>
                    <a:pt x="592" y="1269"/>
                  </a:cubicBezTo>
                  <a:cubicBezTo>
                    <a:pt x="607" y="1287"/>
                    <a:pt x="631" y="1332"/>
                    <a:pt x="646" y="1356"/>
                  </a:cubicBezTo>
                  <a:cubicBezTo>
                    <a:pt x="661" y="1377"/>
                    <a:pt x="664" y="1398"/>
                    <a:pt x="682" y="1416"/>
                  </a:cubicBezTo>
                  <a:cubicBezTo>
                    <a:pt x="695" y="1437"/>
                    <a:pt x="707" y="1447"/>
                    <a:pt x="733" y="1473"/>
                  </a:cubicBezTo>
                  <a:cubicBezTo>
                    <a:pt x="759" y="1499"/>
                    <a:pt x="808" y="1547"/>
                    <a:pt x="841" y="1575"/>
                  </a:cubicBezTo>
                  <a:cubicBezTo>
                    <a:pt x="874" y="1599"/>
                    <a:pt x="894" y="1628"/>
                    <a:pt x="934" y="1641"/>
                  </a:cubicBezTo>
                  <a:cubicBezTo>
                    <a:pt x="965" y="1672"/>
                    <a:pt x="996" y="1680"/>
                    <a:pt x="1036" y="1698"/>
                  </a:cubicBezTo>
                  <a:cubicBezTo>
                    <a:pt x="1048" y="1703"/>
                    <a:pt x="1057" y="1724"/>
                    <a:pt x="1069" y="1728"/>
                  </a:cubicBezTo>
                  <a:cubicBezTo>
                    <a:pt x="1075" y="1730"/>
                    <a:pt x="1090" y="1716"/>
                    <a:pt x="1090" y="1716"/>
                  </a:cubicBezTo>
                  <a:cubicBezTo>
                    <a:pt x="1098" y="1713"/>
                    <a:pt x="1096" y="1703"/>
                    <a:pt x="1117" y="1698"/>
                  </a:cubicBezTo>
                  <a:cubicBezTo>
                    <a:pt x="1138" y="1693"/>
                    <a:pt x="1191" y="1691"/>
                    <a:pt x="1216" y="1686"/>
                  </a:cubicBezTo>
                  <a:cubicBezTo>
                    <a:pt x="1245" y="1671"/>
                    <a:pt x="1240" y="1676"/>
                    <a:pt x="1270" y="1668"/>
                  </a:cubicBezTo>
                  <a:cubicBezTo>
                    <a:pt x="1293" y="1662"/>
                    <a:pt x="1311" y="1670"/>
                    <a:pt x="1333" y="1659"/>
                  </a:cubicBezTo>
                  <a:cubicBezTo>
                    <a:pt x="1352" y="1654"/>
                    <a:pt x="1366" y="1631"/>
                    <a:pt x="1384" y="1623"/>
                  </a:cubicBezTo>
                  <a:cubicBezTo>
                    <a:pt x="1402" y="1615"/>
                    <a:pt x="1426" y="1619"/>
                    <a:pt x="1438" y="1614"/>
                  </a:cubicBezTo>
                  <a:cubicBezTo>
                    <a:pt x="1453" y="1609"/>
                    <a:pt x="1448" y="1600"/>
                    <a:pt x="1459" y="1593"/>
                  </a:cubicBezTo>
                  <a:cubicBezTo>
                    <a:pt x="1471" y="1588"/>
                    <a:pt x="1494" y="1592"/>
                    <a:pt x="1510" y="1584"/>
                  </a:cubicBezTo>
                  <a:cubicBezTo>
                    <a:pt x="1572" y="1550"/>
                    <a:pt x="1517" y="1556"/>
                    <a:pt x="1558" y="1542"/>
                  </a:cubicBezTo>
                  <a:cubicBezTo>
                    <a:pt x="1580" y="1520"/>
                    <a:pt x="1625" y="1509"/>
                    <a:pt x="1651" y="1494"/>
                  </a:cubicBezTo>
                  <a:cubicBezTo>
                    <a:pt x="1670" y="1483"/>
                    <a:pt x="1675" y="1495"/>
                    <a:pt x="1696" y="1488"/>
                  </a:cubicBezTo>
                  <a:cubicBezTo>
                    <a:pt x="1712" y="1484"/>
                    <a:pt x="1712" y="1452"/>
                    <a:pt x="1726" y="1446"/>
                  </a:cubicBezTo>
                  <a:cubicBezTo>
                    <a:pt x="1740" y="1440"/>
                    <a:pt x="1766" y="1459"/>
                    <a:pt x="1780" y="1455"/>
                  </a:cubicBezTo>
                  <a:cubicBezTo>
                    <a:pt x="1794" y="1451"/>
                    <a:pt x="1794" y="1431"/>
                    <a:pt x="1810" y="1422"/>
                  </a:cubicBezTo>
                  <a:cubicBezTo>
                    <a:pt x="1823" y="1411"/>
                    <a:pt x="1864" y="1410"/>
                    <a:pt x="1876" y="1401"/>
                  </a:cubicBezTo>
                  <a:cubicBezTo>
                    <a:pt x="1890" y="1392"/>
                    <a:pt x="1886" y="1377"/>
                    <a:pt x="1891" y="1365"/>
                  </a:cubicBezTo>
                  <a:cubicBezTo>
                    <a:pt x="1893" y="1354"/>
                    <a:pt x="1901" y="1338"/>
                    <a:pt x="1904" y="1330"/>
                  </a:cubicBezTo>
                  <a:cubicBezTo>
                    <a:pt x="1907" y="1322"/>
                    <a:pt x="1905" y="1325"/>
                    <a:pt x="1909" y="1317"/>
                  </a:cubicBezTo>
                  <a:cubicBezTo>
                    <a:pt x="1919" y="1307"/>
                    <a:pt x="1919" y="1296"/>
                    <a:pt x="1927" y="1284"/>
                  </a:cubicBezTo>
                  <a:cubicBezTo>
                    <a:pt x="1934" y="1273"/>
                    <a:pt x="1944" y="1259"/>
                    <a:pt x="1951" y="1248"/>
                  </a:cubicBezTo>
                  <a:cubicBezTo>
                    <a:pt x="1991" y="1188"/>
                    <a:pt x="2027" y="1133"/>
                    <a:pt x="2041" y="1062"/>
                  </a:cubicBezTo>
                  <a:cubicBezTo>
                    <a:pt x="2039" y="1034"/>
                    <a:pt x="2026" y="978"/>
                    <a:pt x="2026" y="978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25" name="Freeform 40"/>
            <p:cNvSpPr>
              <a:spLocks/>
            </p:cNvSpPr>
            <p:nvPr/>
          </p:nvSpPr>
          <p:spPr bwMode="auto">
            <a:xfrm>
              <a:off x="1677988" y="4921250"/>
              <a:ext cx="1438275" cy="361950"/>
            </a:xfrm>
            <a:custGeom>
              <a:avLst/>
              <a:gdLst>
                <a:gd name="T0" fmla="*/ 0 w 906"/>
                <a:gd name="T1" fmla="*/ 2147483647 h 228"/>
                <a:gd name="T2" fmla="*/ 2147483647 w 906"/>
                <a:gd name="T3" fmla="*/ 2147483647 h 228"/>
                <a:gd name="T4" fmla="*/ 2147483647 w 906"/>
                <a:gd name="T5" fmla="*/ 2147483647 h 228"/>
                <a:gd name="T6" fmla="*/ 2147483647 w 906"/>
                <a:gd name="T7" fmla="*/ 2147483647 h 228"/>
                <a:gd name="T8" fmla="*/ 2147483647 w 906"/>
                <a:gd name="T9" fmla="*/ 2147483647 h 228"/>
                <a:gd name="T10" fmla="*/ 2147483647 w 906"/>
                <a:gd name="T11" fmla="*/ 2147483647 h 228"/>
                <a:gd name="T12" fmla="*/ 2147483647 w 906"/>
                <a:gd name="T13" fmla="*/ 2147483647 h 228"/>
                <a:gd name="T14" fmla="*/ 2147483647 w 906"/>
                <a:gd name="T15" fmla="*/ 2147483647 h 228"/>
                <a:gd name="T16" fmla="*/ 2147483647 w 906"/>
                <a:gd name="T17" fmla="*/ 2147483647 h 228"/>
                <a:gd name="T18" fmla="*/ 2147483647 w 906"/>
                <a:gd name="T19" fmla="*/ 2147483647 h 228"/>
                <a:gd name="T20" fmla="*/ 2147483647 w 906"/>
                <a:gd name="T21" fmla="*/ 2147483647 h 228"/>
                <a:gd name="T22" fmla="*/ 2147483647 w 906"/>
                <a:gd name="T23" fmla="*/ 0 h 2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6"/>
                <a:gd name="T37" fmla="*/ 0 h 228"/>
                <a:gd name="T38" fmla="*/ 906 w 906"/>
                <a:gd name="T39" fmla="*/ 228 h 2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6" h="228">
                  <a:moveTo>
                    <a:pt x="0" y="114"/>
                  </a:moveTo>
                  <a:cubicBezTo>
                    <a:pt x="13" y="114"/>
                    <a:pt x="61" y="92"/>
                    <a:pt x="78" y="93"/>
                  </a:cubicBezTo>
                  <a:cubicBezTo>
                    <a:pt x="95" y="94"/>
                    <a:pt x="94" y="104"/>
                    <a:pt x="102" y="120"/>
                  </a:cubicBezTo>
                  <a:cubicBezTo>
                    <a:pt x="111" y="135"/>
                    <a:pt x="118" y="172"/>
                    <a:pt x="129" y="189"/>
                  </a:cubicBezTo>
                  <a:cubicBezTo>
                    <a:pt x="140" y="206"/>
                    <a:pt x="136" y="228"/>
                    <a:pt x="165" y="222"/>
                  </a:cubicBezTo>
                  <a:cubicBezTo>
                    <a:pt x="219" y="209"/>
                    <a:pt x="257" y="175"/>
                    <a:pt x="306" y="153"/>
                  </a:cubicBezTo>
                  <a:cubicBezTo>
                    <a:pt x="338" y="139"/>
                    <a:pt x="424" y="106"/>
                    <a:pt x="453" y="87"/>
                  </a:cubicBezTo>
                  <a:cubicBezTo>
                    <a:pt x="487" y="64"/>
                    <a:pt x="491" y="38"/>
                    <a:pt x="534" y="36"/>
                  </a:cubicBezTo>
                  <a:cubicBezTo>
                    <a:pt x="555" y="28"/>
                    <a:pt x="560" y="40"/>
                    <a:pt x="582" y="42"/>
                  </a:cubicBezTo>
                  <a:cubicBezTo>
                    <a:pt x="604" y="44"/>
                    <a:pt x="630" y="53"/>
                    <a:pt x="663" y="51"/>
                  </a:cubicBezTo>
                  <a:cubicBezTo>
                    <a:pt x="696" y="49"/>
                    <a:pt x="740" y="38"/>
                    <a:pt x="780" y="30"/>
                  </a:cubicBezTo>
                  <a:cubicBezTo>
                    <a:pt x="821" y="23"/>
                    <a:pt x="869" y="19"/>
                    <a:pt x="906" y="0"/>
                  </a:cubicBezTo>
                </a:path>
              </a:pathLst>
            </a:custGeom>
            <a:noFill/>
            <a:ln w="12700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26" name="Freeform 41"/>
            <p:cNvSpPr>
              <a:spLocks/>
            </p:cNvSpPr>
            <p:nvPr/>
          </p:nvSpPr>
          <p:spPr bwMode="auto">
            <a:xfrm>
              <a:off x="1449388" y="3687763"/>
              <a:ext cx="1376362" cy="1330325"/>
            </a:xfrm>
            <a:custGeom>
              <a:avLst/>
              <a:gdLst>
                <a:gd name="T0" fmla="*/ 2147483647 w 867"/>
                <a:gd name="T1" fmla="*/ 0 h 838"/>
                <a:gd name="T2" fmla="*/ 2147483647 w 867"/>
                <a:gd name="T3" fmla="*/ 2147483647 h 838"/>
                <a:gd name="T4" fmla="*/ 2147483647 w 867"/>
                <a:gd name="T5" fmla="*/ 2147483647 h 838"/>
                <a:gd name="T6" fmla="*/ 2147483647 w 867"/>
                <a:gd name="T7" fmla="*/ 2147483647 h 838"/>
                <a:gd name="T8" fmla="*/ 2147483647 w 867"/>
                <a:gd name="T9" fmla="*/ 2147483647 h 838"/>
                <a:gd name="T10" fmla="*/ 2147483647 w 867"/>
                <a:gd name="T11" fmla="*/ 2147483647 h 838"/>
                <a:gd name="T12" fmla="*/ 2147483647 w 867"/>
                <a:gd name="T13" fmla="*/ 2147483647 h 838"/>
                <a:gd name="T14" fmla="*/ 2147483647 w 867"/>
                <a:gd name="T15" fmla="*/ 2147483647 h 838"/>
                <a:gd name="T16" fmla="*/ 2147483647 w 867"/>
                <a:gd name="T17" fmla="*/ 2147483647 h 838"/>
                <a:gd name="T18" fmla="*/ 2147483647 w 867"/>
                <a:gd name="T19" fmla="*/ 2147483647 h 838"/>
                <a:gd name="T20" fmla="*/ 2147483647 w 867"/>
                <a:gd name="T21" fmla="*/ 2147483647 h 838"/>
                <a:gd name="T22" fmla="*/ 2147483647 w 867"/>
                <a:gd name="T23" fmla="*/ 2147483647 h 838"/>
                <a:gd name="T24" fmla="*/ 2147483647 w 867"/>
                <a:gd name="T25" fmla="*/ 2147483647 h 838"/>
                <a:gd name="T26" fmla="*/ 2147483647 w 867"/>
                <a:gd name="T27" fmla="*/ 2147483647 h 838"/>
                <a:gd name="T28" fmla="*/ 2147483647 w 867"/>
                <a:gd name="T29" fmla="*/ 2147483647 h 838"/>
                <a:gd name="T30" fmla="*/ 2147483647 w 867"/>
                <a:gd name="T31" fmla="*/ 2147483647 h 838"/>
                <a:gd name="T32" fmla="*/ 2147483647 w 867"/>
                <a:gd name="T33" fmla="*/ 2147483647 h 838"/>
                <a:gd name="T34" fmla="*/ 2147483647 w 867"/>
                <a:gd name="T35" fmla="*/ 2147483647 h 838"/>
                <a:gd name="T36" fmla="*/ 2147483647 w 867"/>
                <a:gd name="T37" fmla="*/ 2147483647 h 838"/>
                <a:gd name="T38" fmla="*/ 2147483647 w 867"/>
                <a:gd name="T39" fmla="*/ 2147483647 h 838"/>
                <a:gd name="T40" fmla="*/ 2147483647 w 867"/>
                <a:gd name="T41" fmla="*/ 2147483647 h 838"/>
                <a:gd name="T42" fmla="*/ 2147483647 w 867"/>
                <a:gd name="T43" fmla="*/ 2147483647 h 838"/>
                <a:gd name="T44" fmla="*/ 2147483647 w 867"/>
                <a:gd name="T45" fmla="*/ 2147483647 h 838"/>
                <a:gd name="T46" fmla="*/ 2147483647 w 867"/>
                <a:gd name="T47" fmla="*/ 2147483647 h 838"/>
                <a:gd name="T48" fmla="*/ 2147483647 w 867"/>
                <a:gd name="T49" fmla="*/ 2147483647 h 838"/>
                <a:gd name="T50" fmla="*/ 2147483647 w 867"/>
                <a:gd name="T51" fmla="*/ 2147483647 h 838"/>
                <a:gd name="T52" fmla="*/ 2147483647 w 867"/>
                <a:gd name="T53" fmla="*/ 2147483647 h 838"/>
                <a:gd name="T54" fmla="*/ 2147483647 w 867"/>
                <a:gd name="T55" fmla="*/ 2147483647 h 838"/>
                <a:gd name="T56" fmla="*/ 2147483647 w 867"/>
                <a:gd name="T57" fmla="*/ 2147483647 h 838"/>
                <a:gd name="T58" fmla="*/ 2147483647 w 867"/>
                <a:gd name="T59" fmla="*/ 2147483647 h 838"/>
                <a:gd name="T60" fmla="*/ 2147483647 w 867"/>
                <a:gd name="T61" fmla="*/ 2147483647 h 838"/>
                <a:gd name="T62" fmla="*/ 2147483647 w 867"/>
                <a:gd name="T63" fmla="*/ 2147483647 h 838"/>
                <a:gd name="T64" fmla="*/ 2147483647 w 867"/>
                <a:gd name="T65" fmla="*/ 2147483647 h 838"/>
                <a:gd name="T66" fmla="*/ 2147483647 w 867"/>
                <a:gd name="T67" fmla="*/ 2147483647 h 838"/>
                <a:gd name="T68" fmla="*/ 2147483647 w 867"/>
                <a:gd name="T69" fmla="*/ 2147483647 h 838"/>
                <a:gd name="T70" fmla="*/ 2147483647 w 867"/>
                <a:gd name="T71" fmla="*/ 2147483647 h 838"/>
                <a:gd name="T72" fmla="*/ 0 w 867"/>
                <a:gd name="T73" fmla="*/ 2147483647 h 8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7"/>
                <a:gd name="T112" fmla="*/ 0 h 838"/>
                <a:gd name="T113" fmla="*/ 867 w 867"/>
                <a:gd name="T114" fmla="*/ 838 h 8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7" h="838">
                  <a:moveTo>
                    <a:pt x="801" y="0"/>
                  </a:moveTo>
                  <a:cubicBezTo>
                    <a:pt x="808" y="7"/>
                    <a:pt x="833" y="28"/>
                    <a:pt x="843" y="42"/>
                  </a:cubicBezTo>
                  <a:cubicBezTo>
                    <a:pt x="853" y="56"/>
                    <a:pt x="861" y="76"/>
                    <a:pt x="864" y="84"/>
                  </a:cubicBezTo>
                  <a:cubicBezTo>
                    <a:pt x="867" y="92"/>
                    <a:pt x="866" y="84"/>
                    <a:pt x="864" y="93"/>
                  </a:cubicBezTo>
                  <a:cubicBezTo>
                    <a:pt x="862" y="102"/>
                    <a:pt x="853" y="124"/>
                    <a:pt x="852" y="141"/>
                  </a:cubicBezTo>
                  <a:cubicBezTo>
                    <a:pt x="851" y="158"/>
                    <a:pt x="860" y="182"/>
                    <a:pt x="855" y="198"/>
                  </a:cubicBezTo>
                  <a:cubicBezTo>
                    <a:pt x="850" y="214"/>
                    <a:pt x="829" y="228"/>
                    <a:pt x="822" y="240"/>
                  </a:cubicBezTo>
                  <a:cubicBezTo>
                    <a:pt x="815" y="252"/>
                    <a:pt x="816" y="255"/>
                    <a:pt x="813" y="270"/>
                  </a:cubicBezTo>
                  <a:cubicBezTo>
                    <a:pt x="810" y="285"/>
                    <a:pt x="814" y="316"/>
                    <a:pt x="804" y="330"/>
                  </a:cubicBezTo>
                  <a:cubicBezTo>
                    <a:pt x="794" y="344"/>
                    <a:pt x="759" y="340"/>
                    <a:pt x="750" y="357"/>
                  </a:cubicBezTo>
                  <a:cubicBezTo>
                    <a:pt x="741" y="374"/>
                    <a:pt x="747" y="413"/>
                    <a:pt x="750" y="432"/>
                  </a:cubicBezTo>
                  <a:cubicBezTo>
                    <a:pt x="753" y="451"/>
                    <a:pt x="759" y="457"/>
                    <a:pt x="768" y="471"/>
                  </a:cubicBezTo>
                  <a:cubicBezTo>
                    <a:pt x="777" y="485"/>
                    <a:pt x="802" y="501"/>
                    <a:pt x="804" y="516"/>
                  </a:cubicBezTo>
                  <a:cubicBezTo>
                    <a:pt x="806" y="531"/>
                    <a:pt x="785" y="545"/>
                    <a:pt x="777" y="561"/>
                  </a:cubicBezTo>
                  <a:cubicBezTo>
                    <a:pt x="769" y="577"/>
                    <a:pt x="760" y="601"/>
                    <a:pt x="753" y="615"/>
                  </a:cubicBezTo>
                  <a:cubicBezTo>
                    <a:pt x="746" y="629"/>
                    <a:pt x="743" y="638"/>
                    <a:pt x="732" y="642"/>
                  </a:cubicBezTo>
                  <a:cubicBezTo>
                    <a:pt x="721" y="646"/>
                    <a:pt x="710" y="641"/>
                    <a:pt x="687" y="642"/>
                  </a:cubicBezTo>
                  <a:cubicBezTo>
                    <a:pt x="664" y="643"/>
                    <a:pt x="616" y="636"/>
                    <a:pt x="594" y="648"/>
                  </a:cubicBezTo>
                  <a:cubicBezTo>
                    <a:pt x="572" y="660"/>
                    <a:pt x="567" y="705"/>
                    <a:pt x="555" y="714"/>
                  </a:cubicBezTo>
                  <a:cubicBezTo>
                    <a:pt x="543" y="723"/>
                    <a:pt x="530" y="693"/>
                    <a:pt x="522" y="699"/>
                  </a:cubicBezTo>
                  <a:cubicBezTo>
                    <a:pt x="514" y="705"/>
                    <a:pt x="518" y="729"/>
                    <a:pt x="507" y="750"/>
                  </a:cubicBezTo>
                  <a:cubicBezTo>
                    <a:pt x="496" y="771"/>
                    <a:pt x="473" y="812"/>
                    <a:pt x="459" y="825"/>
                  </a:cubicBezTo>
                  <a:cubicBezTo>
                    <a:pt x="445" y="838"/>
                    <a:pt x="427" y="832"/>
                    <a:pt x="420" y="828"/>
                  </a:cubicBezTo>
                  <a:cubicBezTo>
                    <a:pt x="413" y="824"/>
                    <a:pt x="420" y="808"/>
                    <a:pt x="414" y="801"/>
                  </a:cubicBezTo>
                  <a:cubicBezTo>
                    <a:pt x="408" y="794"/>
                    <a:pt x="396" y="783"/>
                    <a:pt x="384" y="786"/>
                  </a:cubicBezTo>
                  <a:cubicBezTo>
                    <a:pt x="372" y="789"/>
                    <a:pt x="352" y="815"/>
                    <a:pt x="342" y="819"/>
                  </a:cubicBezTo>
                  <a:cubicBezTo>
                    <a:pt x="332" y="823"/>
                    <a:pt x="330" y="821"/>
                    <a:pt x="324" y="810"/>
                  </a:cubicBezTo>
                  <a:cubicBezTo>
                    <a:pt x="318" y="799"/>
                    <a:pt x="311" y="765"/>
                    <a:pt x="303" y="756"/>
                  </a:cubicBezTo>
                  <a:cubicBezTo>
                    <a:pt x="295" y="747"/>
                    <a:pt x="287" y="754"/>
                    <a:pt x="276" y="756"/>
                  </a:cubicBezTo>
                  <a:cubicBezTo>
                    <a:pt x="265" y="758"/>
                    <a:pt x="248" y="770"/>
                    <a:pt x="237" y="768"/>
                  </a:cubicBezTo>
                  <a:cubicBezTo>
                    <a:pt x="226" y="766"/>
                    <a:pt x="206" y="752"/>
                    <a:pt x="207" y="741"/>
                  </a:cubicBezTo>
                  <a:cubicBezTo>
                    <a:pt x="208" y="730"/>
                    <a:pt x="235" y="713"/>
                    <a:pt x="240" y="702"/>
                  </a:cubicBezTo>
                  <a:cubicBezTo>
                    <a:pt x="245" y="691"/>
                    <a:pt x="254" y="678"/>
                    <a:pt x="237" y="675"/>
                  </a:cubicBezTo>
                  <a:cubicBezTo>
                    <a:pt x="220" y="672"/>
                    <a:pt x="162" y="675"/>
                    <a:pt x="138" y="684"/>
                  </a:cubicBezTo>
                  <a:cubicBezTo>
                    <a:pt x="114" y="693"/>
                    <a:pt x="108" y="724"/>
                    <a:pt x="93" y="729"/>
                  </a:cubicBezTo>
                  <a:cubicBezTo>
                    <a:pt x="78" y="734"/>
                    <a:pt x="63" y="718"/>
                    <a:pt x="48" y="717"/>
                  </a:cubicBezTo>
                  <a:cubicBezTo>
                    <a:pt x="33" y="716"/>
                    <a:pt x="10" y="723"/>
                    <a:pt x="0" y="7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27" name="Freeform 43"/>
            <p:cNvSpPr>
              <a:spLocks/>
            </p:cNvSpPr>
            <p:nvPr/>
          </p:nvSpPr>
          <p:spPr bwMode="auto">
            <a:xfrm>
              <a:off x="2230438" y="4454525"/>
              <a:ext cx="1382712" cy="833438"/>
            </a:xfrm>
            <a:custGeom>
              <a:avLst/>
              <a:gdLst>
                <a:gd name="T0" fmla="*/ 2147483647 w 871"/>
                <a:gd name="T1" fmla="*/ 0 h 525"/>
                <a:gd name="T2" fmla="*/ 2147483647 w 871"/>
                <a:gd name="T3" fmla="*/ 2147483647 h 525"/>
                <a:gd name="T4" fmla="*/ 2147483647 w 871"/>
                <a:gd name="T5" fmla="*/ 2147483647 h 525"/>
                <a:gd name="T6" fmla="*/ 2147483647 w 871"/>
                <a:gd name="T7" fmla="*/ 2147483647 h 525"/>
                <a:gd name="T8" fmla="*/ 2147483647 w 871"/>
                <a:gd name="T9" fmla="*/ 2147483647 h 525"/>
                <a:gd name="T10" fmla="*/ 2147483647 w 871"/>
                <a:gd name="T11" fmla="*/ 2147483647 h 525"/>
                <a:gd name="T12" fmla="*/ 2147483647 w 871"/>
                <a:gd name="T13" fmla="*/ 2147483647 h 525"/>
                <a:gd name="T14" fmla="*/ 2147483647 w 871"/>
                <a:gd name="T15" fmla="*/ 2147483647 h 525"/>
                <a:gd name="T16" fmla="*/ 2147483647 w 871"/>
                <a:gd name="T17" fmla="*/ 2147483647 h 525"/>
                <a:gd name="T18" fmla="*/ 2147483647 w 871"/>
                <a:gd name="T19" fmla="*/ 2147483647 h 525"/>
                <a:gd name="T20" fmla="*/ 2147483647 w 871"/>
                <a:gd name="T21" fmla="*/ 2147483647 h 525"/>
                <a:gd name="T22" fmla="*/ 2147483647 w 871"/>
                <a:gd name="T23" fmla="*/ 2147483647 h 525"/>
                <a:gd name="T24" fmla="*/ 2147483647 w 871"/>
                <a:gd name="T25" fmla="*/ 2147483647 h 525"/>
                <a:gd name="T26" fmla="*/ 2147483647 w 871"/>
                <a:gd name="T27" fmla="*/ 2147483647 h 525"/>
                <a:gd name="T28" fmla="*/ 2147483647 w 871"/>
                <a:gd name="T29" fmla="*/ 2147483647 h 525"/>
                <a:gd name="T30" fmla="*/ 2147483647 w 871"/>
                <a:gd name="T31" fmla="*/ 2147483647 h 525"/>
                <a:gd name="T32" fmla="*/ 2147483647 w 871"/>
                <a:gd name="T33" fmla="*/ 2147483647 h 525"/>
                <a:gd name="T34" fmla="*/ 2147483647 w 871"/>
                <a:gd name="T35" fmla="*/ 2147483647 h 525"/>
                <a:gd name="T36" fmla="*/ 2147483647 w 871"/>
                <a:gd name="T37" fmla="*/ 2147483647 h 525"/>
                <a:gd name="T38" fmla="*/ 0 w 871"/>
                <a:gd name="T39" fmla="*/ 2147483647 h 5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1"/>
                <a:gd name="T61" fmla="*/ 0 h 525"/>
                <a:gd name="T62" fmla="*/ 871 w 871"/>
                <a:gd name="T63" fmla="*/ 525 h 5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1" h="525">
                  <a:moveTo>
                    <a:pt x="816" y="0"/>
                  </a:moveTo>
                  <a:cubicBezTo>
                    <a:pt x="823" y="15"/>
                    <a:pt x="852" y="68"/>
                    <a:pt x="858" y="93"/>
                  </a:cubicBezTo>
                  <a:cubicBezTo>
                    <a:pt x="864" y="118"/>
                    <a:pt x="871" y="133"/>
                    <a:pt x="855" y="150"/>
                  </a:cubicBezTo>
                  <a:cubicBezTo>
                    <a:pt x="839" y="167"/>
                    <a:pt x="793" y="186"/>
                    <a:pt x="759" y="195"/>
                  </a:cubicBezTo>
                  <a:cubicBezTo>
                    <a:pt x="725" y="204"/>
                    <a:pt x="682" y="194"/>
                    <a:pt x="651" y="207"/>
                  </a:cubicBezTo>
                  <a:cubicBezTo>
                    <a:pt x="620" y="220"/>
                    <a:pt x="588" y="252"/>
                    <a:pt x="573" y="273"/>
                  </a:cubicBezTo>
                  <a:cubicBezTo>
                    <a:pt x="558" y="294"/>
                    <a:pt x="574" y="315"/>
                    <a:pt x="561" y="333"/>
                  </a:cubicBezTo>
                  <a:cubicBezTo>
                    <a:pt x="548" y="351"/>
                    <a:pt x="517" y="374"/>
                    <a:pt x="495" y="381"/>
                  </a:cubicBezTo>
                  <a:cubicBezTo>
                    <a:pt x="473" y="388"/>
                    <a:pt x="445" y="368"/>
                    <a:pt x="426" y="375"/>
                  </a:cubicBezTo>
                  <a:cubicBezTo>
                    <a:pt x="407" y="382"/>
                    <a:pt x="394" y="415"/>
                    <a:pt x="378" y="423"/>
                  </a:cubicBezTo>
                  <a:cubicBezTo>
                    <a:pt x="362" y="431"/>
                    <a:pt x="341" y="421"/>
                    <a:pt x="327" y="423"/>
                  </a:cubicBezTo>
                  <a:cubicBezTo>
                    <a:pt x="313" y="425"/>
                    <a:pt x="303" y="441"/>
                    <a:pt x="294" y="438"/>
                  </a:cubicBezTo>
                  <a:cubicBezTo>
                    <a:pt x="285" y="435"/>
                    <a:pt x="284" y="406"/>
                    <a:pt x="273" y="405"/>
                  </a:cubicBezTo>
                  <a:cubicBezTo>
                    <a:pt x="262" y="404"/>
                    <a:pt x="238" y="427"/>
                    <a:pt x="225" y="429"/>
                  </a:cubicBezTo>
                  <a:cubicBezTo>
                    <a:pt x="212" y="431"/>
                    <a:pt x="209" y="415"/>
                    <a:pt x="195" y="417"/>
                  </a:cubicBezTo>
                  <a:cubicBezTo>
                    <a:pt x="181" y="419"/>
                    <a:pt x="156" y="428"/>
                    <a:pt x="138" y="444"/>
                  </a:cubicBezTo>
                  <a:cubicBezTo>
                    <a:pt x="120" y="460"/>
                    <a:pt x="99" y="507"/>
                    <a:pt x="87" y="516"/>
                  </a:cubicBezTo>
                  <a:cubicBezTo>
                    <a:pt x="75" y="525"/>
                    <a:pt x="72" y="510"/>
                    <a:pt x="66" y="498"/>
                  </a:cubicBezTo>
                  <a:cubicBezTo>
                    <a:pt x="60" y="486"/>
                    <a:pt x="65" y="455"/>
                    <a:pt x="54" y="444"/>
                  </a:cubicBezTo>
                  <a:cubicBezTo>
                    <a:pt x="43" y="433"/>
                    <a:pt x="11" y="434"/>
                    <a:pt x="0" y="432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28" name="Freeform 44"/>
            <p:cNvSpPr>
              <a:spLocks/>
            </p:cNvSpPr>
            <p:nvPr/>
          </p:nvSpPr>
          <p:spPr bwMode="auto">
            <a:xfrm>
              <a:off x="2849563" y="5106988"/>
              <a:ext cx="447675" cy="947737"/>
            </a:xfrm>
            <a:custGeom>
              <a:avLst/>
              <a:gdLst>
                <a:gd name="T0" fmla="*/ 0 w 282"/>
                <a:gd name="T1" fmla="*/ 0 h 597"/>
                <a:gd name="T2" fmla="*/ 2147483647 w 282"/>
                <a:gd name="T3" fmla="*/ 2147483647 h 597"/>
                <a:gd name="T4" fmla="*/ 2147483647 w 282"/>
                <a:gd name="T5" fmla="*/ 2147483647 h 597"/>
                <a:gd name="T6" fmla="*/ 2147483647 w 282"/>
                <a:gd name="T7" fmla="*/ 2147483647 h 597"/>
                <a:gd name="T8" fmla="*/ 2147483647 w 282"/>
                <a:gd name="T9" fmla="*/ 2147483647 h 597"/>
                <a:gd name="T10" fmla="*/ 2147483647 w 282"/>
                <a:gd name="T11" fmla="*/ 2147483647 h 597"/>
                <a:gd name="T12" fmla="*/ 2147483647 w 282"/>
                <a:gd name="T13" fmla="*/ 2147483647 h 597"/>
                <a:gd name="T14" fmla="*/ 2147483647 w 282"/>
                <a:gd name="T15" fmla="*/ 2147483647 h 597"/>
                <a:gd name="T16" fmla="*/ 2147483647 w 282"/>
                <a:gd name="T17" fmla="*/ 2147483647 h 597"/>
                <a:gd name="T18" fmla="*/ 2147483647 w 282"/>
                <a:gd name="T19" fmla="*/ 2147483647 h 597"/>
                <a:gd name="T20" fmla="*/ 2147483647 w 282"/>
                <a:gd name="T21" fmla="*/ 2147483647 h 5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2"/>
                <a:gd name="T34" fmla="*/ 0 h 597"/>
                <a:gd name="T35" fmla="*/ 282 w 282"/>
                <a:gd name="T36" fmla="*/ 597 h 5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2" h="597">
                  <a:moveTo>
                    <a:pt x="0" y="0"/>
                  </a:moveTo>
                  <a:cubicBezTo>
                    <a:pt x="8" y="11"/>
                    <a:pt x="43" y="43"/>
                    <a:pt x="48" y="63"/>
                  </a:cubicBezTo>
                  <a:cubicBezTo>
                    <a:pt x="53" y="83"/>
                    <a:pt x="34" y="108"/>
                    <a:pt x="33" y="123"/>
                  </a:cubicBezTo>
                  <a:cubicBezTo>
                    <a:pt x="32" y="138"/>
                    <a:pt x="38" y="141"/>
                    <a:pt x="45" y="153"/>
                  </a:cubicBezTo>
                  <a:cubicBezTo>
                    <a:pt x="52" y="165"/>
                    <a:pt x="74" y="185"/>
                    <a:pt x="75" y="195"/>
                  </a:cubicBezTo>
                  <a:cubicBezTo>
                    <a:pt x="76" y="205"/>
                    <a:pt x="50" y="207"/>
                    <a:pt x="51" y="216"/>
                  </a:cubicBezTo>
                  <a:cubicBezTo>
                    <a:pt x="52" y="225"/>
                    <a:pt x="80" y="230"/>
                    <a:pt x="78" y="249"/>
                  </a:cubicBezTo>
                  <a:cubicBezTo>
                    <a:pt x="76" y="268"/>
                    <a:pt x="21" y="302"/>
                    <a:pt x="39" y="330"/>
                  </a:cubicBezTo>
                  <a:cubicBezTo>
                    <a:pt x="57" y="358"/>
                    <a:pt x="156" y="392"/>
                    <a:pt x="186" y="420"/>
                  </a:cubicBezTo>
                  <a:cubicBezTo>
                    <a:pt x="216" y="448"/>
                    <a:pt x="203" y="471"/>
                    <a:pt x="219" y="501"/>
                  </a:cubicBezTo>
                  <a:cubicBezTo>
                    <a:pt x="235" y="531"/>
                    <a:pt x="269" y="577"/>
                    <a:pt x="282" y="597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29" name="Freeform 45"/>
            <p:cNvSpPr>
              <a:spLocks/>
            </p:cNvSpPr>
            <p:nvPr/>
          </p:nvSpPr>
          <p:spPr bwMode="auto">
            <a:xfrm>
              <a:off x="2665413" y="5854700"/>
              <a:ext cx="225425" cy="304800"/>
            </a:xfrm>
            <a:custGeom>
              <a:avLst/>
              <a:gdLst>
                <a:gd name="T0" fmla="*/ 2147483647 w 142"/>
                <a:gd name="T1" fmla="*/ 2147483647 h 192"/>
                <a:gd name="T2" fmla="*/ 2147483647 w 142"/>
                <a:gd name="T3" fmla="*/ 2147483647 h 192"/>
                <a:gd name="T4" fmla="*/ 2147483647 w 142"/>
                <a:gd name="T5" fmla="*/ 2147483647 h 192"/>
                <a:gd name="T6" fmla="*/ 2147483647 w 142"/>
                <a:gd name="T7" fmla="*/ 2147483647 h 192"/>
                <a:gd name="T8" fmla="*/ 2147483647 w 142"/>
                <a:gd name="T9" fmla="*/ 0 h 192"/>
                <a:gd name="T10" fmla="*/ 2147483647 w 142"/>
                <a:gd name="T11" fmla="*/ 2147483647 h 192"/>
                <a:gd name="T12" fmla="*/ 2147483647 w 142"/>
                <a:gd name="T13" fmla="*/ 2147483647 h 192"/>
                <a:gd name="T14" fmla="*/ 2147483647 w 142"/>
                <a:gd name="T15" fmla="*/ 2147483647 h 192"/>
                <a:gd name="T16" fmla="*/ 2147483647 w 142"/>
                <a:gd name="T17" fmla="*/ 2147483647 h 192"/>
                <a:gd name="T18" fmla="*/ 2147483647 w 142"/>
                <a:gd name="T19" fmla="*/ 2147483647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192"/>
                <a:gd name="T32" fmla="*/ 142 w 142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192">
                  <a:moveTo>
                    <a:pt x="2" y="171"/>
                  </a:moveTo>
                  <a:cubicBezTo>
                    <a:pt x="2" y="156"/>
                    <a:pt x="0" y="104"/>
                    <a:pt x="2" y="81"/>
                  </a:cubicBezTo>
                  <a:cubicBezTo>
                    <a:pt x="4" y="58"/>
                    <a:pt x="11" y="42"/>
                    <a:pt x="17" y="30"/>
                  </a:cubicBezTo>
                  <a:cubicBezTo>
                    <a:pt x="23" y="18"/>
                    <a:pt x="26" y="14"/>
                    <a:pt x="38" y="9"/>
                  </a:cubicBezTo>
                  <a:cubicBezTo>
                    <a:pt x="50" y="4"/>
                    <a:pt x="77" y="0"/>
                    <a:pt x="89" y="0"/>
                  </a:cubicBezTo>
                  <a:cubicBezTo>
                    <a:pt x="101" y="0"/>
                    <a:pt x="102" y="5"/>
                    <a:pt x="110" y="12"/>
                  </a:cubicBezTo>
                  <a:cubicBezTo>
                    <a:pt x="118" y="19"/>
                    <a:pt x="134" y="28"/>
                    <a:pt x="137" y="39"/>
                  </a:cubicBezTo>
                  <a:cubicBezTo>
                    <a:pt x="140" y="50"/>
                    <a:pt x="128" y="68"/>
                    <a:pt x="128" y="81"/>
                  </a:cubicBezTo>
                  <a:cubicBezTo>
                    <a:pt x="128" y="94"/>
                    <a:pt x="138" y="102"/>
                    <a:pt x="140" y="120"/>
                  </a:cubicBezTo>
                  <a:cubicBezTo>
                    <a:pt x="142" y="138"/>
                    <a:pt x="140" y="177"/>
                    <a:pt x="140" y="192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30" name="Freeform 46"/>
            <p:cNvSpPr>
              <a:spLocks/>
            </p:cNvSpPr>
            <p:nvPr/>
          </p:nvSpPr>
          <p:spPr bwMode="auto">
            <a:xfrm>
              <a:off x="3297238" y="4764088"/>
              <a:ext cx="390525" cy="1084262"/>
            </a:xfrm>
            <a:custGeom>
              <a:avLst/>
              <a:gdLst>
                <a:gd name="T0" fmla="*/ 2147483647 w 246"/>
                <a:gd name="T1" fmla="*/ 0 h 683"/>
                <a:gd name="T2" fmla="*/ 2147483647 w 246"/>
                <a:gd name="T3" fmla="*/ 2147483647 h 683"/>
                <a:gd name="T4" fmla="*/ 2147483647 w 246"/>
                <a:gd name="T5" fmla="*/ 2147483647 h 683"/>
                <a:gd name="T6" fmla="*/ 2147483647 w 246"/>
                <a:gd name="T7" fmla="*/ 2147483647 h 683"/>
                <a:gd name="T8" fmla="*/ 2147483647 w 246"/>
                <a:gd name="T9" fmla="*/ 2147483647 h 683"/>
                <a:gd name="T10" fmla="*/ 2147483647 w 246"/>
                <a:gd name="T11" fmla="*/ 2147483647 h 683"/>
                <a:gd name="T12" fmla="*/ 2147483647 w 246"/>
                <a:gd name="T13" fmla="*/ 2147483647 h 683"/>
                <a:gd name="T14" fmla="*/ 2147483647 w 246"/>
                <a:gd name="T15" fmla="*/ 2147483647 h 683"/>
                <a:gd name="T16" fmla="*/ 2147483647 w 246"/>
                <a:gd name="T17" fmla="*/ 2147483647 h 683"/>
                <a:gd name="T18" fmla="*/ 2147483647 w 246"/>
                <a:gd name="T19" fmla="*/ 2147483647 h 6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6"/>
                <a:gd name="T31" fmla="*/ 0 h 683"/>
                <a:gd name="T32" fmla="*/ 246 w 246"/>
                <a:gd name="T33" fmla="*/ 683 h 6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6" h="683">
                  <a:moveTo>
                    <a:pt x="117" y="0"/>
                  </a:moveTo>
                  <a:cubicBezTo>
                    <a:pt x="117" y="14"/>
                    <a:pt x="102" y="57"/>
                    <a:pt x="114" y="84"/>
                  </a:cubicBezTo>
                  <a:cubicBezTo>
                    <a:pt x="126" y="111"/>
                    <a:pt x="175" y="143"/>
                    <a:pt x="192" y="165"/>
                  </a:cubicBezTo>
                  <a:cubicBezTo>
                    <a:pt x="209" y="187"/>
                    <a:pt x="218" y="197"/>
                    <a:pt x="219" y="219"/>
                  </a:cubicBezTo>
                  <a:cubicBezTo>
                    <a:pt x="220" y="241"/>
                    <a:pt x="229" y="267"/>
                    <a:pt x="198" y="297"/>
                  </a:cubicBezTo>
                  <a:cubicBezTo>
                    <a:pt x="167" y="327"/>
                    <a:pt x="60" y="358"/>
                    <a:pt x="30" y="402"/>
                  </a:cubicBezTo>
                  <a:cubicBezTo>
                    <a:pt x="0" y="446"/>
                    <a:pt x="9" y="528"/>
                    <a:pt x="18" y="564"/>
                  </a:cubicBezTo>
                  <a:cubicBezTo>
                    <a:pt x="27" y="600"/>
                    <a:pt x="55" y="615"/>
                    <a:pt x="84" y="618"/>
                  </a:cubicBezTo>
                  <a:cubicBezTo>
                    <a:pt x="113" y="621"/>
                    <a:pt x="165" y="571"/>
                    <a:pt x="192" y="582"/>
                  </a:cubicBezTo>
                  <a:cubicBezTo>
                    <a:pt x="219" y="593"/>
                    <a:pt x="235" y="662"/>
                    <a:pt x="246" y="683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31" name="Freeform 47"/>
            <p:cNvSpPr>
              <a:spLocks/>
            </p:cNvSpPr>
            <p:nvPr/>
          </p:nvSpPr>
          <p:spPr bwMode="auto">
            <a:xfrm>
              <a:off x="4729163" y="5756275"/>
              <a:ext cx="1158875" cy="395288"/>
            </a:xfrm>
            <a:custGeom>
              <a:avLst/>
              <a:gdLst>
                <a:gd name="T0" fmla="*/ 0 w 730"/>
                <a:gd name="T1" fmla="*/ 2147483647 h 249"/>
                <a:gd name="T2" fmla="*/ 2147483647 w 730"/>
                <a:gd name="T3" fmla="*/ 2147483647 h 249"/>
                <a:gd name="T4" fmla="*/ 2147483647 w 730"/>
                <a:gd name="T5" fmla="*/ 2147483647 h 249"/>
                <a:gd name="T6" fmla="*/ 2147483647 w 730"/>
                <a:gd name="T7" fmla="*/ 2147483647 h 249"/>
                <a:gd name="T8" fmla="*/ 2147483647 w 730"/>
                <a:gd name="T9" fmla="*/ 2147483647 h 249"/>
                <a:gd name="T10" fmla="*/ 2147483647 w 730"/>
                <a:gd name="T11" fmla="*/ 2147483647 h 249"/>
                <a:gd name="T12" fmla="*/ 2147483647 w 730"/>
                <a:gd name="T13" fmla="*/ 2147483647 h 249"/>
                <a:gd name="T14" fmla="*/ 2147483647 w 730"/>
                <a:gd name="T15" fmla="*/ 2147483647 h 249"/>
                <a:gd name="T16" fmla="*/ 2147483647 w 730"/>
                <a:gd name="T17" fmla="*/ 2147483647 h 249"/>
                <a:gd name="T18" fmla="*/ 2147483647 w 730"/>
                <a:gd name="T19" fmla="*/ 2147483647 h 249"/>
                <a:gd name="T20" fmla="*/ 2147483647 w 730"/>
                <a:gd name="T21" fmla="*/ 2147483647 h 249"/>
                <a:gd name="T22" fmla="*/ 2147483647 w 730"/>
                <a:gd name="T23" fmla="*/ 2147483647 h 249"/>
                <a:gd name="T24" fmla="*/ 2147483647 w 730"/>
                <a:gd name="T25" fmla="*/ 2147483647 h 249"/>
                <a:gd name="T26" fmla="*/ 2147483647 w 730"/>
                <a:gd name="T27" fmla="*/ 2147483647 h 249"/>
                <a:gd name="T28" fmla="*/ 2147483647 w 730"/>
                <a:gd name="T29" fmla="*/ 2147483647 h 249"/>
                <a:gd name="T30" fmla="*/ 2147483647 w 730"/>
                <a:gd name="T31" fmla="*/ 2147483647 h 249"/>
                <a:gd name="T32" fmla="*/ 2147483647 w 730"/>
                <a:gd name="T33" fmla="*/ 2147483647 h 249"/>
                <a:gd name="T34" fmla="*/ 2147483647 w 730"/>
                <a:gd name="T35" fmla="*/ 2147483647 h 2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0"/>
                <a:gd name="T55" fmla="*/ 0 h 249"/>
                <a:gd name="T56" fmla="*/ 730 w 730"/>
                <a:gd name="T57" fmla="*/ 249 h 2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0" h="249">
                  <a:moveTo>
                    <a:pt x="0" y="26"/>
                  </a:moveTo>
                  <a:cubicBezTo>
                    <a:pt x="8" y="22"/>
                    <a:pt x="37" y="4"/>
                    <a:pt x="49" y="2"/>
                  </a:cubicBezTo>
                  <a:cubicBezTo>
                    <a:pt x="61" y="0"/>
                    <a:pt x="62" y="3"/>
                    <a:pt x="70" y="11"/>
                  </a:cubicBezTo>
                  <a:cubicBezTo>
                    <a:pt x="78" y="19"/>
                    <a:pt x="90" y="42"/>
                    <a:pt x="100" y="53"/>
                  </a:cubicBezTo>
                  <a:cubicBezTo>
                    <a:pt x="110" y="64"/>
                    <a:pt x="121" y="77"/>
                    <a:pt x="130" y="77"/>
                  </a:cubicBezTo>
                  <a:cubicBezTo>
                    <a:pt x="139" y="77"/>
                    <a:pt x="147" y="58"/>
                    <a:pt x="157" y="53"/>
                  </a:cubicBezTo>
                  <a:cubicBezTo>
                    <a:pt x="167" y="48"/>
                    <a:pt x="180" y="42"/>
                    <a:pt x="187" y="50"/>
                  </a:cubicBezTo>
                  <a:cubicBezTo>
                    <a:pt x="194" y="58"/>
                    <a:pt x="184" y="80"/>
                    <a:pt x="202" y="104"/>
                  </a:cubicBezTo>
                  <a:cubicBezTo>
                    <a:pt x="220" y="128"/>
                    <a:pt x="269" y="172"/>
                    <a:pt x="295" y="194"/>
                  </a:cubicBezTo>
                  <a:cubicBezTo>
                    <a:pt x="321" y="216"/>
                    <a:pt x="344" y="230"/>
                    <a:pt x="358" y="233"/>
                  </a:cubicBezTo>
                  <a:cubicBezTo>
                    <a:pt x="372" y="236"/>
                    <a:pt x="377" y="218"/>
                    <a:pt x="382" y="212"/>
                  </a:cubicBezTo>
                  <a:cubicBezTo>
                    <a:pt x="387" y="206"/>
                    <a:pt x="374" y="190"/>
                    <a:pt x="391" y="194"/>
                  </a:cubicBezTo>
                  <a:cubicBezTo>
                    <a:pt x="408" y="198"/>
                    <a:pt x="468" y="249"/>
                    <a:pt x="484" y="239"/>
                  </a:cubicBezTo>
                  <a:cubicBezTo>
                    <a:pt x="500" y="229"/>
                    <a:pt x="481" y="154"/>
                    <a:pt x="487" y="131"/>
                  </a:cubicBezTo>
                  <a:cubicBezTo>
                    <a:pt x="493" y="108"/>
                    <a:pt x="508" y="100"/>
                    <a:pt x="523" y="98"/>
                  </a:cubicBezTo>
                  <a:cubicBezTo>
                    <a:pt x="538" y="96"/>
                    <a:pt x="561" y="120"/>
                    <a:pt x="580" y="116"/>
                  </a:cubicBezTo>
                  <a:cubicBezTo>
                    <a:pt x="599" y="112"/>
                    <a:pt x="615" y="67"/>
                    <a:pt x="640" y="71"/>
                  </a:cubicBezTo>
                  <a:cubicBezTo>
                    <a:pt x="665" y="75"/>
                    <a:pt x="711" y="126"/>
                    <a:pt x="730" y="140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32" name="Freeform 48"/>
            <p:cNvSpPr>
              <a:spLocks/>
            </p:cNvSpPr>
            <p:nvPr/>
          </p:nvSpPr>
          <p:spPr bwMode="auto">
            <a:xfrm>
              <a:off x="4702175" y="5284788"/>
              <a:ext cx="1109663" cy="160337"/>
            </a:xfrm>
            <a:custGeom>
              <a:avLst/>
              <a:gdLst>
                <a:gd name="T0" fmla="*/ 0 w 699"/>
                <a:gd name="T1" fmla="*/ 2147483647 h 101"/>
                <a:gd name="T2" fmla="*/ 2147483647 w 699"/>
                <a:gd name="T3" fmla="*/ 2147483647 h 101"/>
                <a:gd name="T4" fmla="*/ 2147483647 w 699"/>
                <a:gd name="T5" fmla="*/ 2147483647 h 101"/>
                <a:gd name="T6" fmla="*/ 2147483647 w 699"/>
                <a:gd name="T7" fmla="*/ 2147483647 h 101"/>
                <a:gd name="T8" fmla="*/ 2147483647 w 699"/>
                <a:gd name="T9" fmla="*/ 2147483647 h 101"/>
                <a:gd name="T10" fmla="*/ 2147483647 w 699"/>
                <a:gd name="T11" fmla="*/ 2147483647 h 101"/>
                <a:gd name="T12" fmla="*/ 2147483647 w 699"/>
                <a:gd name="T13" fmla="*/ 2147483647 h 101"/>
                <a:gd name="T14" fmla="*/ 2147483647 w 699"/>
                <a:gd name="T15" fmla="*/ 2147483647 h 101"/>
                <a:gd name="T16" fmla="*/ 2147483647 w 699"/>
                <a:gd name="T17" fmla="*/ 2147483647 h 101"/>
                <a:gd name="T18" fmla="*/ 2147483647 w 699"/>
                <a:gd name="T19" fmla="*/ 2147483647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9"/>
                <a:gd name="T31" fmla="*/ 0 h 101"/>
                <a:gd name="T32" fmla="*/ 699 w 69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9" h="101">
                  <a:moveTo>
                    <a:pt x="0" y="76"/>
                  </a:moveTo>
                  <a:cubicBezTo>
                    <a:pt x="12" y="76"/>
                    <a:pt x="53" y="79"/>
                    <a:pt x="77" y="75"/>
                  </a:cubicBezTo>
                  <a:cubicBezTo>
                    <a:pt x="101" y="71"/>
                    <a:pt x="130" y="61"/>
                    <a:pt x="147" y="50"/>
                  </a:cubicBezTo>
                  <a:cubicBezTo>
                    <a:pt x="164" y="39"/>
                    <a:pt x="163" y="13"/>
                    <a:pt x="177" y="11"/>
                  </a:cubicBezTo>
                  <a:cubicBezTo>
                    <a:pt x="191" y="9"/>
                    <a:pt x="217" y="37"/>
                    <a:pt x="231" y="35"/>
                  </a:cubicBezTo>
                  <a:cubicBezTo>
                    <a:pt x="245" y="33"/>
                    <a:pt x="248" y="4"/>
                    <a:pt x="261" y="2"/>
                  </a:cubicBezTo>
                  <a:cubicBezTo>
                    <a:pt x="274" y="0"/>
                    <a:pt x="271" y="17"/>
                    <a:pt x="309" y="23"/>
                  </a:cubicBezTo>
                  <a:cubicBezTo>
                    <a:pt x="347" y="29"/>
                    <a:pt x="434" y="28"/>
                    <a:pt x="489" y="35"/>
                  </a:cubicBezTo>
                  <a:cubicBezTo>
                    <a:pt x="544" y="42"/>
                    <a:pt x="604" y="54"/>
                    <a:pt x="639" y="65"/>
                  </a:cubicBezTo>
                  <a:cubicBezTo>
                    <a:pt x="674" y="76"/>
                    <a:pt x="687" y="94"/>
                    <a:pt x="699" y="101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33" name="Freeform 51"/>
            <p:cNvSpPr>
              <a:spLocks/>
            </p:cNvSpPr>
            <p:nvPr/>
          </p:nvSpPr>
          <p:spPr bwMode="auto">
            <a:xfrm>
              <a:off x="1328738" y="2736850"/>
              <a:ext cx="254000" cy="134938"/>
            </a:xfrm>
            <a:custGeom>
              <a:avLst/>
              <a:gdLst>
                <a:gd name="T0" fmla="*/ 0 w 160"/>
                <a:gd name="T1" fmla="*/ 0 h 85"/>
                <a:gd name="T2" fmla="*/ 2147483647 w 160"/>
                <a:gd name="T3" fmla="*/ 2147483647 h 85"/>
                <a:gd name="T4" fmla="*/ 2147483647 w 160"/>
                <a:gd name="T5" fmla="*/ 2147483647 h 85"/>
                <a:gd name="T6" fmla="*/ 2147483647 w 160"/>
                <a:gd name="T7" fmla="*/ 2147483647 h 85"/>
                <a:gd name="T8" fmla="*/ 2147483647 w 160"/>
                <a:gd name="T9" fmla="*/ 2147483647 h 85"/>
                <a:gd name="T10" fmla="*/ 2147483647 w 160"/>
                <a:gd name="T11" fmla="*/ 2147483647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85"/>
                <a:gd name="T20" fmla="*/ 160 w 160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85">
                  <a:moveTo>
                    <a:pt x="0" y="0"/>
                  </a:moveTo>
                  <a:cubicBezTo>
                    <a:pt x="4" y="7"/>
                    <a:pt x="15" y="33"/>
                    <a:pt x="24" y="40"/>
                  </a:cubicBezTo>
                  <a:cubicBezTo>
                    <a:pt x="33" y="47"/>
                    <a:pt x="46" y="38"/>
                    <a:pt x="56" y="40"/>
                  </a:cubicBezTo>
                  <a:cubicBezTo>
                    <a:pt x="66" y="42"/>
                    <a:pt x="73" y="47"/>
                    <a:pt x="86" y="54"/>
                  </a:cubicBezTo>
                  <a:cubicBezTo>
                    <a:pt x="99" y="61"/>
                    <a:pt x="124" y="75"/>
                    <a:pt x="136" y="80"/>
                  </a:cubicBezTo>
                  <a:cubicBezTo>
                    <a:pt x="148" y="85"/>
                    <a:pt x="155" y="83"/>
                    <a:pt x="160" y="8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34" name="Freeform 52"/>
            <p:cNvSpPr>
              <a:spLocks/>
            </p:cNvSpPr>
            <p:nvPr/>
          </p:nvSpPr>
          <p:spPr bwMode="auto">
            <a:xfrm>
              <a:off x="1266825" y="2058988"/>
              <a:ext cx="498475" cy="301625"/>
            </a:xfrm>
            <a:custGeom>
              <a:avLst/>
              <a:gdLst>
                <a:gd name="T0" fmla="*/ 2147483647 w 314"/>
                <a:gd name="T1" fmla="*/ 2147483647 h 190"/>
                <a:gd name="T2" fmla="*/ 2147483647 w 314"/>
                <a:gd name="T3" fmla="*/ 2147483647 h 190"/>
                <a:gd name="T4" fmla="*/ 2147483647 w 314"/>
                <a:gd name="T5" fmla="*/ 2147483647 h 190"/>
                <a:gd name="T6" fmla="*/ 2147483647 w 314"/>
                <a:gd name="T7" fmla="*/ 2147483647 h 190"/>
                <a:gd name="T8" fmla="*/ 2147483647 w 314"/>
                <a:gd name="T9" fmla="*/ 2147483647 h 190"/>
                <a:gd name="T10" fmla="*/ 2147483647 w 314"/>
                <a:gd name="T11" fmla="*/ 2147483647 h 190"/>
                <a:gd name="T12" fmla="*/ 2147483647 w 314"/>
                <a:gd name="T13" fmla="*/ 2147483647 h 190"/>
                <a:gd name="T14" fmla="*/ 2147483647 w 314"/>
                <a:gd name="T15" fmla="*/ 2147483647 h 190"/>
                <a:gd name="T16" fmla="*/ 2147483647 w 314"/>
                <a:gd name="T17" fmla="*/ 2147483647 h 190"/>
                <a:gd name="T18" fmla="*/ 2147483647 w 314"/>
                <a:gd name="T19" fmla="*/ 2147483647 h 190"/>
                <a:gd name="T20" fmla="*/ 2147483647 w 314"/>
                <a:gd name="T21" fmla="*/ 2147483647 h 190"/>
                <a:gd name="T22" fmla="*/ 2147483647 w 314"/>
                <a:gd name="T23" fmla="*/ 2147483647 h 190"/>
                <a:gd name="T24" fmla="*/ 2147483647 w 314"/>
                <a:gd name="T25" fmla="*/ 2147483647 h 190"/>
                <a:gd name="T26" fmla="*/ 2147483647 w 314"/>
                <a:gd name="T27" fmla="*/ 2147483647 h 190"/>
                <a:gd name="T28" fmla="*/ 2147483647 w 314"/>
                <a:gd name="T29" fmla="*/ 2147483647 h 190"/>
                <a:gd name="T30" fmla="*/ 2147483647 w 314"/>
                <a:gd name="T31" fmla="*/ 2147483647 h 190"/>
                <a:gd name="T32" fmla="*/ 2147483647 w 314"/>
                <a:gd name="T33" fmla="*/ 2147483647 h 190"/>
                <a:gd name="T34" fmla="*/ 2147483647 w 314"/>
                <a:gd name="T35" fmla="*/ 2147483647 h 190"/>
                <a:gd name="T36" fmla="*/ 2147483647 w 314"/>
                <a:gd name="T37" fmla="*/ 2147483647 h 190"/>
                <a:gd name="T38" fmla="*/ 2147483647 w 314"/>
                <a:gd name="T39" fmla="*/ 2147483647 h 190"/>
                <a:gd name="T40" fmla="*/ 2147483647 w 314"/>
                <a:gd name="T41" fmla="*/ 2147483647 h 190"/>
                <a:gd name="T42" fmla="*/ 2147483647 w 314"/>
                <a:gd name="T43" fmla="*/ 2147483647 h 190"/>
                <a:gd name="T44" fmla="*/ 2147483647 w 314"/>
                <a:gd name="T45" fmla="*/ 2147483647 h 1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4"/>
                <a:gd name="T70" fmla="*/ 0 h 190"/>
                <a:gd name="T71" fmla="*/ 314 w 314"/>
                <a:gd name="T72" fmla="*/ 190 h 1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4" h="190">
                  <a:moveTo>
                    <a:pt x="10" y="45"/>
                  </a:moveTo>
                  <a:cubicBezTo>
                    <a:pt x="7" y="38"/>
                    <a:pt x="0" y="28"/>
                    <a:pt x="4" y="25"/>
                  </a:cubicBezTo>
                  <a:cubicBezTo>
                    <a:pt x="8" y="22"/>
                    <a:pt x="23" y="27"/>
                    <a:pt x="32" y="25"/>
                  </a:cubicBezTo>
                  <a:cubicBezTo>
                    <a:pt x="41" y="23"/>
                    <a:pt x="51" y="12"/>
                    <a:pt x="60" y="11"/>
                  </a:cubicBezTo>
                  <a:cubicBezTo>
                    <a:pt x="69" y="10"/>
                    <a:pt x="79" y="18"/>
                    <a:pt x="88" y="17"/>
                  </a:cubicBezTo>
                  <a:cubicBezTo>
                    <a:pt x="97" y="16"/>
                    <a:pt x="102" y="0"/>
                    <a:pt x="116" y="5"/>
                  </a:cubicBezTo>
                  <a:cubicBezTo>
                    <a:pt x="130" y="10"/>
                    <a:pt x="152" y="25"/>
                    <a:pt x="170" y="45"/>
                  </a:cubicBezTo>
                  <a:cubicBezTo>
                    <a:pt x="188" y="65"/>
                    <a:pt x="212" y="115"/>
                    <a:pt x="226" y="127"/>
                  </a:cubicBezTo>
                  <a:cubicBezTo>
                    <a:pt x="240" y="139"/>
                    <a:pt x="251" y="120"/>
                    <a:pt x="252" y="115"/>
                  </a:cubicBezTo>
                  <a:cubicBezTo>
                    <a:pt x="253" y="110"/>
                    <a:pt x="233" y="102"/>
                    <a:pt x="230" y="97"/>
                  </a:cubicBezTo>
                  <a:cubicBezTo>
                    <a:pt x="227" y="92"/>
                    <a:pt x="226" y="87"/>
                    <a:pt x="232" y="83"/>
                  </a:cubicBezTo>
                  <a:cubicBezTo>
                    <a:pt x="238" y="79"/>
                    <a:pt x="254" y="75"/>
                    <a:pt x="264" y="75"/>
                  </a:cubicBezTo>
                  <a:cubicBezTo>
                    <a:pt x="274" y="75"/>
                    <a:pt x="284" y="81"/>
                    <a:pt x="292" y="83"/>
                  </a:cubicBezTo>
                  <a:cubicBezTo>
                    <a:pt x="300" y="85"/>
                    <a:pt x="310" y="79"/>
                    <a:pt x="312" y="87"/>
                  </a:cubicBezTo>
                  <a:cubicBezTo>
                    <a:pt x="314" y="95"/>
                    <a:pt x="310" y="117"/>
                    <a:pt x="302" y="131"/>
                  </a:cubicBezTo>
                  <a:cubicBezTo>
                    <a:pt x="294" y="145"/>
                    <a:pt x="293" y="164"/>
                    <a:pt x="266" y="169"/>
                  </a:cubicBezTo>
                  <a:cubicBezTo>
                    <a:pt x="239" y="174"/>
                    <a:pt x="165" y="156"/>
                    <a:pt x="138" y="159"/>
                  </a:cubicBezTo>
                  <a:cubicBezTo>
                    <a:pt x="111" y="162"/>
                    <a:pt x="115" y="188"/>
                    <a:pt x="106" y="189"/>
                  </a:cubicBezTo>
                  <a:cubicBezTo>
                    <a:pt x="97" y="190"/>
                    <a:pt x="88" y="177"/>
                    <a:pt x="82" y="167"/>
                  </a:cubicBezTo>
                  <a:cubicBezTo>
                    <a:pt x="76" y="157"/>
                    <a:pt x="81" y="137"/>
                    <a:pt x="72" y="127"/>
                  </a:cubicBezTo>
                  <a:cubicBezTo>
                    <a:pt x="63" y="117"/>
                    <a:pt x="35" y="116"/>
                    <a:pt x="28" y="105"/>
                  </a:cubicBezTo>
                  <a:cubicBezTo>
                    <a:pt x="21" y="94"/>
                    <a:pt x="33" y="73"/>
                    <a:pt x="30" y="63"/>
                  </a:cubicBezTo>
                  <a:cubicBezTo>
                    <a:pt x="27" y="53"/>
                    <a:pt x="14" y="49"/>
                    <a:pt x="10" y="45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35" name="Freeform 53"/>
            <p:cNvSpPr>
              <a:spLocks/>
            </p:cNvSpPr>
            <p:nvPr/>
          </p:nvSpPr>
          <p:spPr bwMode="auto">
            <a:xfrm>
              <a:off x="1714500" y="2312988"/>
              <a:ext cx="271463" cy="190500"/>
            </a:xfrm>
            <a:custGeom>
              <a:avLst/>
              <a:gdLst>
                <a:gd name="T0" fmla="*/ 2147483647 w 171"/>
                <a:gd name="T1" fmla="*/ 2147483647 h 120"/>
                <a:gd name="T2" fmla="*/ 2147483647 w 171"/>
                <a:gd name="T3" fmla="*/ 2147483647 h 120"/>
                <a:gd name="T4" fmla="*/ 2147483647 w 171"/>
                <a:gd name="T5" fmla="*/ 2147483647 h 120"/>
                <a:gd name="T6" fmla="*/ 2147483647 w 171"/>
                <a:gd name="T7" fmla="*/ 2147483647 h 120"/>
                <a:gd name="T8" fmla="*/ 2147483647 w 171"/>
                <a:gd name="T9" fmla="*/ 2147483647 h 120"/>
                <a:gd name="T10" fmla="*/ 2147483647 w 171"/>
                <a:gd name="T11" fmla="*/ 2147483647 h 120"/>
                <a:gd name="T12" fmla="*/ 2147483647 w 171"/>
                <a:gd name="T13" fmla="*/ 2147483647 h 120"/>
                <a:gd name="T14" fmla="*/ 2147483647 w 171"/>
                <a:gd name="T15" fmla="*/ 2147483647 h 120"/>
                <a:gd name="T16" fmla="*/ 2147483647 w 171"/>
                <a:gd name="T17" fmla="*/ 2147483647 h 120"/>
                <a:gd name="T18" fmla="*/ 2147483647 w 171"/>
                <a:gd name="T19" fmla="*/ 2147483647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1"/>
                <a:gd name="T31" fmla="*/ 0 h 120"/>
                <a:gd name="T32" fmla="*/ 171 w 171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1" h="120">
                  <a:moveTo>
                    <a:pt x="79" y="120"/>
                  </a:moveTo>
                  <a:cubicBezTo>
                    <a:pt x="54" y="118"/>
                    <a:pt x="20" y="99"/>
                    <a:pt x="10" y="89"/>
                  </a:cubicBezTo>
                  <a:cubicBezTo>
                    <a:pt x="0" y="79"/>
                    <a:pt x="19" y="69"/>
                    <a:pt x="19" y="62"/>
                  </a:cubicBezTo>
                  <a:cubicBezTo>
                    <a:pt x="19" y="55"/>
                    <a:pt x="5" y="54"/>
                    <a:pt x="10" y="44"/>
                  </a:cubicBezTo>
                  <a:cubicBezTo>
                    <a:pt x="15" y="34"/>
                    <a:pt x="35" y="4"/>
                    <a:pt x="49" y="2"/>
                  </a:cubicBezTo>
                  <a:cubicBezTo>
                    <a:pt x="63" y="0"/>
                    <a:pt x="81" y="23"/>
                    <a:pt x="97" y="29"/>
                  </a:cubicBezTo>
                  <a:cubicBezTo>
                    <a:pt x="113" y="35"/>
                    <a:pt x="144" y="31"/>
                    <a:pt x="148" y="38"/>
                  </a:cubicBezTo>
                  <a:cubicBezTo>
                    <a:pt x="152" y="45"/>
                    <a:pt x="122" y="60"/>
                    <a:pt x="124" y="71"/>
                  </a:cubicBezTo>
                  <a:cubicBezTo>
                    <a:pt x="126" y="82"/>
                    <a:pt x="171" y="96"/>
                    <a:pt x="163" y="104"/>
                  </a:cubicBezTo>
                  <a:cubicBezTo>
                    <a:pt x="155" y="112"/>
                    <a:pt x="96" y="117"/>
                    <a:pt x="79" y="12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36" name="Freeform 55"/>
            <p:cNvSpPr>
              <a:spLocks/>
            </p:cNvSpPr>
            <p:nvPr/>
          </p:nvSpPr>
          <p:spPr bwMode="auto">
            <a:xfrm>
              <a:off x="2897188" y="3362325"/>
              <a:ext cx="127000" cy="673100"/>
            </a:xfrm>
            <a:custGeom>
              <a:avLst/>
              <a:gdLst>
                <a:gd name="T0" fmla="*/ 0 w 80"/>
                <a:gd name="T1" fmla="*/ 0 h 424"/>
                <a:gd name="T2" fmla="*/ 2147483647 w 80"/>
                <a:gd name="T3" fmla="*/ 2147483647 h 424"/>
                <a:gd name="T4" fmla="*/ 2147483647 w 80"/>
                <a:gd name="T5" fmla="*/ 2147483647 h 424"/>
                <a:gd name="T6" fmla="*/ 2147483647 w 80"/>
                <a:gd name="T7" fmla="*/ 2147483647 h 424"/>
                <a:gd name="T8" fmla="*/ 2147483647 w 80"/>
                <a:gd name="T9" fmla="*/ 2147483647 h 424"/>
                <a:gd name="T10" fmla="*/ 2147483647 w 80"/>
                <a:gd name="T11" fmla="*/ 2147483647 h 424"/>
                <a:gd name="T12" fmla="*/ 2147483647 w 80"/>
                <a:gd name="T13" fmla="*/ 2147483647 h 424"/>
                <a:gd name="T14" fmla="*/ 2147483647 w 80"/>
                <a:gd name="T15" fmla="*/ 2147483647 h 424"/>
                <a:gd name="T16" fmla="*/ 2147483647 w 80"/>
                <a:gd name="T17" fmla="*/ 2147483647 h 424"/>
                <a:gd name="T18" fmla="*/ 2147483647 w 80"/>
                <a:gd name="T19" fmla="*/ 2147483647 h 4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424"/>
                <a:gd name="T32" fmla="*/ 80 w 80"/>
                <a:gd name="T33" fmla="*/ 424 h 4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424">
                  <a:moveTo>
                    <a:pt x="0" y="0"/>
                  </a:moveTo>
                  <a:cubicBezTo>
                    <a:pt x="3" y="8"/>
                    <a:pt x="16" y="31"/>
                    <a:pt x="18" y="46"/>
                  </a:cubicBezTo>
                  <a:cubicBezTo>
                    <a:pt x="20" y="61"/>
                    <a:pt x="12" y="75"/>
                    <a:pt x="14" y="88"/>
                  </a:cubicBezTo>
                  <a:cubicBezTo>
                    <a:pt x="16" y="101"/>
                    <a:pt x="29" y="108"/>
                    <a:pt x="30" y="124"/>
                  </a:cubicBezTo>
                  <a:cubicBezTo>
                    <a:pt x="31" y="140"/>
                    <a:pt x="17" y="168"/>
                    <a:pt x="18" y="184"/>
                  </a:cubicBezTo>
                  <a:cubicBezTo>
                    <a:pt x="19" y="200"/>
                    <a:pt x="34" y="205"/>
                    <a:pt x="36" y="218"/>
                  </a:cubicBezTo>
                  <a:cubicBezTo>
                    <a:pt x="38" y="231"/>
                    <a:pt x="29" y="244"/>
                    <a:pt x="32" y="260"/>
                  </a:cubicBezTo>
                  <a:cubicBezTo>
                    <a:pt x="35" y="276"/>
                    <a:pt x="52" y="301"/>
                    <a:pt x="56" y="316"/>
                  </a:cubicBezTo>
                  <a:cubicBezTo>
                    <a:pt x="60" y="331"/>
                    <a:pt x="52" y="330"/>
                    <a:pt x="56" y="348"/>
                  </a:cubicBezTo>
                  <a:cubicBezTo>
                    <a:pt x="60" y="366"/>
                    <a:pt x="75" y="408"/>
                    <a:pt x="80" y="424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37" name="Freeform 56"/>
            <p:cNvSpPr>
              <a:spLocks/>
            </p:cNvSpPr>
            <p:nvPr/>
          </p:nvSpPr>
          <p:spPr bwMode="auto">
            <a:xfrm>
              <a:off x="2439988" y="3397250"/>
              <a:ext cx="180975" cy="196850"/>
            </a:xfrm>
            <a:custGeom>
              <a:avLst/>
              <a:gdLst>
                <a:gd name="T0" fmla="*/ 2147483647 w 114"/>
                <a:gd name="T1" fmla="*/ 0 h 124"/>
                <a:gd name="T2" fmla="*/ 2147483647 w 114"/>
                <a:gd name="T3" fmla="*/ 2147483647 h 124"/>
                <a:gd name="T4" fmla="*/ 2147483647 w 114"/>
                <a:gd name="T5" fmla="*/ 2147483647 h 124"/>
                <a:gd name="T6" fmla="*/ 2147483647 w 114"/>
                <a:gd name="T7" fmla="*/ 2147483647 h 124"/>
                <a:gd name="T8" fmla="*/ 0 w 114"/>
                <a:gd name="T9" fmla="*/ 2147483647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24"/>
                <a:gd name="T17" fmla="*/ 114 w 114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24">
                  <a:moveTo>
                    <a:pt x="114" y="0"/>
                  </a:moveTo>
                  <a:cubicBezTo>
                    <a:pt x="110" y="6"/>
                    <a:pt x="98" y="30"/>
                    <a:pt x="90" y="38"/>
                  </a:cubicBezTo>
                  <a:cubicBezTo>
                    <a:pt x="82" y="46"/>
                    <a:pt x="76" y="38"/>
                    <a:pt x="66" y="48"/>
                  </a:cubicBezTo>
                  <a:cubicBezTo>
                    <a:pt x="56" y="58"/>
                    <a:pt x="43" y="85"/>
                    <a:pt x="32" y="98"/>
                  </a:cubicBezTo>
                  <a:cubicBezTo>
                    <a:pt x="21" y="111"/>
                    <a:pt x="7" y="119"/>
                    <a:pt x="0" y="12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38" name="Freeform 57"/>
            <p:cNvSpPr>
              <a:spLocks/>
            </p:cNvSpPr>
            <p:nvPr/>
          </p:nvSpPr>
          <p:spPr bwMode="auto">
            <a:xfrm>
              <a:off x="3373438" y="1266825"/>
              <a:ext cx="384175" cy="368300"/>
            </a:xfrm>
            <a:custGeom>
              <a:avLst/>
              <a:gdLst>
                <a:gd name="T0" fmla="*/ 0 w 242"/>
                <a:gd name="T1" fmla="*/ 2147483647 h 232"/>
                <a:gd name="T2" fmla="*/ 2147483647 w 242"/>
                <a:gd name="T3" fmla="*/ 2147483647 h 232"/>
                <a:gd name="T4" fmla="*/ 2147483647 w 242"/>
                <a:gd name="T5" fmla="*/ 2147483647 h 232"/>
                <a:gd name="T6" fmla="*/ 2147483647 w 242"/>
                <a:gd name="T7" fmla="*/ 2147483647 h 232"/>
                <a:gd name="T8" fmla="*/ 2147483647 w 242"/>
                <a:gd name="T9" fmla="*/ 2147483647 h 232"/>
                <a:gd name="T10" fmla="*/ 2147483647 w 242"/>
                <a:gd name="T11" fmla="*/ 2147483647 h 232"/>
                <a:gd name="T12" fmla="*/ 2147483647 w 242"/>
                <a:gd name="T13" fmla="*/ 2147483647 h 232"/>
                <a:gd name="T14" fmla="*/ 2147483647 w 242"/>
                <a:gd name="T15" fmla="*/ 2147483647 h 232"/>
                <a:gd name="T16" fmla="*/ 2147483647 w 242"/>
                <a:gd name="T17" fmla="*/ 2147483647 h 232"/>
                <a:gd name="T18" fmla="*/ 2147483647 w 242"/>
                <a:gd name="T19" fmla="*/ 2147483647 h 232"/>
                <a:gd name="T20" fmla="*/ 2147483647 w 242"/>
                <a:gd name="T21" fmla="*/ 0 h 2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2"/>
                <a:gd name="T34" fmla="*/ 0 h 232"/>
                <a:gd name="T35" fmla="*/ 242 w 242"/>
                <a:gd name="T36" fmla="*/ 232 h 2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2" h="232">
                  <a:moveTo>
                    <a:pt x="0" y="232"/>
                  </a:moveTo>
                  <a:cubicBezTo>
                    <a:pt x="5" y="225"/>
                    <a:pt x="27" y="207"/>
                    <a:pt x="32" y="192"/>
                  </a:cubicBezTo>
                  <a:cubicBezTo>
                    <a:pt x="37" y="177"/>
                    <a:pt x="29" y="159"/>
                    <a:pt x="32" y="144"/>
                  </a:cubicBezTo>
                  <a:cubicBezTo>
                    <a:pt x="35" y="129"/>
                    <a:pt x="43" y="105"/>
                    <a:pt x="52" y="100"/>
                  </a:cubicBezTo>
                  <a:cubicBezTo>
                    <a:pt x="61" y="95"/>
                    <a:pt x="75" y="120"/>
                    <a:pt x="84" y="112"/>
                  </a:cubicBezTo>
                  <a:cubicBezTo>
                    <a:pt x="93" y="104"/>
                    <a:pt x="99" y="64"/>
                    <a:pt x="108" y="50"/>
                  </a:cubicBezTo>
                  <a:cubicBezTo>
                    <a:pt x="117" y="36"/>
                    <a:pt x="133" y="26"/>
                    <a:pt x="140" y="28"/>
                  </a:cubicBezTo>
                  <a:cubicBezTo>
                    <a:pt x="147" y="30"/>
                    <a:pt x="142" y="55"/>
                    <a:pt x="148" y="62"/>
                  </a:cubicBezTo>
                  <a:cubicBezTo>
                    <a:pt x="154" y="69"/>
                    <a:pt x="164" y="71"/>
                    <a:pt x="174" y="70"/>
                  </a:cubicBezTo>
                  <a:cubicBezTo>
                    <a:pt x="184" y="69"/>
                    <a:pt x="195" y="66"/>
                    <a:pt x="206" y="54"/>
                  </a:cubicBezTo>
                  <a:cubicBezTo>
                    <a:pt x="217" y="42"/>
                    <a:pt x="234" y="11"/>
                    <a:pt x="242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39" name="Freeform 58"/>
            <p:cNvSpPr>
              <a:spLocks/>
            </p:cNvSpPr>
            <p:nvPr/>
          </p:nvSpPr>
          <p:spPr bwMode="auto">
            <a:xfrm>
              <a:off x="3509963" y="1200150"/>
              <a:ext cx="412750" cy="304800"/>
            </a:xfrm>
            <a:custGeom>
              <a:avLst/>
              <a:gdLst>
                <a:gd name="T0" fmla="*/ 2147483647 w 260"/>
                <a:gd name="T1" fmla="*/ 0 h 192"/>
                <a:gd name="T2" fmla="*/ 2147483647 w 260"/>
                <a:gd name="T3" fmla="*/ 2147483647 h 192"/>
                <a:gd name="T4" fmla="*/ 2147483647 w 260"/>
                <a:gd name="T5" fmla="*/ 2147483647 h 192"/>
                <a:gd name="T6" fmla="*/ 2147483647 w 260"/>
                <a:gd name="T7" fmla="*/ 2147483647 h 192"/>
                <a:gd name="T8" fmla="*/ 2147483647 w 260"/>
                <a:gd name="T9" fmla="*/ 2147483647 h 192"/>
                <a:gd name="T10" fmla="*/ 0 w 260"/>
                <a:gd name="T11" fmla="*/ 2147483647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"/>
                <a:gd name="T19" fmla="*/ 0 h 192"/>
                <a:gd name="T20" fmla="*/ 260 w 260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" h="192">
                  <a:moveTo>
                    <a:pt x="260" y="0"/>
                  </a:moveTo>
                  <a:cubicBezTo>
                    <a:pt x="256" y="9"/>
                    <a:pt x="242" y="42"/>
                    <a:pt x="234" y="54"/>
                  </a:cubicBezTo>
                  <a:cubicBezTo>
                    <a:pt x="226" y="66"/>
                    <a:pt x="229" y="57"/>
                    <a:pt x="212" y="70"/>
                  </a:cubicBezTo>
                  <a:cubicBezTo>
                    <a:pt x="195" y="83"/>
                    <a:pt x="158" y="118"/>
                    <a:pt x="134" y="132"/>
                  </a:cubicBezTo>
                  <a:cubicBezTo>
                    <a:pt x="110" y="146"/>
                    <a:pt x="90" y="146"/>
                    <a:pt x="68" y="156"/>
                  </a:cubicBezTo>
                  <a:cubicBezTo>
                    <a:pt x="46" y="166"/>
                    <a:pt x="14" y="185"/>
                    <a:pt x="0" y="192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0" name="Freeform 60"/>
            <p:cNvSpPr>
              <a:spLocks/>
            </p:cNvSpPr>
            <p:nvPr/>
          </p:nvSpPr>
          <p:spPr bwMode="auto">
            <a:xfrm>
              <a:off x="3903663" y="958850"/>
              <a:ext cx="482600" cy="249238"/>
            </a:xfrm>
            <a:custGeom>
              <a:avLst/>
              <a:gdLst>
                <a:gd name="T0" fmla="*/ 2147483647 w 304"/>
                <a:gd name="T1" fmla="*/ 0 h 157"/>
                <a:gd name="T2" fmla="*/ 2147483647 w 304"/>
                <a:gd name="T3" fmla="*/ 2147483647 h 157"/>
                <a:gd name="T4" fmla="*/ 2147483647 w 304"/>
                <a:gd name="T5" fmla="*/ 2147483647 h 157"/>
                <a:gd name="T6" fmla="*/ 2147483647 w 304"/>
                <a:gd name="T7" fmla="*/ 2147483647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"/>
                <a:gd name="T13" fmla="*/ 0 h 157"/>
                <a:gd name="T14" fmla="*/ 304 w 304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" h="157">
                  <a:moveTo>
                    <a:pt x="304" y="0"/>
                  </a:moveTo>
                  <a:cubicBezTo>
                    <a:pt x="274" y="12"/>
                    <a:pt x="169" y="46"/>
                    <a:pt x="122" y="70"/>
                  </a:cubicBezTo>
                  <a:cubicBezTo>
                    <a:pt x="75" y="94"/>
                    <a:pt x="40" y="135"/>
                    <a:pt x="20" y="146"/>
                  </a:cubicBezTo>
                  <a:cubicBezTo>
                    <a:pt x="0" y="157"/>
                    <a:pt x="6" y="140"/>
                    <a:pt x="2" y="138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1" name="Freeform 61"/>
            <p:cNvSpPr>
              <a:spLocks/>
            </p:cNvSpPr>
            <p:nvPr/>
          </p:nvSpPr>
          <p:spPr bwMode="auto">
            <a:xfrm>
              <a:off x="3636963" y="1025525"/>
              <a:ext cx="803275" cy="600075"/>
            </a:xfrm>
            <a:custGeom>
              <a:avLst/>
              <a:gdLst>
                <a:gd name="T0" fmla="*/ 2147483647 w 506"/>
                <a:gd name="T1" fmla="*/ 0 h 378"/>
                <a:gd name="T2" fmla="*/ 2147483647 w 506"/>
                <a:gd name="T3" fmla="*/ 2147483647 h 378"/>
                <a:gd name="T4" fmla="*/ 2147483647 w 506"/>
                <a:gd name="T5" fmla="*/ 2147483647 h 378"/>
                <a:gd name="T6" fmla="*/ 2147483647 w 506"/>
                <a:gd name="T7" fmla="*/ 2147483647 h 378"/>
                <a:gd name="T8" fmla="*/ 2147483647 w 506"/>
                <a:gd name="T9" fmla="*/ 2147483647 h 378"/>
                <a:gd name="T10" fmla="*/ 2147483647 w 506"/>
                <a:gd name="T11" fmla="*/ 2147483647 h 378"/>
                <a:gd name="T12" fmla="*/ 0 w 506"/>
                <a:gd name="T13" fmla="*/ 2147483647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6"/>
                <a:gd name="T22" fmla="*/ 0 h 378"/>
                <a:gd name="T23" fmla="*/ 506 w 506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6" h="378">
                  <a:moveTo>
                    <a:pt x="506" y="0"/>
                  </a:moveTo>
                  <a:cubicBezTo>
                    <a:pt x="457" y="20"/>
                    <a:pt x="270" y="91"/>
                    <a:pt x="214" y="120"/>
                  </a:cubicBezTo>
                  <a:cubicBezTo>
                    <a:pt x="158" y="149"/>
                    <a:pt x="181" y="158"/>
                    <a:pt x="168" y="172"/>
                  </a:cubicBezTo>
                  <a:cubicBezTo>
                    <a:pt x="155" y="186"/>
                    <a:pt x="148" y="187"/>
                    <a:pt x="136" y="204"/>
                  </a:cubicBezTo>
                  <a:cubicBezTo>
                    <a:pt x="124" y="221"/>
                    <a:pt x="104" y="257"/>
                    <a:pt x="96" y="274"/>
                  </a:cubicBezTo>
                  <a:cubicBezTo>
                    <a:pt x="88" y="291"/>
                    <a:pt x="106" y="289"/>
                    <a:pt x="90" y="306"/>
                  </a:cubicBezTo>
                  <a:cubicBezTo>
                    <a:pt x="74" y="323"/>
                    <a:pt x="19" y="363"/>
                    <a:pt x="0" y="378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2" name="Freeform 62"/>
            <p:cNvSpPr>
              <a:spLocks/>
            </p:cNvSpPr>
            <p:nvPr/>
          </p:nvSpPr>
          <p:spPr bwMode="auto">
            <a:xfrm>
              <a:off x="3614738" y="1428750"/>
              <a:ext cx="77787" cy="174625"/>
            </a:xfrm>
            <a:custGeom>
              <a:avLst/>
              <a:gdLst>
                <a:gd name="T0" fmla="*/ 2147483647 w 49"/>
                <a:gd name="T1" fmla="*/ 0 h 110"/>
                <a:gd name="T2" fmla="*/ 2147483647 w 49"/>
                <a:gd name="T3" fmla="*/ 2147483647 h 110"/>
                <a:gd name="T4" fmla="*/ 2147483647 w 49"/>
                <a:gd name="T5" fmla="*/ 2147483647 h 110"/>
                <a:gd name="T6" fmla="*/ 2147483647 w 49"/>
                <a:gd name="T7" fmla="*/ 2147483647 h 110"/>
                <a:gd name="T8" fmla="*/ 0 w 49"/>
                <a:gd name="T9" fmla="*/ 21474836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10"/>
                <a:gd name="T17" fmla="*/ 49 w 49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10">
                  <a:moveTo>
                    <a:pt x="42" y="0"/>
                  </a:moveTo>
                  <a:cubicBezTo>
                    <a:pt x="49" y="11"/>
                    <a:pt x="45" y="27"/>
                    <a:pt x="34" y="34"/>
                  </a:cubicBezTo>
                  <a:cubicBezTo>
                    <a:pt x="27" y="45"/>
                    <a:pt x="24" y="52"/>
                    <a:pt x="20" y="64"/>
                  </a:cubicBezTo>
                  <a:cubicBezTo>
                    <a:pt x="19" y="75"/>
                    <a:pt x="7" y="83"/>
                    <a:pt x="6" y="94"/>
                  </a:cubicBezTo>
                  <a:cubicBezTo>
                    <a:pt x="6" y="97"/>
                    <a:pt x="0" y="110"/>
                    <a:pt x="0" y="110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3" name="Freeform 63"/>
            <p:cNvSpPr>
              <a:spLocks/>
            </p:cNvSpPr>
            <p:nvPr/>
          </p:nvSpPr>
          <p:spPr bwMode="auto">
            <a:xfrm>
              <a:off x="3525838" y="1504950"/>
              <a:ext cx="130175" cy="66675"/>
            </a:xfrm>
            <a:custGeom>
              <a:avLst/>
              <a:gdLst>
                <a:gd name="T0" fmla="*/ 2147483647 w 82"/>
                <a:gd name="T1" fmla="*/ 0 h 42"/>
                <a:gd name="T2" fmla="*/ 2147483647 w 82"/>
                <a:gd name="T3" fmla="*/ 2147483647 h 42"/>
                <a:gd name="T4" fmla="*/ 0 w 82"/>
                <a:gd name="T5" fmla="*/ 2147483647 h 42"/>
                <a:gd name="T6" fmla="*/ 0 60000 65536"/>
                <a:gd name="T7" fmla="*/ 0 60000 65536"/>
                <a:gd name="T8" fmla="*/ 0 60000 65536"/>
                <a:gd name="T9" fmla="*/ 0 w 82"/>
                <a:gd name="T10" fmla="*/ 0 h 42"/>
                <a:gd name="T11" fmla="*/ 82 w 82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42">
                  <a:moveTo>
                    <a:pt x="82" y="0"/>
                  </a:moveTo>
                  <a:cubicBezTo>
                    <a:pt x="59" y="6"/>
                    <a:pt x="42" y="19"/>
                    <a:pt x="20" y="26"/>
                  </a:cubicBezTo>
                  <a:cubicBezTo>
                    <a:pt x="15" y="34"/>
                    <a:pt x="7" y="35"/>
                    <a:pt x="0" y="42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4" name="Freeform 64"/>
            <p:cNvSpPr>
              <a:spLocks/>
            </p:cNvSpPr>
            <p:nvPr/>
          </p:nvSpPr>
          <p:spPr bwMode="auto">
            <a:xfrm>
              <a:off x="4329113" y="3241675"/>
              <a:ext cx="320675" cy="328613"/>
            </a:xfrm>
            <a:custGeom>
              <a:avLst/>
              <a:gdLst>
                <a:gd name="T0" fmla="*/ 2147483647 w 202"/>
                <a:gd name="T1" fmla="*/ 2147483647 h 207"/>
                <a:gd name="T2" fmla="*/ 2147483647 w 202"/>
                <a:gd name="T3" fmla="*/ 2147483647 h 207"/>
                <a:gd name="T4" fmla="*/ 2147483647 w 202"/>
                <a:gd name="T5" fmla="*/ 2147483647 h 207"/>
                <a:gd name="T6" fmla="*/ 2147483647 w 202"/>
                <a:gd name="T7" fmla="*/ 2147483647 h 207"/>
                <a:gd name="T8" fmla="*/ 2147483647 w 202"/>
                <a:gd name="T9" fmla="*/ 2147483647 h 207"/>
                <a:gd name="T10" fmla="*/ 2147483647 w 202"/>
                <a:gd name="T11" fmla="*/ 2147483647 h 207"/>
                <a:gd name="T12" fmla="*/ 2147483647 w 202"/>
                <a:gd name="T13" fmla="*/ 2147483647 h 207"/>
                <a:gd name="T14" fmla="*/ 2147483647 w 202"/>
                <a:gd name="T15" fmla="*/ 2147483647 h 207"/>
                <a:gd name="T16" fmla="*/ 2147483647 w 202"/>
                <a:gd name="T17" fmla="*/ 2147483647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207"/>
                <a:gd name="T29" fmla="*/ 202 w 202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207">
                  <a:moveTo>
                    <a:pt x="64" y="10"/>
                  </a:moveTo>
                  <a:cubicBezTo>
                    <a:pt x="44" y="20"/>
                    <a:pt x="12" y="91"/>
                    <a:pt x="6" y="122"/>
                  </a:cubicBezTo>
                  <a:cubicBezTo>
                    <a:pt x="0" y="153"/>
                    <a:pt x="17" y="189"/>
                    <a:pt x="30" y="198"/>
                  </a:cubicBezTo>
                  <a:cubicBezTo>
                    <a:pt x="43" y="207"/>
                    <a:pt x="68" y="178"/>
                    <a:pt x="86" y="178"/>
                  </a:cubicBezTo>
                  <a:cubicBezTo>
                    <a:pt x="104" y="178"/>
                    <a:pt x="127" y="198"/>
                    <a:pt x="140" y="200"/>
                  </a:cubicBezTo>
                  <a:cubicBezTo>
                    <a:pt x="153" y="202"/>
                    <a:pt x="157" y="201"/>
                    <a:pt x="166" y="188"/>
                  </a:cubicBezTo>
                  <a:cubicBezTo>
                    <a:pt x="175" y="175"/>
                    <a:pt x="202" y="141"/>
                    <a:pt x="196" y="120"/>
                  </a:cubicBezTo>
                  <a:cubicBezTo>
                    <a:pt x="190" y="99"/>
                    <a:pt x="150" y="82"/>
                    <a:pt x="128" y="64"/>
                  </a:cubicBezTo>
                  <a:cubicBezTo>
                    <a:pt x="106" y="46"/>
                    <a:pt x="84" y="0"/>
                    <a:pt x="64" y="1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5" name="Freeform 65"/>
            <p:cNvSpPr>
              <a:spLocks/>
            </p:cNvSpPr>
            <p:nvPr/>
          </p:nvSpPr>
          <p:spPr bwMode="auto">
            <a:xfrm>
              <a:off x="3722688" y="3082925"/>
              <a:ext cx="2046287" cy="493713"/>
            </a:xfrm>
            <a:custGeom>
              <a:avLst/>
              <a:gdLst>
                <a:gd name="T0" fmla="*/ 0 w 1289"/>
                <a:gd name="T1" fmla="*/ 2147483647 h 311"/>
                <a:gd name="T2" fmla="*/ 2147483647 w 1289"/>
                <a:gd name="T3" fmla="*/ 2147483647 h 311"/>
                <a:gd name="T4" fmla="*/ 2147483647 w 1289"/>
                <a:gd name="T5" fmla="*/ 2147483647 h 311"/>
                <a:gd name="T6" fmla="*/ 2147483647 w 1289"/>
                <a:gd name="T7" fmla="*/ 2147483647 h 311"/>
                <a:gd name="T8" fmla="*/ 2147483647 w 1289"/>
                <a:gd name="T9" fmla="*/ 2147483647 h 311"/>
                <a:gd name="T10" fmla="*/ 2147483647 w 1289"/>
                <a:gd name="T11" fmla="*/ 2147483647 h 311"/>
                <a:gd name="T12" fmla="*/ 2147483647 w 1289"/>
                <a:gd name="T13" fmla="*/ 2147483647 h 311"/>
                <a:gd name="T14" fmla="*/ 2147483647 w 1289"/>
                <a:gd name="T15" fmla="*/ 2147483647 h 311"/>
                <a:gd name="T16" fmla="*/ 2147483647 w 1289"/>
                <a:gd name="T17" fmla="*/ 2147483647 h 311"/>
                <a:gd name="T18" fmla="*/ 2147483647 w 1289"/>
                <a:gd name="T19" fmla="*/ 2147483647 h 311"/>
                <a:gd name="T20" fmla="*/ 2147483647 w 1289"/>
                <a:gd name="T21" fmla="*/ 2147483647 h 311"/>
                <a:gd name="T22" fmla="*/ 2147483647 w 1289"/>
                <a:gd name="T23" fmla="*/ 2147483647 h 311"/>
                <a:gd name="T24" fmla="*/ 2147483647 w 1289"/>
                <a:gd name="T25" fmla="*/ 2147483647 h 311"/>
                <a:gd name="T26" fmla="*/ 2147483647 w 1289"/>
                <a:gd name="T27" fmla="*/ 2147483647 h 311"/>
                <a:gd name="T28" fmla="*/ 2147483647 w 1289"/>
                <a:gd name="T29" fmla="*/ 2147483647 h 311"/>
                <a:gd name="T30" fmla="*/ 2147483647 w 1289"/>
                <a:gd name="T31" fmla="*/ 2147483647 h 311"/>
                <a:gd name="T32" fmla="*/ 2147483647 w 1289"/>
                <a:gd name="T33" fmla="*/ 2147483647 h 311"/>
                <a:gd name="T34" fmla="*/ 2147483647 w 1289"/>
                <a:gd name="T35" fmla="*/ 2147483647 h 311"/>
                <a:gd name="T36" fmla="*/ 2147483647 w 1289"/>
                <a:gd name="T37" fmla="*/ 2147483647 h 311"/>
                <a:gd name="T38" fmla="*/ 2147483647 w 1289"/>
                <a:gd name="T39" fmla="*/ 2147483647 h 311"/>
                <a:gd name="T40" fmla="*/ 2147483647 w 1289"/>
                <a:gd name="T41" fmla="*/ 2147483647 h 311"/>
                <a:gd name="T42" fmla="*/ 2147483647 w 1289"/>
                <a:gd name="T43" fmla="*/ 2147483647 h 311"/>
                <a:gd name="T44" fmla="*/ 2147483647 w 1289"/>
                <a:gd name="T45" fmla="*/ 2147483647 h 311"/>
                <a:gd name="T46" fmla="*/ 2147483647 w 1289"/>
                <a:gd name="T47" fmla="*/ 2147483647 h 311"/>
                <a:gd name="T48" fmla="*/ 2147483647 w 1289"/>
                <a:gd name="T49" fmla="*/ 2147483647 h 311"/>
                <a:gd name="T50" fmla="*/ 2147483647 w 1289"/>
                <a:gd name="T51" fmla="*/ 2147483647 h 311"/>
                <a:gd name="T52" fmla="*/ 2147483647 w 1289"/>
                <a:gd name="T53" fmla="*/ 2147483647 h 311"/>
                <a:gd name="T54" fmla="*/ 2147483647 w 1289"/>
                <a:gd name="T55" fmla="*/ 2147483647 h 311"/>
                <a:gd name="T56" fmla="*/ 2147483647 w 1289"/>
                <a:gd name="T57" fmla="*/ 2147483647 h 311"/>
                <a:gd name="T58" fmla="*/ 2147483647 w 1289"/>
                <a:gd name="T59" fmla="*/ 2147483647 h 311"/>
                <a:gd name="T60" fmla="*/ 2147483647 w 1289"/>
                <a:gd name="T61" fmla="*/ 2147483647 h 311"/>
                <a:gd name="T62" fmla="*/ 2147483647 w 1289"/>
                <a:gd name="T63" fmla="*/ 2147483647 h 311"/>
                <a:gd name="T64" fmla="*/ 2147483647 w 1289"/>
                <a:gd name="T65" fmla="*/ 2147483647 h 311"/>
                <a:gd name="T66" fmla="*/ 2147483647 w 1289"/>
                <a:gd name="T67" fmla="*/ 2147483647 h 3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9"/>
                <a:gd name="T103" fmla="*/ 0 h 311"/>
                <a:gd name="T104" fmla="*/ 1289 w 1289"/>
                <a:gd name="T105" fmla="*/ 311 h 3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9" h="311">
                  <a:moveTo>
                    <a:pt x="0" y="22"/>
                  </a:moveTo>
                  <a:cubicBezTo>
                    <a:pt x="7" y="19"/>
                    <a:pt x="28" y="0"/>
                    <a:pt x="40" y="2"/>
                  </a:cubicBezTo>
                  <a:cubicBezTo>
                    <a:pt x="52" y="4"/>
                    <a:pt x="58" y="30"/>
                    <a:pt x="70" y="34"/>
                  </a:cubicBezTo>
                  <a:cubicBezTo>
                    <a:pt x="82" y="38"/>
                    <a:pt x="90" y="24"/>
                    <a:pt x="112" y="26"/>
                  </a:cubicBezTo>
                  <a:cubicBezTo>
                    <a:pt x="134" y="28"/>
                    <a:pt x="175" y="47"/>
                    <a:pt x="200" y="44"/>
                  </a:cubicBezTo>
                  <a:cubicBezTo>
                    <a:pt x="225" y="41"/>
                    <a:pt x="240" y="10"/>
                    <a:pt x="262" y="8"/>
                  </a:cubicBezTo>
                  <a:cubicBezTo>
                    <a:pt x="284" y="6"/>
                    <a:pt x="309" y="23"/>
                    <a:pt x="332" y="34"/>
                  </a:cubicBezTo>
                  <a:cubicBezTo>
                    <a:pt x="355" y="45"/>
                    <a:pt x="380" y="75"/>
                    <a:pt x="398" y="74"/>
                  </a:cubicBezTo>
                  <a:cubicBezTo>
                    <a:pt x="416" y="73"/>
                    <a:pt x="430" y="35"/>
                    <a:pt x="442" y="30"/>
                  </a:cubicBezTo>
                  <a:cubicBezTo>
                    <a:pt x="454" y="25"/>
                    <a:pt x="471" y="32"/>
                    <a:pt x="472" y="42"/>
                  </a:cubicBezTo>
                  <a:cubicBezTo>
                    <a:pt x="473" y="52"/>
                    <a:pt x="465" y="62"/>
                    <a:pt x="450" y="90"/>
                  </a:cubicBezTo>
                  <a:cubicBezTo>
                    <a:pt x="435" y="118"/>
                    <a:pt x="390" y="177"/>
                    <a:pt x="380" y="208"/>
                  </a:cubicBezTo>
                  <a:cubicBezTo>
                    <a:pt x="370" y="239"/>
                    <a:pt x="388" y="264"/>
                    <a:pt x="390" y="278"/>
                  </a:cubicBezTo>
                  <a:cubicBezTo>
                    <a:pt x="392" y="292"/>
                    <a:pt x="385" y="286"/>
                    <a:pt x="390" y="290"/>
                  </a:cubicBezTo>
                  <a:cubicBezTo>
                    <a:pt x="395" y="294"/>
                    <a:pt x="405" y="305"/>
                    <a:pt x="418" y="304"/>
                  </a:cubicBezTo>
                  <a:cubicBezTo>
                    <a:pt x="431" y="303"/>
                    <a:pt x="452" y="287"/>
                    <a:pt x="466" y="286"/>
                  </a:cubicBezTo>
                  <a:cubicBezTo>
                    <a:pt x="480" y="285"/>
                    <a:pt x="492" y="295"/>
                    <a:pt x="502" y="298"/>
                  </a:cubicBezTo>
                  <a:cubicBezTo>
                    <a:pt x="512" y="301"/>
                    <a:pt x="516" y="311"/>
                    <a:pt x="528" y="306"/>
                  </a:cubicBezTo>
                  <a:cubicBezTo>
                    <a:pt x="540" y="301"/>
                    <a:pt x="563" y="299"/>
                    <a:pt x="572" y="270"/>
                  </a:cubicBezTo>
                  <a:cubicBezTo>
                    <a:pt x="581" y="241"/>
                    <a:pt x="572" y="160"/>
                    <a:pt x="584" y="130"/>
                  </a:cubicBezTo>
                  <a:cubicBezTo>
                    <a:pt x="596" y="100"/>
                    <a:pt x="607" y="95"/>
                    <a:pt x="646" y="92"/>
                  </a:cubicBezTo>
                  <a:cubicBezTo>
                    <a:pt x="685" y="89"/>
                    <a:pt x="786" y="101"/>
                    <a:pt x="820" y="114"/>
                  </a:cubicBezTo>
                  <a:cubicBezTo>
                    <a:pt x="854" y="127"/>
                    <a:pt x="844" y="160"/>
                    <a:pt x="852" y="172"/>
                  </a:cubicBezTo>
                  <a:cubicBezTo>
                    <a:pt x="860" y="184"/>
                    <a:pt x="864" y="178"/>
                    <a:pt x="868" y="190"/>
                  </a:cubicBezTo>
                  <a:cubicBezTo>
                    <a:pt x="872" y="202"/>
                    <a:pt x="867" y="235"/>
                    <a:pt x="876" y="246"/>
                  </a:cubicBezTo>
                  <a:cubicBezTo>
                    <a:pt x="885" y="257"/>
                    <a:pt x="903" y="257"/>
                    <a:pt x="920" y="256"/>
                  </a:cubicBezTo>
                  <a:cubicBezTo>
                    <a:pt x="937" y="255"/>
                    <a:pt x="956" y="233"/>
                    <a:pt x="976" y="240"/>
                  </a:cubicBezTo>
                  <a:cubicBezTo>
                    <a:pt x="996" y="247"/>
                    <a:pt x="1022" y="289"/>
                    <a:pt x="1038" y="298"/>
                  </a:cubicBezTo>
                  <a:cubicBezTo>
                    <a:pt x="1054" y="307"/>
                    <a:pt x="1060" y="311"/>
                    <a:pt x="1073" y="294"/>
                  </a:cubicBezTo>
                  <a:cubicBezTo>
                    <a:pt x="1086" y="277"/>
                    <a:pt x="1100" y="217"/>
                    <a:pt x="1116" y="194"/>
                  </a:cubicBezTo>
                  <a:cubicBezTo>
                    <a:pt x="1132" y="171"/>
                    <a:pt x="1154" y="159"/>
                    <a:pt x="1172" y="154"/>
                  </a:cubicBezTo>
                  <a:cubicBezTo>
                    <a:pt x="1190" y="149"/>
                    <a:pt x="1215" y="171"/>
                    <a:pt x="1226" y="164"/>
                  </a:cubicBezTo>
                  <a:cubicBezTo>
                    <a:pt x="1237" y="157"/>
                    <a:pt x="1226" y="134"/>
                    <a:pt x="1236" y="112"/>
                  </a:cubicBezTo>
                  <a:cubicBezTo>
                    <a:pt x="1246" y="90"/>
                    <a:pt x="1278" y="49"/>
                    <a:pt x="1289" y="32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6" name="Freeform 66"/>
            <p:cNvSpPr>
              <a:spLocks/>
            </p:cNvSpPr>
            <p:nvPr/>
          </p:nvSpPr>
          <p:spPr bwMode="auto">
            <a:xfrm>
              <a:off x="4002088" y="3111500"/>
              <a:ext cx="247650" cy="1228725"/>
            </a:xfrm>
            <a:custGeom>
              <a:avLst/>
              <a:gdLst>
                <a:gd name="T0" fmla="*/ 2147483647 w 156"/>
                <a:gd name="T1" fmla="*/ 0 h 774"/>
                <a:gd name="T2" fmla="*/ 2147483647 w 156"/>
                <a:gd name="T3" fmla="*/ 2147483647 h 774"/>
                <a:gd name="T4" fmla="*/ 2147483647 w 156"/>
                <a:gd name="T5" fmla="*/ 2147483647 h 774"/>
                <a:gd name="T6" fmla="*/ 2147483647 w 156"/>
                <a:gd name="T7" fmla="*/ 2147483647 h 774"/>
                <a:gd name="T8" fmla="*/ 2147483647 w 156"/>
                <a:gd name="T9" fmla="*/ 2147483647 h 774"/>
                <a:gd name="T10" fmla="*/ 2147483647 w 156"/>
                <a:gd name="T11" fmla="*/ 2147483647 h 774"/>
                <a:gd name="T12" fmla="*/ 2147483647 w 156"/>
                <a:gd name="T13" fmla="*/ 2147483647 h 774"/>
                <a:gd name="T14" fmla="*/ 2147483647 w 156"/>
                <a:gd name="T15" fmla="*/ 2147483647 h 774"/>
                <a:gd name="T16" fmla="*/ 2147483647 w 156"/>
                <a:gd name="T17" fmla="*/ 2147483647 h 774"/>
                <a:gd name="T18" fmla="*/ 2147483647 w 156"/>
                <a:gd name="T19" fmla="*/ 2147483647 h 774"/>
                <a:gd name="T20" fmla="*/ 2147483647 w 156"/>
                <a:gd name="T21" fmla="*/ 2147483647 h 774"/>
                <a:gd name="T22" fmla="*/ 2147483647 w 156"/>
                <a:gd name="T23" fmla="*/ 2147483647 h 774"/>
                <a:gd name="T24" fmla="*/ 2147483647 w 156"/>
                <a:gd name="T25" fmla="*/ 2147483647 h 774"/>
                <a:gd name="T26" fmla="*/ 2147483647 w 156"/>
                <a:gd name="T27" fmla="*/ 2147483647 h 774"/>
                <a:gd name="T28" fmla="*/ 2147483647 w 156"/>
                <a:gd name="T29" fmla="*/ 2147483647 h 774"/>
                <a:gd name="T30" fmla="*/ 2147483647 w 156"/>
                <a:gd name="T31" fmla="*/ 2147483647 h 774"/>
                <a:gd name="T32" fmla="*/ 2147483647 w 156"/>
                <a:gd name="T33" fmla="*/ 2147483647 h 774"/>
                <a:gd name="T34" fmla="*/ 2147483647 w 156"/>
                <a:gd name="T35" fmla="*/ 2147483647 h 7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774"/>
                <a:gd name="T56" fmla="*/ 156 w 156"/>
                <a:gd name="T57" fmla="*/ 774 h 7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774">
                  <a:moveTo>
                    <a:pt x="114" y="0"/>
                  </a:moveTo>
                  <a:cubicBezTo>
                    <a:pt x="98" y="16"/>
                    <a:pt x="32" y="70"/>
                    <a:pt x="16" y="94"/>
                  </a:cubicBezTo>
                  <a:cubicBezTo>
                    <a:pt x="0" y="118"/>
                    <a:pt x="13" y="127"/>
                    <a:pt x="20" y="142"/>
                  </a:cubicBezTo>
                  <a:cubicBezTo>
                    <a:pt x="27" y="157"/>
                    <a:pt x="56" y="170"/>
                    <a:pt x="60" y="184"/>
                  </a:cubicBezTo>
                  <a:cubicBezTo>
                    <a:pt x="64" y="198"/>
                    <a:pt x="38" y="208"/>
                    <a:pt x="42" y="228"/>
                  </a:cubicBezTo>
                  <a:cubicBezTo>
                    <a:pt x="46" y="248"/>
                    <a:pt x="79" y="277"/>
                    <a:pt x="86" y="302"/>
                  </a:cubicBezTo>
                  <a:cubicBezTo>
                    <a:pt x="93" y="327"/>
                    <a:pt x="82" y="351"/>
                    <a:pt x="84" y="378"/>
                  </a:cubicBezTo>
                  <a:cubicBezTo>
                    <a:pt x="86" y="405"/>
                    <a:pt x="99" y="441"/>
                    <a:pt x="100" y="464"/>
                  </a:cubicBezTo>
                  <a:cubicBezTo>
                    <a:pt x="101" y="487"/>
                    <a:pt x="91" y="501"/>
                    <a:pt x="90" y="516"/>
                  </a:cubicBezTo>
                  <a:cubicBezTo>
                    <a:pt x="89" y="531"/>
                    <a:pt x="92" y="541"/>
                    <a:pt x="94" y="552"/>
                  </a:cubicBezTo>
                  <a:cubicBezTo>
                    <a:pt x="96" y="563"/>
                    <a:pt x="91" y="562"/>
                    <a:pt x="100" y="582"/>
                  </a:cubicBezTo>
                  <a:cubicBezTo>
                    <a:pt x="109" y="602"/>
                    <a:pt x="144" y="650"/>
                    <a:pt x="150" y="672"/>
                  </a:cubicBezTo>
                  <a:cubicBezTo>
                    <a:pt x="156" y="694"/>
                    <a:pt x="147" y="704"/>
                    <a:pt x="138" y="714"/>
                  </a:cubicBezTo>
                  <a:cubicBezTo>
                    <a:pt x="129" y="724"/>
                    <a:pt x="103" y="734"/>
                    <a:pt x="94" y="732"/>
                  </a:cubicBezTo>
                  <a:cubicBezTo>
                    <a:pt x="85" y="730"/>
                    <a:pt x="88" y="712"/>
                    <a:pt x="84" y="704"/>
                  </a:cubicBezTo>
                  <a:cubicBezTo>
                    <a:pt x="80" y="696"/>
                    <a:pt x="80" y="687"/>
                    <a:pt x="70" y="686"/>
                  </a:cubicBezTo>
                  <a:cubicBezTo>
                    <a:pt x="60" y="685"/>
                    <a:pt x="37" y="680"/>
                    <a:pt x="26" y="695"/>
                  </a:cubicBezTo>
                  <a:cubicBezTo>
                    <a:pt x="15" y="710"/>
                    <a:pt x="10" y="758"/>
                    <a:pt x="6" y="774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7" name="Freeform 67"/>
            <p:cNvSpPr>
              <a:spLocks/>
            </p:cNvSpPr>
            <p:nvPr/>
          </p:nvSpPr>
          <p:spPr bwMode="auto">
            <a:xfrm>
              <a:off x="3643313" y="4406900"/>
              <a:ext cx="546100" cy="304800"/>
            </a:xfrm>
            <a:custGeom>
              <a:avLst/>
              <a:gdLst>
                <a:gd name="T0" fmla="*/ 0 w 344"/>
                <a:gd name="T1" fmla="*/ 0 h 192"/>
                <a:gd name="T2" fmla="*/ 2147483647 w 344"/>
                <a:gd name="T3" fmla="*/ 2147483647 h 192"/>
                <a:gd name="T4" fmla="*/ 2147483647 w 344"/>
                <a:gd name="T5" fmla="*/ 2147483647 h 192"/>
                <a:gd name="T6" fmla="*/ 2147483647 w 344"/>
                <a:gd name="T7" fmla="*/ 2147483647 h 192"/>
                <a:gd name="T8" fmla="*/ 2147483647 w 344"/>
                <a:gd name="T9" fmla="*/ 2147483647 h 192"/>
                <a:gd name="T10" fmla="*/ 2147483647 w 344"/>
                <a:gd name="T11" fmla="*/ 2147483647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4"/>
                <a:gd name="T19" fmla="*/ 0 h 192"/>
                <a:gd name="T20" fmla="*/ 344 w 34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4" h="192">
                  <a:moveTo>
                    <a:pt x="0" y="0"/>
                  </a:moveTo>
                  <a:cubicBezTo>
                    <a:pt x="11" y="14"/>
                    <a:pt x="36" y="65"/>
                    <a:pt x="66" y="84"/>
                  </a:cubicBezTo>
                  <a:cubicBezTo>
                    <a:pt x="96" y="103"/>
                    <a:pt x="155" y="102"/>
                    <a:pt x="183" y="113"/>
                  </a:cubicBezTo>
                  <a:cubicBezTo>
                    <a:pt x="211" y="124"/>
                    <a:pt x="215" y="145"/>
                    <a:pt x="232" y="150"/>
                  </a:cubicBezTo>
                  <a:cubicBezTo>
                    <a:pt x="249" y="155"/>
                    <a:pt x="267" y="137"/>
                    <a:pt x="286" y="144"/>
                  </a:cubicBezTo>
                  <a:cubicBezTo>
                    <a:pt x="305" y="151"/>
                    <a:pt x="332" y="182"/>
                    <a:pt x="344" y="192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8" name="Freeform 68"/>
            <p:cNvSpPr>
              <a:spLocks/>
            </p:cNvSpPr>
            <p:nvPr/>
          </p:nvSpPr>
          <p:spPr bwMode="auto">
            <a:xfrm>
              <a:off x="5473700" y="3357563"/>
              <a:ext cx="719138" cy="1136650"/>
            </a:xfrm>
            <a:custGeom>
              <a:avLst/>
              <a:gdLst>
                <a:gd name="T0" fmla="*/ 2147483647 w 453"/>
                <a:gd name="T1" fmla="*/ 0 h 716"/>
                <a:gd name="T2" fmla="*/ 2147483647 w 453"/>
                <a:gd name="T3" fmla="*/ 2147483647 h 716"/>
                <a:gd name="T4" fmla="*/ 2147483647 w 453"/>
                <a:gd name="T5" fmla="*/ 2147483647 h 716"/>
                <a:gd name="T6" fmla="*/ 2147483647 w 453"/>
                <a:gd name="T7" fmla="*/ 2147483647 h 716"/>
                <a:gd name="T8" fmla="*/ 2147483647 w 453"/>
                <a:gd name="T9" fmla="*/ 2147483647 h 716"/>
                <a:gd name="T10" fmla="*/ 2147483647 w 453"/>
                <a:gd name="T11" fmla="*/ 2147483647 h 716"/>
                <a:gd name="T12" fmla="*/ 2147483647 w 453"/>
                <a:gd name="T13" fmla="*/ 2147483647 h 716"/>
                <a:gd name="T14" fmla="*/ 2147483647 w 453"/>
                <a:gd name="T15" fmla="*/ 2147483647 h 716"/>
                <a:gd name="T16" fmla="*/ 2147483647 w 453"/>
                <a:gd name="T17" fmla="*/ 2147483647 h 716"/>
                <a:gd name="T18" fmla="*/ 2147483647 w 453"/>
                <a:gd name="T19" fmla="*/ 2147483647 h 716"/>
                <a:gd name="T20" fmla="*/ 2147483647 w 453"/>
                <a:gd name="T21" fmla="*/ 2147483647 h 716"/>
                <a:gd name="T22" fmla="*/ 2147483647 w 453"/>
                <a:gd name="T23" fmla="*/ 2147483647 h 716"/>
                <a:gd name="T24" fmla="*/ 2147483647 w 453"/>
                <a:gd name="T25" fmla="*/ 2147483647 h 7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3"/>
                <a:gd name="T40" fmla="*/ 0 h 716"/>
                <a:gd name="T41" fmla="*/ 453 w 453"/>
                <a:gd name="T42" fmla="*/ 716 h 7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3" h="716">
                  <a:moveTo>
                    <a:pt x="122" y="0"/>
                  </a:moveTo>
                  <a:cubicBezTo>
                    <a:pt x="118" y="12"/>
                    <a:pt x="114" y="39"/>
                    <a:pt x="98" y="75"/>
                  </a:cubicBezTo>
                  <a:cubicBezTo>
                    <a:pt x="82" y="111"/>
                    <a:pt x="41" y="182"/>
                    <a:pt x="29" y="216"/>
                  </a:cubicBezTo>
                  <a:cubicBezTo>
                    <a:pt x="17" y="250"/>
                    <a:pt x="22" y="258"/>
                    <a:pt x="23" y="279"/>
                  </a:cubicBezTo>
                  <a:cubicBezTo>
                    <a:pt x="24" y="300"/>
                    <a:pt x="40" y="314"/>
                    <a:pt x="36" y="343"/>
                  </a:cubicBezTo>
                  <a:cubicBezTo>
                    <a:pt x="32" y="372"/>
                    <a:pt x="0" y="422"/>
                    <a:pt x="1" y="451"/>
                  </a:cubicBezTo>
                  <a:cubicBezTo>
                    <a:pt x="2" y="480"/>
                    <a:pt x="32" y="480"/>
                    <a:pt x="41" y="515"/>
                  </a:cubicBezTo>
                  <a:cubicBezTo>
                    <a:pt x="50" y="550"/>
                    <a:pt x="42" y="628"/>
                    <a:pt x="53" y="659"/>
                  </a:cubicBezTo>
                  <a:cubicBezTo>
                    <a:pt x="64" y="690"/>
                    <a:pt x="82" y="698"/>
                    <a:pt x="109" y="703"/>
                  </a:cubicBezTo>
                  <a:cubicBezTo>
                    <a:pt x="136" y="708"/>
                    <a:pt x="188" y="716"/>
                    <a:pt x="213" y="687"/>
                  </a:cubicBezTo>
                  <a:cubicBezTo>
                    <a:pt x="238" y="658"/>
                    <a:pt x="232" y="558"/>
                    <a:pt x="261" y="527"/>
                  </a:cubicBezTo>
                  <a:cubicBezTo>
                    <a:pt x="290" y="496"/>
                    <a:pt x="357" y="504"/>
                    <a:pt x="389" y="499"/>
                  </a:cubicBezTo>
                  <a:cubicBezTo>
                    <a:pt x="421" y="494"/>
                    <a:pt x="440" y="499"/>
                    <a:pt x="453" y="499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49" name="Freeform 70"/>
            <p:cNvSpPr>
              <a:spLocks/>
            </p:cNvSpPr>
            <p:nvPr/>
          </p:nvSpPr>
          <p:spPr bwMode="auto">
            <a:xfrm>
              <a:off x="6840538" y="3990975"/>
              <a:ext cx="304800" cy="615950"/>
            </a:xfrm>
            <a:custGeom>
              <a:avLst/>
              <a:gdLst>
                <a:gd name="T0" fmla="*/ 2147483647 w 192"/>
                <a:gd name="T1" fmla="*/ 0 h 388"/>
                <a:gd name="T2" fmla="*/ 2147483647 w 192"/>
                <a:gd name="T3" fmla="*/ 2147483647 h 388"/>
                <a:gd name="T4" fmla="*/ 2147483647 w 192"/>
                <a:gd name="T5" fmla="*/ 2147483647 h 388"/>
                <a:gd name="T6" fmla="*/ 2147483647 w 192"/>
                <a:gd name="T7" fmla="*/ 2147483647 h 388"/>
                <a:gd name="T8" fmla="*/ 2147483647 w 192"/>
                <a:gd name="T9" fmla="*/ 214748364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388"/>
                <a:gd name="T17" fmla="*/ 192 w 192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388">
                  <a:moveTo>
                    <a:pt x="192" y="0"/>
                  </a:moveTo>
                  <a:cubicBezTo>
                    <a:pt x="168" y="32"/>
                    <a:pt x="76" y="147"/>
                    <a:pt x="52" y="192"/>
                  </a:cubicBezTo>
                  <a:cubicBezTo>
                    <a:pt x="28" y="237"/>
                    <a:pt x="56" y="250"/>
                    <a:pt x="48" y="272"/>
                  </a:cubicBezTo>
                  <a:cubicBezTo>
                    <a:pt x="40" y="294"/>
                    <a:pt x="8" y="305"/>
                    <a:pt x="4" y="324"/>
                  </a:cubicBezTo>
                  <a:cubicBezTo>
                    <a:pt x="0" y="343"/>
                    <a:pt x="20" y="375"/>
                    <a:pt x="24" y="388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50" name="Freeform 71"/>
            <p:cNvSpPr>
              <a:spLocks/>
            </p:cNvSpPr>
            <p:nvPr/>
          </p:nvSpPr>
          <p:spPr bwMode="auto">
            <a:xfrm>
              <a:off x="7412038" y="3997325"/>
              <a:ext cx="152400" cy="533400"/>
            </a:xfrm>
            <a:custGeom>
              <a:avLst/>
              <a:gdLst>
                <a:gd name="T0" fmla="*/ 2147483647 w 96"/>
                <a:gd name="T1" fmla="*/ 0 h 336"/>
                <a:gd name="T2" fmla="*/ 0 w 96"/>
                <a:gd name="T3" fmla="*/ 2147483647 h 336"/>
                <a:gd name="T4" fmla="*/ 0 60000 65536"/>
                <a:gd name="T5" fmla="*/ 0 60000 65536"/>
                <a:gd name="T6" fmla="*/ 0 w 96"/>
                <a:gd name="T7" fmla="*/ 0 h 336"/>
                <a:gd name="T8" fmla="*/ 96 w 96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336">
                  <a:moveTo>
                    <a:pt x="96" y="0"/>
                  </a:moveTo>
                  <a:cubicBezTo>
                    <a:pt x="92" y="88"/>
                    <a:pt x="88" y="176"/>
                    <a:pt x="0" y="336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51" name="Freeform 72"/>
            <p:cNvSpPr>
              <a:spLocks/>
            </p:cNvSpPr>
            <p:nvPr/>
          </p:nvSpPr>
          <p:spPr bwMode="auto">
            <a:xfrm>
              <a:off x="7945438" y="3889375"/>
              <a:ext cx="193675" cy="1555750"/>
            </a:xfrm>
            <a:custGeom>
              <a:avLst/>
              <a:gdLst>
                <a:gd name="T0" fmla="*/ 2147483647 w 122"/>
                <a:gd name="T1" fmla="*/ 0 h 980"/>
                <a:gd name="T2" fmla="*/ 2147483647 w 122"/>
                <a:gd name="T3" fmla="*/ 2147483647 h 980"/>
                <a:gd name="T4" fmla="*/ 2147483647 w 122"/>
                <a:gd name="T5" fmla="*/ 2147483647 h 980"/>
                <a:gd name="T6" fmla="*/ 2147483647 w 122"/>
                <a:gd name="T7" fmla="*/ 2147483647 h 980"/>
                <a:gd name="T8" fmla="*/ 2147483647 w 122"/>
                <a:gd name="T9" fmla="*/ 2147483647 h 980"/>
                <a:gd name="T10" fmla="*/ 2147483647 w 122"/>
                <a:gd name="T11" fmla="*/ 2147483647 h 980"/>
                <a:gd name="T12" fmla="*/ 2147483647 w 122"/>
                <a:gd name="T13" fmla="*/ 2147483647 h 980"/>
                <a:gd name="T14" fmla="*/ 2147483647 w 122"/>
                <a:gd name="T15" fmla="*/ 2147483647 h 980"/>
                <a:gd name="T16" fmla="*/ 2147483647 w 122"/>
                <a:gd name="T17" fmla="*/ 2147483647 h 980"/>
                <a:gd name="T18" fmla="*/ 2147483647 w 122"/>
                <a:gd name="T19" fmla="*/ 2147483647 h 9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980"/>
                <a:gd name="T32" fmla="*/ 122 w 122"/>
                <a:gd name="T33" fmla="*/ 980 h 9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980">
                  <a:moveTo>
                    <a:pt x="20" y="0"/>
                  </a:moveTo>
                  <a:cubicBezTo>
                    <a:pt x="23" y="19"/>
                    <a:pt x="41" y="82"/>
                    <a:pt x="40" y="112"/>
                  </a:cubicBezTo>
                  <a:cubicBezTo>
                    <a:pt x="39" y="142"/>
                    <a:pt x="4" y="151"/>
                    <a:pt x="12" y="180"/>
                  </a:cubicBezTo>
                  <a:cubicBezTo>
                    <a:pt x="20" y="209"/>
                    <a:pt x="73" y="257"/>
                    <a:pt x="88" y="284"/>
                  </a:cubicBezTo>
                  <a:cubicBezTo>
                    <a:pt x="103" y="311"/>
                    <a:pt x="104" y="305"/>
                    <a:pt x="104" y="340"/>
                  </a:cubicBezTo>
                  <a:cubicBezTo>
                    <a:pt x="104" y="375"/>
                    <a:pt x="105" y="452"/>
                    <a:pt x="88" y="492"/>
                  </a:cubicBezTo>
                  <a:cubicBezTo>
                    <a:pt x="71" y="532"/>
                    <a:pt x="0" y="545"/>
                    <a:pt x="4" y="580"/>
                  </a:cubicBezTo>
                  <a:cubicBezTo>
                    <a:pt x="8" y="615"/>
                    <a:pt x="102" y="661"/>
                    <a:pt x="112" y="704"/>
                  </a:cubicBezTo>
                  <a:cubicBezTo>
                    <a:pt x="122" y="747"/>
                    <a:pt x="71" y="790"/>
                    <a:pt x="64" y="836"/>
                  </a:cubicBezTo>
                  <a:cubicBezTo>
                    <a:pt x="57" y="882"/>
                    <a:pt x="70" y="950"/>
                    <a:pt x="72" y="980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52" name="Freeform 73"/>
            <p:cNvSpPr>
              <a:spLocks/>
            </p:cNvSpPr>
            <p:nvPr/>
          </p:nvSpPr>
          <p:spPr bwMode="auto">
            <a:xfrm>
              <a:off x="8631238" y="4683125"/>
              <a:ext cx="361950" cy="400050"/>
            </a:xfrm>
            <a:custGeom>
              <a:avLst/>
              <a:gdLst>
                <a:gd name="T0" fmla="*/ 0 w 228"/>
                <a:gd name="T1" fmla="*/ 0 h 252"/>
                <a:gd name="T2" fmla="*/ 2147483647 w 228"/>
                <a:gd name="T3" fmla="*/ 2147483647 h 252"/>
                <a:gd name="T4" fmla="*/ 2147483647 w 228"/>
                <a:gd name="T5" fmla="*/ 2147483647 h 252"/>
                <a:gd name="T6" fmla="*/ 2147483647 w 228"/>
                <a:gd name="T7" fmla="*/ 2147483647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252"/>
                <a:gd name="T14" fmla="*/ 228 w 228"/>
                <a:gd name="T15" fmla="*/ 252 h 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252">
                  <a:moveTo>
                    <a:pt x="0" y="0"/>
                  </a:moveTo>
                  <a:cubicBezTo>
                    <a:pt x="24" y="7"/>
                    <a:pt x="116" y="13"/>
                    <a:pt x="144" y="40"/>
                  </a:cubicBezTo>
                  <a:cubicBezTo>
                    <a:pt x="172" y="67"/>
                    <a:pt x="154" y="129"/>
                    <a:pt x="168" y="164"/>
                  </a:cubicBezTo>
                  <a:cubicBezTo>
                    <a:pt x="182" y="199"/>
                    <a:pt x="215" y="234"/>
                    <a:pt x="228" y="252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53" name="Freeform 74"/>
            <p:cNvSpPr>
              <a:spLocks/>
            </p:cNvSpPr>
            <p:nvPr/>
          </p:nvSpPr>
          <p:spPr bwMode="auto">
            <a:xfrm>
              <a:off x="7488238" y="4073525"/>
              <a:ext cx="533400" cy="228600"/>
            </a:xfrm>
            <a:custGeom>
              <a:avLst/>
              <a:gdLst>
                <a:gd name="T0" fmla="*/ 2147483647 w 336"/>
                <a:gd name="T1" fmla="*/ 0 h 144"/>
                <a:gd name="T2" fmla="*/ 2147483647 w 336"/>
                <a:gd name="T3" fmla="*/ 2147483647 h 144"/>
                <a:gd name="T4" fmla="*/ 2147483647 w 336"/>
                <a:gd name="T5" fmla="*/ 2147483647 h 144"/>
                <a:gd name="T6" fmla="*/ 2147483647 w 336"/>
                <a:gd name="T7" fmla="*/ 2147483647 h 144"/>
                <a:gd name="T8" fmla="*/ 0 w 336"/>
                <a:gd name="T9" fmla="*/ 2147483647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44"/>
                <a:gd name="T17" fmla="*/ 336 w 33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44">
                  <a:moveTo>
                    <a:pt x="336" y="0"/>
                  </a:moveTo>
                  <a:cubicBezTo>
                    <a:pt x="324" y="13"/>
                    <a:pt x="287" y="61"/>
                    <a:pt x="264" y="76"/>
                  </a:cubicBezTo>
                  <a:cubicBezTo>
                    <a:pt x="241" y="91"/>
                    <a:pt x="216" y="83"/>
                    <a:pt x="200" y="92"/>
                  </a:cubicBezTo>
                  <a:cubicBezTo>
                    <a:pt x="184" y="101"/>
                    <a:pt x="201" y="119"/>
                    <a:pt x="168" y="128"/>
                  </a:cubicBezTo>
                  <a:cubicBezTo>
                    <a:pt x="135" y="137"/>
                    <a:pt x="35" y="141"/>
                    <a:pt x="0" y="144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54" name="Freeform 76"/>
            <p:cNvSpPr>
              <a:spLocks/>
            </p:cNvSpPr>
            <p:nvPr/>
          </p:nvSpPr>
          <p:spPr bwMode="auto">
            <a:xfrm>
              <a:off x="4287838" y="2286000"/>
              <a:ext cx="762000" cy="300038"/>
            </a:xfrm>
            <a:custGeom>
              <a:avLst/>
              <a:gdLst>
                <a:gd name="T0" fmla="*/ 0 w 480"/>
                <a:gd name="T1" fmla="*/ 2147483647 h 189"/>
                <a:gd name="T2" fmla="*/ 2147483647 w 480"/>
                <a:gd name="T3" fmla="*/ 2147483647 h 189"/>
                <a:gd name="T4" fmla="*/ 2147483647 w 480"/>
                <a:gd name="T5" fmla="*/ 2147483647 h 189"/>
                <a:gd name="T6" fmla="*/ 2147483647 w 480"/>
                <a:gd name="T7" fmla="*/ 2147483647 h 189"/>
                <a:gd name="T8" fmla="*/ 2147483647 w 480"/>
                <a:gd name="T9" fmla="*/ 2147483647 h 189"/>
                <a:gd name="T10" fmla="*/ 2147483647 w 480"/>
                <a:gd name="T11" fmla="*/ 2147483647 h 189"/>
                <a:gd name="T12" fmla="*/ 2147483647 w 480"/>
                <a:gd name="T13" fmla="*/ 2147483647 h 189"/>
                <a:gd name="T14" fmla="*/ 2147483647 w 480"/>
                <a:gd name="T15" fmla="*/ 2147483647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189"/>
                <a:gd name="T26" fmla="*/ 480 w 480"/>
                <a:gd name="T27" fmla="*/ 189 h 1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189">
                  <a:moveTo>
                    <a:pt x="0" y="22"/>
                  </a:moveTo>
                  <a:cubicBezTo>
                    <a:pt x="11" y="22"/>
                    <a:pt x="37" y="0"/>
                    <a:pt x="64" y="22"/>
                  </a:cubicBezTo>
                  <a:cubicBezTo>
                    <a:pt x="91" y="44"/>
                    <a:pt x="139" y="133"/>
                    <a:pt x="164" y="154"/>
                  </a:cubicBezTo>
                  <a:cubicBezTo>
                    <a:pt x="189" y="175"/>
                    <a:pt x="196" y="146"/>
                    <a:pt x="212" y="150"/>
                  </a:cubicBezTo>
                  <a:cubicBezTo>
                    <a:pt x="228" y="154"/>
                    <a:pt x="245" y="175"/>
                    <a:pt x="260" y="178"/>
                  </a:cubicBezTo>
                  <a:cubicBezTo>
                    <a:pt x="275" y="181"/>
                    <a:pt x="278" y="189"/>
                    <a:pt x="300" y="170"/>
                  </a:cubicBezTo>
                  <a:cubicBezTo>
                    <a:pt x="322" y="151"/>
                    <a:pt x="362" y="79"/>
                    <a:pt x="392" y="62"/>
                  </a:cubicBezTo>
                  <a:cubicBezTo>
                    <a:pt x="422" y="45"/>
                    <a:pt x="462" y="68"/>
                    <a:pt x="480" y="70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55" name="Freeform 77"/>
            <p:cNvSpPr>
              <a:spLocks/>
            </p:cNvSpPr>
            <p:nvPr/>
          </p:nvSpPr>
          <p:spPr bwMode="auto">
            <a:xfrm>
              <a:off x="3582988" y="2325688"/>
              <a:ext cx="714375" cy="495300"/>
            </a:xfrm>
            <a:custGeom>
              <a:avLst/>
              <a:gdLst>
                <a:gd name="T0" fmla="*/ 2147483647 w 450"/>
                <a:gd name="T1" fmla="*/ 0 h 312"/>
                <a:gd name="T2" fmla="*/ 2147483647 w 450"/>
                <a:gd name="T3" fmla="*/ 2147483647 h 312"/>
                <a:gd name="T4" fmla="*/ 2147483647 w 450"/>
                <a:gd name="T5" fmla="*/ 2147483647 h 312"/>
                <a:gd name="T6" fmla="*/ 2147483647 w 450"/>
                <a:gd name="T7" fmla="*/ 2147483647 h 312"/>
                <a:gd name="T8" fmla="*/ 2147483647 w 450"/>
                <a:gd name="T9" fmla="*/ 2147483647 h 312"/>
                <a:gd name="T10" fmla="*/ 2147483647 w 450"/>
                <a:gd name="T11" fmla="*/ 2147483647 h 312"/>
                <a:gd name="T12" fmla="*/ 2147483647 w 450"/>
                <a:gd name="T13" fmla="*/ 2147483647 h 312"/>
                <a:gd name="T14" fmla="*/ 2147483647 w 450"/>
                <a:gd name="T15" fmla="*/ 2147483647 h 312"/>
                <a:gd name="T16" fmla="*/ 0 w 450"/>
                <a:gd name="T17" fmla="*/ 2147483647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312"/>
                <a:gd name="T29" fmla="*/ 450 w 450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312">
                  <a:moveTo>
                    <a:pt x="450" y="0"/>
                  </a:moveTo>
                  <a:cubicBezTo>
                    <a:pt x="444" y="6"/>
                    <a:pt x="427" y="25"/>
                    <a:pt x="413" y="38"/>
                  </a:cubicBezTo>
                  <a:cubicBezTo>
                    <a:pt x="399" y="51"/>
                    <a:pt x="385" y="54"/>
                    <a:pt x="363" y="77"/>
                  </a:cubicBezTo>
                  <a:cubicBezTo>
                    <a:pt x="341" y="100"/>
                    <a:pt x="295" y="147"/>
                    <a:pt x="280" y="177"/>
                  </a:cubicBezTo>
                  <a:cubicBezTo>
                    <a:pt x="265" y="207"/>
                    <a:pt x="282" y="242"/>
                    <a:pt x="272" y="257"/>
                  </a:cubicBezTo>
                  <a:cubicBezTo>
                    <a:pt x="262" y="272"/>
                    <a:pt x="244" y="260"/>
                    <a:pt x="220" y="269"/>
                  </a:cubicBezTo>
                  <a:cubicBezTo>
                    <a:pt x="196" y="278"/>
                    <a:pt x="155" y="306"/>
                    <a:pt x="128" y="309"/>
                  </a:cubicBezTo>
                  <a:cubicBezTo>
                    <a:pt x="101" y="312"/>
                    <a:pt x="81" y="286"/>
                    <a:pt x="60" y="285"/>
                  </a:cubicBezTo>
                  <a:cubicBezTo>
                    <a:pt x="39" y="284"/>
                    <a:pt x="12" y="301"/>
                    <a:pt x="0" y="30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56" name="Freeform 78"/>
            <p:cNvSpPr>
              <a:spLocks/>
            </p:cNvSpPr>
            <p:nvPr/>
          </p:nvSpPr>
          <p:spPr bwMode="auto">
            <a:xfrm>
              <a:off x="2916238" y="2749550"/>
              <a:ext cx="969962" cy="723900"/>
            </a:xfrm>
            <a:custGeom>
              <a:avLst/>
              <a:gdLst>
                <a:gd name="T0" fmla="*/ 0 w 611"/>
                <a:gd name="T1" fmla="*/ 2147483647 h 456"/>
                <a:gd name="T2" fmla="*/ 2147483647 w 611"/>
                <a:gd name="T3" fmla="*/ 2147483647 h 456"/>
                <a:gd name="T4" fmla="*/ 2147483647 w 611"/>
                <a:gd name="T5" fmla="*/ 2147483647 h 456"/>
                <a:gd name="T6" fmla="*/ 2147483647 w 611"/>
                <a:gd name="T7" fmla="*/ 2147483647 h 456"/>
                <a:gd name="T8" fmla="*/ 2147483647 w 611"/>
                <a:gd name="T9" fmla="*/ 2147483647 h 456"/>
                <a:gd name="T10" fmla="*/ 2147483647 w 611"/>
                <a:gd name="T11" fmla="*/ 2147483647 h 456"/>
                <a:gd name="T12" fmla="*/ 2147483647 w 611"/>
                <a:gd name="T13" fmla="*/ 2147483647 h 456"/>
                <a:gd name="T14" fmla="*/ 2147483647 w 611"/>
                <a:gd name="T15" fmla="*/ 0 h 456"/>
                <a:gd name="T16" fmla="*/ 2147483647 w 611"/>
                <a:gd name="T17" fmla="*/ 2147483647 h 456"/>
                <a:gd name="T18" fmla="*/ 2147483647 w 611"/>
                <a:gd name="T19" fmla="*/ 2147483647 h 456"/>
                <a:gd name="T20" fmla="*/ 2147483647 w 611"/>
                <a:gd name="T21" fmla="*/ 2147483647 h 456"/>
                <a:gd name="T22" fmla="*/ 2147483647 w 611"/>
                <a:gd name="T23" fmla="*/ 2147483647 h 456"/>
                <a:gd name="T24" fmla="*/ 2147483647 w 611"/>
                <a:gd name="T25" fmla="*/ 2147483647 h 456"/>
                <a:gd name="T26" fmla="*/ 2147483647 w 611"/>
                <a:gd name="T27" fmla="*/ 2147483647 h 456"/>
                <a:gd name="T28" fmla="*/ 2147483647 w 611"/>
                <a:gd name="T29" fmla="*/ 2147483647 h 456"/>
                <a:gd name="T30" fmla="*/ 2147483647 w 611"/>
                <a:gd name="T31" fmla="*/ 2147483647 h 456"/>
                <a:gd name="T32" fmla="*/ 2147483647 w 611"/>
                <a:gd name="T33" fmla="*/ 2147483647 h 456"/>
                <a:gd name="T34" fmla="*/ 2147483647 w 611"/>
                <a:gd name="T35" fmla="*/ 2147483647 h 456"/>
                <a:gd name="T36" fmla="*/ 2147483647 w 611"/>
                <a:gd name="T37" fmla="*/ 2147483647 h 456"/>
                <a:gd name="T38" fmla="*/ 2147483647 w 611"/>
                <a:gd name="T39" fmla="*/ 2147483647 h 456"/>
                <a:gd name="T40" fmla="*/ 2147483647 w 611"/>
                <a:gd name="T41" fmla="*/ 2147483647 h 456"/>
                <a:gd name="T42" fmla="*/ 2147483647 w 611"/>
                <a:gd name="T43" fmla="*/ 2147483647 h 456"/>
                <a:gd name="T44" fmla="*/ 2147483647 w 611"/>
                <a:gd name="T45" fmla="*/ 2147483647 h 456"/>
                <a:gd name="T46" fmla="*/ 2147483647 w 611"/>
                <a:gd name="T47" fmla="*/ 2147483647 h 456"/>
                <a:gd name="T48" fmla="*/ 2147483647 w 611"/>
                <a:gd name="T49" fmla="*/ 2147483647 h 456"/>
                <a:gd name="T50" fmla="*/ 2147483647 w 611"/>
                <a:gd name="T51" fmla="*/ 2147483647 h 456"/>
                <a:gd name="T52" fmla="*/ 2147483647 w 611"/>
                <a:gd name="T53" fmla="*/ 2147483647 h 456"/>
                <a:gd name="T54" fmla="*/ 2147483647 w 611"/>
                <a:gd name="T55" fmla="*/ 2147483647 h 456"/>
                <a:gd name="T56" fmla="*/ 2147483647 w 611"/>
                <a:gd name="T57" fmla="*/ 2147483647 h 456"/>
                <a:gd name="T58" fmla="*/ 2147483647 w 611"/>
                <a:gd name="T59" fmla="*/ 2147483647 h 456"/>
                <a:gd name="T60" fmla="*/ 2147483647 w 611"/>
                <a:gd name="T61" fmla="*/ 2147483647 h 456"/>
                <a:gd name="T62" fmla="*/ 2147483647 w 611"/>
                <a:gd name="T63" fmla="*/ 2147483647 h 456"/>
                <a:gd name="T64" fmla="*/ 2147483647 w 611"/>
                <a:gd name="T65" fmla="*/ 2147483647 h 456"/>
                <a:gd name="T66" fmla="*/ 2147483647 w 611"/>
                <a:gd name="T67" fmla="*/ 2147483647 h 456"/>
                <a:gd name="T68" fmla="*/ 0 w 611"/>
                <a:gd name="T69" fmla="*/ 2147483647 h 4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1"/>
                <a:gd name="T106" fmla="*/ 0 h 456"/>
                <a:gd name="T107" fmla="*/ 611 w 611"/>
                <a:gd name="T108" fmla="*/ 456 h 4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1" h="456">
                  <a:moveTo>
                    <a:pt x="0" y="402"/>
                  </a:moveTo>
                  <a:cubicBezTo>
                    <a:pt x="4" y="382"/>
                    <a:pt x="51" y="332"/>
                    <a:pt x="84" y="300"/>
                  </a:cubicBezTo>
                  <a:cubicBezTo>
                    <a:pt x="117" y="268"/>
                    <a:pt x="181" y="239"/>
                    <a:pt x="201" y="207"/>
                  </a:cubicBezTo>
                  <a:cubicBezTo>
                    <a:pt x="221" y="175"/>
                    <a:pt x="200" y="129"/>
                    <a:pt x="206" y="107"/>
                  </a:cubicBezTo>
                  <a:cubicBezTo>
                    <a:pt x="212" y="85"/>
                    <a:pt x="231" y="82"/>
                    <a:pt x="237" y="72"/>
                  </a:cubicBezTo>
                  <a:cubicBezTo>
                    <a:pt x="243" y="62"/>
                    <a:pt x="232" y="58"/>
                    <a:pt x="240" y="49"/>
                  </a:cubicBezTo>
                  <a:cubicBezTo>
                    <a:pt x="248" y="40"/>
                    <a:pt x="270" y="26"/>
                    <a:pt x="288" y="18"/>
                  </a:cubicBezTo>
                  <a:cubicBezTo>
                    <a:pt x="306" y="10"/>
                    <a:pt x="331" y="0"/>
                    <a:pt x="345" y="0"/>
                  </a:cubicBezTo>
                  <a:cubicBezTo>
                    <a:pt x="359" y="0"/>
                    <a:pt x="359" y="10"/>
                    <a:pt x="375" y="18"/>
                  </a:cubicBezTo>
                  <a:cubicBezTo>
                    <a:pt x="391" y="26"/>
                    <a:pt x="432" y="34"/>
                    <a:pt x="441" y="48"/>
                  </a:cubicBezTo>
                  <a:cubicBezTo>
                    <a:pt x="450" y="62"/>
                    <a:pt x="429" y="86"/>
                    <a:pt x="429" y="102"/>
                  </a:cubicBezTo>
                  <a:cubicBezTo>
                    <a:pt x="429" y="118"/>
                    <a:pt x="430" y="143"/>
                    <a:pt x="438" y="147"/>
                  </a:cubicBezTo>
                  <a:cubicBezTo>
                    <a:pt x="446" y="151"/>
                    <a:pt x="467" y="126"/>
                    <a:pt x="477" y="126"/>
                  </a:cubicBezTo>
                  <a:cubicBezTo>
                    <a:pt x="487" y="126"/>
                    <a:pt x="500" y="138"/>
                    <a:pt x="501" y="147"/>
                  </a:cubicBezTo>
                  <a:cubicBezTo>
                    <a:pt x="502" y="156"/>
                    <a:pt x="486" y="165"/>
                    <a:pt x="486" y="177"/>
                  </a:cubicBezTo>
                  <a:cubicBezTo>
                    <a:pt x="486" y="189"/>
                    <a:pt x="492" y="209"/>
                    <a:pt x="498" y="219"/>
                  </a:cubicBezTo>
                  <a:cubicBezTo>
                    <a:pt x="504" y="229"/>
                    <a:pt x="514" y="222"/>
                    <a:pt x="522" y="240"/>
                  </a:cubicBezTo>
                  <a:cubicBezTo>
                    <a:pt x="530" y="258"/>
                    <a:pt x="537" y="306"/>
                    <a:pt x="546" y="330"/>
                  </a:cubicBezTo>
                  <a:cubicBezTo>
                    <a:pt x="555" y="354"/>
                    <a:pt x="571" y="374"/>
                    <a:pt x="576" y="387"/>
                  </a:cubicBezTo>
                  <a:cubicBezTo>
                    <a:pt x="581" y="400"/>
                    <a:pt x="572" y="403"/>
                    <a:pt x="576" y="408"/>
                  </a:cubicBezTo>
                  <a:cubicBezTo>
                    <a:pt x="580" y="413"/>
                    <a:pt x="595" y="418"/>
                    <a:pt x="600" y="420"/>
                  </a:cubicBezTo>
                  <a:cubicBezTo>
                    <a:pt x="605" y="422"/>
                    <a:pt x="609" y="416"/>
                    <a:pt x="609" y="420"/>
                  </a:cubicBezTo>
                  <a:cubicBezTo>
                    <a:pt x="609" y="424"/>
                    <a:pt x="611" y="444"/>
                    <a:pt x="603" y="447"/>
                  </a:cubicBezTo>
                  <a:cubicBezTo>
                    <a:pt x="595" y="450"/>
                    <a:pt x="575" y="442"/>
                    <a:pt x="561" y="441"/>
                  </a:cubicBezTo>
                  <a:cubicBezTo>
                    <a:pt x="547" y="440"/>
                    <a:pt x="532" y="443"/>
                    <a:pt x="516" y="441"/>
                  </a:cubicBezTo>
                  <a:cubicBezTo>
                    <a:pt x="500" y="439"/>
                    <a:pt x="484" y="426"/>
                    <a:pt x="462" y="426"/>
                  </a:cubicBezTo>
                  <a:cubicBezTo>
                    <a:pt x="440" y="426"/>
                    <a:pt x="401" y="438"/>
                    <a:pt x="381" y="438"/>
                  </a:cubicBezTo>
                  <a:cubicBezTo>
                    <a:pt x="361" y="438"/>
                    <a:pt x="358" y="423"/>
                    <a:pt x="339" y="423"/>
                  </a:cubicBezTo>
                  <a:cubicBezTo>
                    <a:pt x="320" y="423"/>
                    <a:pt x="287" y="438"/>
                    <a:pt x="264" y="435"/>
                  </a:cubicBezTo>
                  <a:cubicBezTo>
                    <a:pt x="241" y="432"/>
                    <a:pt x="218" y="405"/>
                    <a:pt x="198" y="405"/>
                  </a:cubicBezTo>
                  <a:cubicBezTo>
                    <a:pt x="178" y="405"/>
                    <a:pt x="159" y="432"/>
                    <a:pt x="141" y="438"/>
                  </a:cubicBezTo>
                  <a:cubicBezTo>
                    <a:pt x="123" y="444"/>
                    <a:pt x="103" y="438"/>
                    <a:pt x="90" y="441"/>
                  </a:cubicBezTo>
                  <a:cubicBezTo>
                    <a:pt x="77" y="444"/>
                    <a:pt x="73" y="456"/>
                    <a:pt x="60" y="456"/>
                  </a:cubicBezTo>
                  <a:cubicBezTo>
                    <a:pt x="47" y="456"/>
                    <a:pt x="22" y="447"/>
                    <a:pt x="12" y="438"/>
                  </a:cubicBezTo>
                  <a:cubicBezTo>
                    <a:pt x="2" y="429"/>
                    <a:pt x="2" y="409"/>
                    <a:pt x="0" y="402"/>
                  </a:cubicBez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57" name="Freeform 79"/>
            <p:cNvSpPr>
              <a:spLocks/>
            </p:cNvSpPr>
            <p:nvPr/>
          </p:nvSpPr>
          <p:spPr bwMode="auto">
            <a:xfrm>
              <a:off x="1652588" y="1685925"/>
              <a:ext cx="1958975" cy="2181225"/>
            </a:xfrm>
            <a:custGeom>
              <a:avLst/>
              <a:gdLst>
                <a:gd name="T0" fmla="*/ 0 w 1234"/>
                <a:gd name="T1" fmla="*/ 2147483647 h 1374"/>
                <a:gd name="T2" fmla="*/ 2147483647 w 1234"/>
                <a:gd name="T3" fmla="*/ 2147483647 h 1374"/>
                <a:gd name="T4" fmla="*/ 2147483647 w 1234"/>
                <a:gd name="T5" fmla="*/ 2147483647 h 1374"/>
                <a:gd name="T6" fmla="*/ 2147483647 w 1234"/>
                <a:gd name="T7" fmla="*/ 2147483647 h 1374"/>
                <a:gd name="T8" fmla="*/ 2147483647 w 1234"/>
                <a:gd name="T9" fmla="*/ 2147483647 h 1374"/>
                <a:gd name="T10" fmla="*/ 2147483647 w 1234"/>
                <a:gd name="T11" fmla="*/ 2147483647 h 1374"/>
                <a:gd name="T12" fmla="*/ 2147483647 w 1234"/>
                <a:gd name="T13" fmla="*/ 2147483647 h 1374"/>
                <a:gd name="T14" fmla="*/ 2147483647 w 1234"/>
                <a:gd name="T15" fmla="*/ 2147483647 h 1374"/>
                <a:gd name="T16" fmla="*/ 2147483647 w 1234"/>
                <a:gd name="T17" fmla="*/ 2147483647 h 1374"/>
                <a:gd name="T18" fmla="*/ 2147483647 w 1234"/>
                <a:gd name="T19" fmla="*/ 2147483647 h 1374"/>
                <a:gd name="T20" fmla="*/ 2147483647 w 1234"/>
                <a:gd name="T21" fmla="*/ 2147483647 h 1374"/>
                <a:gd name="T22" fmla="*/ 2147483647 w 1234"/>
                <a:gd name="T23" fmla="*/ 2147483647 h 1374"/>
                <a:gd name="T24" fmla="*/ 2147483647 w 1234"/>
                <a:gd name="T25" fmla="*/ 2147483647 h 1374"/>
                <a:gd name="T26" fmla="*/ 2147483647 w 1234"/>
                <a:gd name="T27" fmla="*/ 2147483647 h 1374"/>
                <a:gd name="T28" fmla="*/ 2147483647 w 1234"/>
                <a:gd name="T29" fmla="*/ 2147483647 h 1374"/>
                <a:gd name="T30" fmla="*/ 2147483647 w 1234"/>
                <a:gd name="T31" fmla="*/ 2147483647 h 1374"/>
                <a:gd name="T32" fmla="*/ 2147483647 w 1234"/>
                <a:gd name="T33" fmla="*/ 2147483647 h 1374"/>
                <a:gd name="T34" fmla="*/ 2147483647 w 1234"/>
                <a:gd name="T35" fmla="*/ 2147483647 h 1374"/>
                <a:gd name="T36" fmla="*/ 2147483647 w 1234"/>
                <a:gd name="T37" fmla="*/ 2147483647 h 1374"/>
                <a:gd name="T38" fmla="*/ 2147483647 w 1234"/>
                <a:gd name="T39" fmla="*/ 2147483647 h 1374"/>
                <a:gd name="T40" fmla="*/ 2147483647 w 1234"/>
                <a:gd name="T41" fmla="*/ 2147483647 h 1374"/>
                <a:gd name="T42" fmla="*/ 2147483647 w 1234"/>
                <a:gd name="T43" fmla="*/ 2147483647 h 1374"/>
                <a:gd name="T44" fmla="*/ 2147483647 w 1234"/>
                <a:gd name="T45" fmla="*/ 2147483647 h 1374"/>
                <a:gd name="T46" fmla="*/ 2147483647 w 1234"/>
                <a:gd name="T47" fmla="*/ 2147483647 h 1374"/>
                <a:gd name="T48" fmla="*/ 2147483647 w 1234"/>
                <a:gd name="T49" fmla="*/ 2147483647 h 1374"/>
                <a:gd name="T50" fmla="*/ 2147483647 w 1234"/>
                <a:gd name="T51" fmla="*/ 2147483647 h 1374"/>
                <a:gd name="T52" fmla="*/ 2147483647 w 1234"/>
                <a:gd name="T53" fmla="*/ 0 h 13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34"/>
                <a:gd name="T82" fmla="*/ 0 h 1374"/>
                <a:gd name="T83" fmla="*/ 1234 w 1234"/>
                <a:gd name="T84" fmla="*/ 1374 h 13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34" h="1374">
                  <a:moveTo>
                    <a:pt x="0" y="1342"/>
                  </a:moveTo>
                  <a:cubicBezTo>
                    <a:pt x="7" y="1346"/>
                    <a:pt x="26" y="1361"/>
                    <a:pt x="40" y="1366"/>
                  </a:cubicBezTo>
                  <a:cubicBezTo>
                    <a:pt x="54" y="1371"/>
                    <a:pt x="72" y="1372"/>
                    <a:pt x="84" y="1372"/>
                  </a:cubicBezTo>
                  <a:cubicBezTo>
                    <a:pt x="96" y="1372"/>
                    <a:pt x="105" y="1366"/>
                    <a:pt x="112" y="1366"/>
                  </a:cubicBezTo>
                  <a:cubicBezTo>
                    <a:pt x="119" y="1366"/>
                    <a:pt x="118" y="1370"/>
                    <a:pt x="126" y="1370"/>
                  </a:cubicBezTo>
                  <a:cubicBezTo>
                    <a:pt x="134" y="1370"/>
                    <a:pt x="140" y="1374"/>
                    <a:pt x="160" y="1364"/>
                  </a:cubicBezTo>
                  <a:cubicBezTo>
                    <a:pt x="180" y="1354"/>
                    <a:pt x="216" y="1319"/>
                    <a:pt x="246" y="1308"/>
                  </a:cubicBezTo>
                  <a:cubicBezTo>
                    <a:pt x="276" y="1297"/>
                    <a:pt x="300" y="1328"/>
                    <a:pt x="338" y="1296"/>
                  </a:cubicBezTo>
                  <a:cubicBezTo>
                    <a:pt x="376" y="1264"/>
                    <a:pt x="438" y="1157"/>
                    <a:pt x="476" y="1118"/>
                  </a:cubicBezTo>
                  <a:cubicBezTo>
                    <a:pt x="514" y="1079"/>
                    <a:pt x="534" y="1069"/>
                    <a:pt x="564" y="1062"/>
                  </a:cubicBezTo>
                  <a:cubicBezTo>
                    <a:pt x="594" y="1055"/>
                    <a:pt x="616" y="1080"/>
                    <a:pt x="656" y="1076"/>
                  </a:cubicBezTo>
                  <a:cubicBezTo>
                    <a:pt x="696" y="1072"/>
                    <a:pt x="764" y="1060"/>
                    <a:pt x="804" y="1040"/>
                  </a:cubicBezTo>
                  <a:cubicBezTo>
                    <a:pt x="844" y="1020"/>
                    <a:pt x="860" y="988"/>
                    <a:pt x="896" y="956"/>
                  </a:cubicBezTo>
                  <a:cubicBezTo>
                    <a:pt x="932" y="924"/>
                    <a:pt x="997" y="875"/>
                    <a:pt x="1018" y="848"/>
                  </a:cubicBezTo>
                  <a:cubicBezTo>
                    <a:pt x="1039" y="821"/>
                    <a:pt x="1021" y="816"/>
                    <a:pt x="1024" y="796"/>
                  </a:cubicBezTo>
                  <a:cubicBezTo>
                    <a:pt x="1027" y="776"/>
                    <a:pt x="1034" y="753"/>
                    <a:pt x="1036" y="728"/>
                  </a:cubicBezTo>
                  <a:cubicBezTo>
                    <a:pt x="1038" y="703"/>
                    <a:pt x="1028" y="677"/>
                    <a:pt x="1038" y="648"/>
                  </a:cubicBezTo>
                  <a:cubicBezTo>
                    <a:pt x="1048" y="619"/>
                    <a:pt x="1072" y="585"/>
                    <a:pt x="1098" y="556"/>
                  </a:cubicBezTo>
                  <a:cubicBezTo>
                    <a:pt x="1124" y="527"/>
                    <a:pt x="1178" y="500"/>
                    <a:pt x="1192" y="472"/>
                  </a:cubicBezTo>
                  <a:cubicBezTo>
                    <a:pt x="1206" y="444"/>
                    <a:pt x="1180" y="409"/>
                    <a:pt x="1182" y="388"/>
                  </a:cubicBezTo>
                  <a:cubicBezTo>
                    <a:pt x="1184" y="367"/>
                    <a:pt x="1202" y="359"/>
                    <a:pt x="1204" y="346"/>
                  </a:cubicBezTo>
                  <a:cubicBezTo>
                    <a:pt x="1206" y="333"/>
                    <a:pt x="1192" y="328"/>
                    <a:pt x="1196" y="308"/>
                  </a:cubicBezTo>
                  <a:cubicBezTo>
                    <a:pt x="1200" y="288"/>
                    <a:pt x="1226" y="253"/>
                    <a:pt x="1230" y="228"/>
                  </a:cubicBezTo>
                  <a:cubicBezTo>
                    <a:pt x="1234" y="203"/>
                    <a:pt x="1219" y="176"/>
                    <a:pt x="1218" y="160"/>
                  </a:cubicBezTo>
                  <a:cubicBezTo>
                    <a:pt x="1217" y="144"/>
                    <a:pt x="1227" y="146"/>
                    <a:pt x="1224" y="134"/>
                  </a:cubicBezTo>
                  <a:cubicBezTo>
                    <a:pt x="1221" y="122"/>
                    <a:pt x="1198" y="110"/>
                    <a:pt x="1198" y="88"/>
                  </a:cubicBezTo>
                  <a:cubicBezTo>
                    <a:pt x="1198" y="66"/>
                    <a:pt x="1219" y="18"/>
                    <a:pt x="1224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58" name="Freeform 80"/>
            <p:cNvSpPr>
              <a:spLocks/>
            </p:cNvSpPr>
            <p:nvPr/>
          </p:nvSpPr>
          <p:spPr bwMode="auto">
            <a:xfrm>
              <a:off x="2306638" y="2478088"/>
              <a:ext cx="241300" cy="142875"/>
            </a:xfrm>
            <a:custGeom>
              <a:avLst/>
              <a:gdLst>
                <a:gd name="T0" fmla="*/ 2147483647 w 152"/>
                <a:gd name="T1" fmla="*/ 2147483647 h 90"/>
                <a:gd name="T2" fmla="*/ 2147483647 w 152"/>
                <a:gd name="T3" fmla="*/ 2147483647 h 90"/>
                <a:gd name="T4" fmla="*/ 2147483647 w 152"/>
                <a:gd name="T5" fmla="*/ 2147483647 h 90"/>
                <a:gd name="T6" fmla="*/ 2147483647 w 152"/>
                <a:gd name="T7" fmla="*/ 2147483647 h 90"/>
                <a:gd name="T8" fmla="*/ 2147483647 w 152"/>
                <a:gd name="T9" fmla="*/ 2147483647 h 90"/>
                <a:gd name="T10" fmla="*/ 2147483647 w 152"/>
                <a:gd name="T11" fmla="*/ 2147483647 h 90"/>
                <a:gd name="T12" fmla="*/ 2147483647 w 152"/>
                <a:gd name="T13" fmla="*/ 2147483647 h 90"/>
                <a:gd name="T14" fmla="*/ 2147483647 w 152"/>
                <a:gd name="T15" fmla="*/ 2147483647 h 90"/>
                <a:gd name="T16" fmla="*/ 2147483647 w 152"/>
                <a:gd name="T17" fmla="*/ 2147483647 h 90"/>
                <a:gd name="T18" fmla="*/ 2147483647 w 152"/>
                <a:gd name="T19" fmla="*/ 2147483647 h 90"/>
                <a:gd name="T20" fmla="*/ 2147483647 w 152"/>
                <a:gd name="T21" fmla="*/ 2147483647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"/>
                <a:gd name="T34" fmla="*/ 0 h 90"/>
                <a:gd name="T35" fmla="*/ 152 w 152"/>
                <a:gd name="T36" fmla="*/ 90 h 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" h="90">
                  <a:moveTo>
                    <a:pt x="18" y="15"/>
                  </a:moveTo>
                  <a:cubicBezTo>
                    <a:pt x="26" y="11"/>
                    <a:pt x="37" y="10"/>
                    <a:pt x="54" y="9"/>
                  </a:cubicBezTo>
                  <a:cubicBezTo>
                    <a:pt x="71" y="8"/>
                    <a:pt x="107" y="12"/>
                    <a:pt x="122" y="11"/>
                  </a:cubicBezTo>
                  <a:cubicBezTo>
                    <a:pt x="137" y="10"/>
                    <a:pt x="138" y="0"/>
                    <a:pt x="142" y="3"/>
                  </a:cubicBezTo>
                  <a:cubicBezTo>
                    <a:pt x="146" y="6"/>
                    <a:pt x="152" y="19"/>
                    <a:pt x="148" y="27"/>
                  </a:cubicBezTo>
                  <a:cubicBezTo>
                    <a:pt x="144" y="35"/>
                    <a:pt x="128" y="43"/>
                    <a:pt x="118" y="53"/>
                  </a:cubicBezTo>
                  <a:cubicBezTo>
                    <a:pt x="108" y="63"/>
                    <a:pt x="101" y="88"/>
                    <a:pt x="88" y="89"/>
                  </a:cubicBezTo>
                  <a:cubicBezTo>
                    <a:pt x="75" y="90"/>
                    <a:pt x="54" y="67"/>
                    <a:pt x="40" y="61"/>
                  </a:cubicBezTo>
                  <a:cubicBezTo>
                    <a:pt x="26" y="55"/>
                    <a:pt x="12" y="56"/>
                    <a:pt x="6" y="51"/>
                  </a:cubicBezTo>
                  <a:cubicBezTo>
                    <a:pt x="0" y="46"/>
                    <a:pt x="4" y="37"/>
                    <a:pt x="6" y="31"/>
                  </a:cubicBezTo>
                  <a:cubicBezTo>
                    <a:pt x="8" y="25"/>
                    <a:pt x="16" y="18"/>
                    <a:pt x="18" y="15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59" name="Freeform 82"/>
            <p:cNvSpPr>
              <a:spLocks/>
            </p:cNvSpPr>
            <p:nvPr/>
          </p:nvSpPr>
          <p:spPr bwMode="auto">
            <a:xfrm>
              <a:off x="2865438" y="5276850"/>
              <a:ext cx="1270000" cy="254000"/>
            </a:xfrm>
            <a:custGeom>
              <a:avLst/>
              <a:gdLst>
                <a:gd name="T0" fmla="*/ 2147483647 w 800"/>
                <a:gd name="T1" fmla="*/ 2147483647 h 160"/>
                <a:gd name="T2" fmla="*/ 2147483647 w 800"/>
                <a:gd name="T3" fmla="*/ 2147483647 h 160"/>
                <a:gd name="T4" fmla="*/ 2147483647 w 800"/>
                <a:gd name="T5" fmla="*/ 2147483647 h 160"/>
                <a:gd name="T6" fmla="*/ 2147483647 w 800"/>
                <a:gd name="T7" fmla="*/ 2147483647 h 160"/>
                <a:gd name="T8" fmla="*/ 2147483647 w 800"/>
                <a:gd name="T9" fmla="*/ 2147483647 h 160"/>
                <a:gd name="T10" fmla="*/ 2147483647 w 800"/>
                <a:gd name="T11" fmla="*/ 2147483647 h 160"/>
                <a:gd name="T12" fmla="*/ 2147483647 w 800"/>
                <a:gd name="T13" fmla="*/ 0 h 160"/>
                <a:gd name="T14" fmla="*/ 2147483647 w 800"/>
                <a:gd name="T15" fmla="*/ 2147483647 h 160"/>
                <a:gd name="T16" fmla="*/ 0 w 800"/>
                <a:gd name="T17" fmla="*/ 2147483647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0"/>
                <a:gd name="T28" fmla="*/ 0 h 160"/>
                <a:gd name="T29" fmla="*/ 800 w 800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0" h="160">
                  <a:moveTo>
                    <a:pt x="800" y="160"/>
                  </a:moveTo>
                  <a:cubicBezTo>
                    <a:pt x="786" y="153"/>
                    <a:pt x="782" y="146"/>
                    <a:pt x="770" y="138"/>
                  </a:cubicBezTo>
                  <a:cubicBezTo>
                    <a:pt x="757" y="118"/>
                    <a:pt x="731" y="103"/>
                    <a:pt x="710" y="92"/>
                  </a:cubicBezTo>
                  <a:cubicBezTo>
                    <a:pt x="657" y="66"/>
                    <a:pt x="631" y="48"/>
                    <a:pt x="570" y="44"/>
                  </a:cubicBezTo>
                  <a:cubicBezTo>
                    <a:pt x="526" y="38"/>
                    <a:pt x="482" y="44"/>
                    <a:pt x="438" y="46"/>
                  </a:cubicBezTo>
                  <a:cubicBezTo>
                    <a:pt x="384" y="45"/>
                    <a:pt x="354" y="45"/>
                    <a:pt x="308" y="36"/>
                  </a:cubicBezTo>
                  <a:cubicBezTo>
                    <a:pt x="259" y="4"/>
                    <a:pt x="194" y="5"/>
                    <a:pt x="138" y="0"/>
                  </a:cubicBezTo>
                  <a:cubicBezTo>
                    <a:pt x="96" y="2"/>
                    <a:pt x="73" y="5"/>
                    <a:pt x="36" y="16"/>
                  </a:cubicBezTo>
                  <a:cubicBezTo>
                    <a:pt x="26" y="19"/>
                    <a:pt x="8" y="20"/>
                    <a:pt x="0" y="28"/>
                  </a:cubicBezTo>
                </a:path>
              </a:pathLst>
            </a:custGeom>
            <a:noFill/>
            <a:ln w="952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260" name="Text Box 83"/>
            <p:cNvSpPr txBox="1">
              <a:spLocks noChangeArrowheads="1"/>
            </p:cNvSpPr>
            <p:nvPr/>
          </p:nvSpPr>
          <p:spPr bwMode="auto">
            <a:xfrm>
              <a:off x="2905125" y="442913"/>
              <a:ext cx="5867400" cy="319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 u="sng"/>
                <a:t>COMMAND AREA  OF  SARDAR SAROVAR PROJECT</a:t>
              </a:r>
            </a:p>
          </p:txBody>
        </p:sp>
        <p:sp>
          <p:nvSpPr>
            <p:cNvPr id="261" name="Text Box 162"/>
            <p:cNvSpPr txBox="1">
              <a:spLocks noChangeArrowheads="1"/>
            </p:cNvSpPr>
            <p:nvPr/>
          </p:nvSpPr>
          <p:spPr bwMode="auto">
            <a:xfrm>
              <a:off x="1011238" y="1406525"/>
              <a:ext cx="1143000" cy="319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/>
                <a:t>PAKISTAN</a:t>
              </a:r>
            </a:p>
          </p:txBody>
        </p:sp>
        <p:sp>
          <p:nvSpPr>
            <p:cNvPr id="262" name="Text Box 163"/>
            <p:cNvSpPr txBox="1">
              <a:spLocks noChangeArrowheads="1"/>
            </p:cNvSpPr>
            <p:nvPr/>
          </p:nvSpPr>
          <p:spPr bwMode="auto">
            <a:xfrm>
              <a:off x="973138" y="2940050"/>
              <a:ext cx="1447800" cy="319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/>
                <a:t>G U J A R A T</a:t>
              </a:r>
            </a:p>
          </p:txBody>
        </p:sp>
        <p:sp>
          <p:nvSpPr>
            <p:cNvPr id="263" name="Text Box 164"/>
            <p:cNvSpPr txBox="1">
              <a:spLocks noChangeArrowheads="1"/>
            </p:cNvSpPr>
            <p:nvPr/>
          </p:nvSpPr>
          <p:spPr bwMode="auto">
            <a:xfrm>
              <a:off x="582613" y="3825875"/>
              <a:ext cx="2286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GULF OF KUCHCH</a:t>
              </a:r>
            </a:p>
          </p:txBody>
        </p:sp>
        <p:sp>
          <p:nvSpPr>
            <p:cNvPr id="264" name="Text Box 165"/>
            <p:cNvSpPr txBox="1">
              <a:spLocks noChangeArrowheads="1"/>
            </p:cNvSpPr>
            <p:nvPr/>
          </p:nvSpPr>
          <p:spPr bwMode="auto">
            <a:xfrm>
              <a:off x="6573838" y="3425825"/>
              <a:ext cx="2057400" cy="319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/>
                <a:t>MADHYA PRADESH</a:t>
              </a:r>
            </a:p>
          </p:txBody>
        </p:sp>
        <p:sp>
          <p:nvSpPr>
            <p:cNvPr id="265" name="Text Box 166"/>
            <p:cNvSpPr txBox="1">
              <a:spLocks noChangeArrowheads="1"/>
            </p:cNvSpPr>
            <p:nvPr/>
          </p:nvSpPr>
          <p:spPr bwMode="auto">
            <a:xfrm>
              <a:off x="5659438" y="2397125"/>
              <a:ext cx="1447800" cy="319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/>
                <a:t>RAJASTHAN</a:t>
              </a:r>
            </a:p>
          </p:txBody>
        </p:sp>
        <p:sp>
          <p:nvSpPr>
            <p:cNvPr id="266" name="Text Box 167"/>
            <p:cNvSpPr txBox="1">
              <a:spLocks noChangeArrowheads="1"/>
            </p:cNvSpPr>
            <p:nvPr/>
          </p:nvSpPr>
          <p:spPr bwMode="auto">
            <a:xfrm>
              <a:off x="630238" y="6207125"/>
              <a:ext cx="2286000" cy="319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/>
                <a:t>ARABIAN SEA</a:t>
              </a:r>
            </a:p>
          </p:txBody>
        </p:sp>
        <p:sp>
          <p:nvSpPr>
            <p:cNvPr id="267" name="Text Box 168"/>
            <p:cNvSpPr txBox="1">
              <a:spLocks noChangeArrowheads="1"/>
            </p:cNvSpPr>
            <p:nvPr/>
          </p:nvSpPr>
          <p:spPr bwMode="auto">
            <a:xfrm rot="16228178">
              <a:off x="3301207" y="5441156"/>
              <a:ext cx="2286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GULF OF KHAMBHAT</a:t>
              </a:r>
            </a:p>
          </p:txBody>
        </p:sp>
        <p:sp>
          <p:nvSpPr>
            <p:cNvPr id="268" name="Text Box 169"/>
            <p:cNvSpPr txBox="1">
              <a:spLocks noChangeArrowheads="1"/>
            </p:cNvSpPr>
            <p:nvPr/>
          </p:nvSpPr>
          <p:spPr bwMode="auto">
            <a:xfrm>
              <a:off x="3144838" y="1138238"/>
              <a:ext cx="11430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BARMER</a:t>
              </a:r>
            </a:p>
          </p:txBody>
        </p:sp>
        <p:sp>
          <p:nvSpPr>
            <p:cNvPr id="269" name="Text Box 170"/>
            <p:cNvSpPr txBox="1">
              <a:spLocks noChangeArrowheads="1"/>
            </p:cNvSpPr>
            <p:nvPr/>
          </p:nvSpPr>
          <p:spPr bwMode="auto">
            <a:xfrm>
              <a:off x="4059238" y="1116013"/>
              <a:ext cx="11430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JALORE</a:t>
              </a:r>
            </a:p>
          </p:txBody>
        </p:sp>
        <p:sp>
          <p:nvSpPr>
            <p:cNvPr id="270" name="Text Box 171"/>
            <p:cNvSpPr txBox="1">
              <a:spLocks noChangeArrowheads="1"/>
            </p:cNvSpPr>
            <p:nvPr/>
          </p:nvSpPr>
          <p:spPr bwMode="auto">
            <a:xfrm>
              <a:off x="3602038" y="19399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BANSKANTHA</a:t>
              </a:r>
            </a:p>
          </p:txBody>
        </p:sp>
        <p:sp>
          <p:nvSpPr>
            <p:cNvPr id="271" name="Text Box 172"/>
            <p:cNvSpPr txBox="1">
              <a:spLocks noChangeArrowheads="1"/>
            </p:cNvSpPr>
            <p:nvPr/>
          </p:nvSpPr>
          <p:spPr bwMode="auto">
            <a:xfrm>
              <a:off x="4059238" y="26257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MEHSANA</a:t>
              </a:r>
            </a:p>
          </p:txBody>
        </p:sp>
        <p:sp>
          <p:nvSpPr>
            <p:cNvPr id="272" name="Text Box 173"/>
            <p:cNvSpPr txBox="1">
              <a:spLocks noChangeArrowheads="1"/>
            </p:cNvSpPr>
            <p:nvPr/>
          </p:nvSpPr>
          <p:spPr bwMode="auto">
            <a:xfrm>
              <a:off x="2382838" y="2249488"/>
              <a:ext cx="12954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>
                  <a:latin typeface="Arial" pitchFamily="34" charset="0"/>
                </a:rPr>
                <a:t>RANN OF KUCHCH</a:t>
              </a:r>
            </a:p>
          </p:txBody>
        </p:sp>
        <p:sp>
          <p:nvSpPr>
            <p:cNvPr id="273" name="Text Box 174"/>
            <p:cNvSpPr txBox="1">
              <a:spLocks noChangeArrowheads="1"/>
            </p:cNvSpPr>
            <p:nvPr/>
          </p:nvSpPr>
          <p:spPr bwMode="auto">
            <a:xfrm>
              <a:off x="4891088" y="27781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SABARKNTHA</a:t>
              </a:r>
            </a:p>
          </p:txBody>
        </p:sp>
        <p:sp>
          <p:nvSpPr>
            <p:cNvPr id="274" name="Text Box 175"/>
            <p:cNvSpPr txBox="1">
              <a:spLocks noChangeArrowheads="1"/>
            </p:cNvSpPr>
            <p:nvPr/>
          </p:nvSpPr>
          <p:spPr bwMode="auto">
            <a:xfrm>
              <a:off x="5507038" y="36163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PANCHMAHAL</a:t>
              </a:r>
            </a:p>
          </p:txBody>
        </p:sp>
        <p:sp>
          <p:nvSpPr>
            <p:cNvPr id="275" name="Text Box 176"/>
            <p:cNvSpPr txBox="1">
              <a:spLocks noChangeArrowheads="1"/>
            </p:cNvSpPr>
            <p:nvPr/>
          </p:nvSpPr>
          <p:spPr bwMode="auto">
            <a:xfrm rot="16913">
              <a:off x="2687638" y="4059238"/>
              <a:ext cx="12954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SURENDRA NAGAR</a:t>
              </a:r>
            </a:p>
          </p:txBody>
        </p:sp>
        <p:sp>
          <p:nvSpPr>
            <p:cNvPr id="276" name="Text Box 177"/>
            <p:cNvSpPr txBox="1">
              <a:spLocks noChangeArrowheads="1"/>
            </p:cNvSpPr>
            <p:nvPr/>
          </p:nvSpPr>
          <p:spPr bwMode="auto">
            <a:xfrm>
              <a:off x="1011238" y="32353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KUTCH</a:t>
              </a:r>
            </a:p>
          </p:txBody>
        </p:sp>
        <p:sp>
          <p:nvSpPr>
            <p:cNvPr id="277" name="Text Box 178"/>
            <p:cNvSpPr txBox="1">
              <a:spLocks noChangeArrowheads="1"/>
            </p:cNvSpPr>
            <p:nvPr/>
          </p:nvSpPr>
          <p:spPr bwMode="auto">
            <a:xfrm>
              <a:off x="1392238" y="43783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JAMNAGAR</a:t>
              </a:r>
            </a:p>
          </p:txBody>
        </p:sp>
        <p:sp>
          <p:nvSpPr>
            <p:cNvPr id="278" name="Text Box 179"/>
            <p:cNvSpPr txBox="1">
              <a:spLocks noChangeArrowheads="1"/>
            </p:cNvSpPr>
            <p:nvPr/>
          </p:nvSpPr>
          <p:spPr bwMode="auto">
            <a:xfrm>
              <a:off x="2535238" y="46069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RAJKOT</a:t>
              </a:r>
            </a:p>
          </p:txBody>
        </p:sp>
        <p:sp>
          <p:nvSpPr>
            <p:cNvPr id="279" name="Text Box 180"/>
            <p:cNvSpPr txBox="1">
              <a:spLocks noChangeArrowheads="1"/>
            </p:cNvSpPr>
            <p:nvPr/>
          </p:nvSpPr>
          <p:spPr bwMode="auto">
            <a:xfrm>
              <a:off x="2906713" y="5016500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AMRELI</a:t>
              </a:r>
            </a:p>
          </p:txBody>
        </p:sp>
        <p:sp>
          <p:nvSpPr>
            <p:cNvPr id="280" name="Text Box 181"/>
            <p:cNvSpPr txBox="1">
              <a:spLocks noChangeArrowheads="1"/>
            </p:cNvSpPr>
            <p:nvPr/>
          </p:nvSpPr>
          <p:spPr bwMode="auto">
            <a:xfrm>
              <a:off x="3602038" y="49879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BHAVNAGAR</a:t>
              </a:r>
            </a:p>
          </p:txBody>
        </p:sp>
        <p:sp>
          <p:nvSpPr>
            <p:cNvPr id="281" name="Text Box 182"/>
            <p:cNvSpPr txBox="1">
              <a:spLocks noChangeArrowheads="1"/>
            </p:cNvSpPr>
            <p:nvPr/>
          </p:nvSpPr>
          <p:spPr bwMode="auto">
            <a:xfrm>
              <a:off x="2001838" y="52927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JUNAGADH</a:t>
              </a:r>
            </a:p>
          </p:txBody>
        </p:sp>
        <p:sp>
          <p:nvSpPr>
            <p:cNvPr id="282" name="Text Box 183"/>
            <p:cNvSpPr txBox="1">
              <a:spLocks noChangeArrowheads="1"/>
            </p:cNvSpPr>
            <p:nvPr/>
          </p:nvSpPr>
          <p:spPr bwMode="auto">
            <a:xfrm>
              <a:off x="4821238" y="55975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SURAT</a:t>
              </a:r>
            </a:p>
          </p:txBody>
        </p:sp>
        <p:sp>
          <p:nvSpPr>
            <p:cNvPr id="283" name="Text Box 184"/>
            <p:cNvSpPr txBox="1">
              <a:spLocks noChangeArrowheads="1"/>
            </p:cNvSpPr>
            <p:nvPr/>
          </p:nvSpPr>
          <p:spPr bwMode="auto">
            <a:xfrm>
              <a:off x="5440363" y="5978525"/>
              <a:ext cx="11430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>
                  <a:latin typeface="Arial" pitchFamily="34" charset="0"/>
                </a:rPr>
                <a:t>DANGS</a:t>
              </a:r>
            </a:p>
          </p:txBody>
        </p:sp>
        <p:sp>
          <p:nvSpPr>
            <p:cNvPr id="284" name="Text Box 185"/>
            <p:cNvSpPr txBox="1">
              <a:spLocks noChangeArrowheads="1"/>
            </p:cNvSpPr>
            <p:nvPr/>
          </p:nvSpPr>
          <p:spPr bwMode="auto">
            <a:xfrm>
              <a:off x="4792663" y="6311900"/>
              <a:ext cx="11430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1">
                  <a:latin typeface="Arial" pitchFamily="34" charset="0"/>
                </a:rPr>
                <a:t>VALSAD</a:t>
              </a:r>
            </a:p>
          </p:txBody>
        </p:sp>
        <p:sp>
          <p:nvSpPr>
            <p:cNvPr id="285" name="Text Box 186"/>
            <p:cNvSpPr txBox="1">
              <a:spLocks noChangeArrowheads="1"/>
            </p:cNvSpPr>
            <p:nvPr/>
          </p:nvSpPr>
          <p:spPr bwMode="auto">
            <a:xfrm>
              <a:off x="7192963" y="5035550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KHARGONE</a:t>
              </a:r>
            </a:p>
          </p:txBody>
        </p:sp>
        <p:sp>
          <p:nvSpPr>
            <p:cNvPr id="286" name="Text Box 187"/>
            <p:cNvSpPr txBox="1">
              <a:spLocks noChangeArrowheads="1"/>
            </p:cNvSpPr>
            <p:nvPr/>
          </p:nvSpPr>
          <p:spPr bwMode="auto">
            <a:xfrm>
              <a:off x="8250238" y="4864100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KHANDWA</a:t>
              </a:r>
            </a:p>
          </p:txBody>
        </p:sp>
        <p:sp>
          <p:nvSpPr>
            <p:cNvPr id="287" name="Text Box 188"/>
            <p:cNvSpPr txBox="1">
              <a:spLocks noChangeArrowheads="1"/>
            </p:cNvSpPr>
            <p:nvPr/>
          </p:nvSpPr>
          <p:spPr bwMode="auto">
            <a:xfrm>
              <a:off x="7488238" y="39211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INDORE</a:t>
              </a:r>
            </a:p>
          </p:txBody>
        </p:sp>
        <p:sp>
          <p:nvSpPr>
            <p:cNvPr id="288" name="Text Box 189"/>
            <p:cNvSpPr txBox="1">
              <a:spLocks noChangeArrowheads="1"/>
            </p:cNvSpPr>
            <p:nvPr/>
          </p:nvSpPr>
          <p:spPr bwMode="auto">
            <a:xfrm>
              <a:off x="6954838" y="4149725"/>
              <a:ext cx="5334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DHAR</a:t>
              </a:r>
            </a:p>
          </p:txBody>
        </p:sp>
        <p:sp>
          <p:nvSpPr>
            <p:cNvPr id="289" name="Text Box 190"/>
            <p:cNvSpPr txBox="1">
              <a:spLocks noChangeArrowheads="1"/>
            </p:cNvSpPr>
            <p:nvPr/>
          </p:nvSpPr>
          <p:spPr bwMode="auto">
            <a:xfrm>
              <a:off x="7031038" y="42640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MAHESHWAR</a:t>
              </a:r>
            </a:p>
          </p:txBody>
        </p:sp>
        <p:sp>
          <p:nvSpPr>
            <p:cNvPr id="290" name="Text Box 191"/>
            <p:cNvSpPr txBox="1">
              <a:spLocks noChangeArrowheads="1"/>
            </p:cNvSpPr>
            <p:nvPr/>
          </p:nvSpPr>
          <p:spPr bwMode="auto">
            <a:xfrm>
              <a:off x="4973638" y="44545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VADODARA</a:t>
              </a:r>
            </a:p>
          </p:txBody>
        </p:sp>
        <p:sp>
          <p:nvSpPr>
            <p:cNvPr id="291" name="Text Box 192"/>
            <p:cNvSpPr txBox="1">
              <a:spLocks noChangeArrowheads="1"/>
            </p:cNvSpPr>
            <p:nvPr/>
          </p:nvSpPr>
          <p:spPr bwMode="auto">
            <a:xfrm>
              <a:off x="4525963" y="409257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KHEDA</a:t>
              </a:r>
            </a:p>
          </p:txBody>
        </p:sp>
        <p:sp>
          <p:nvSpPr>
            <p:cNvPr id="292" name="Text Box 194"/>
            <p:cNvSpPr txBox="1">
              <a:spLocks noChangeArrowheads="1"/>
            </p:cNvSpPr>
            <p:nvPr/>
          </p:nvSpPr>
          <p:spPr bwMode="auto">
            <a:xfrm>
              <a:off x="8326438" y="40735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INDIRA SAGAR</a:t>
              </a:r>
            </a:p>
          </p:txBody>
        </p:sp>
        <p:sp>
          <p:nvSpPr>
            <p:cNvPr id="293" name="Text Box 195"/>
            <p:cNvSpPr txBox="1">
              <a:spLocks noChangeArrowheads="1"/>
            </p:cNvSpPr>
            <p:nvPr/>
          </p:nvSpPr>
          <p:spPr bwMode="auto">
            <a:xfrm>
              <a:off x="8040688" y="44545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OMKRESHWAR</a:t>
              </a:r>
            </a:p>
          </p:txBody>
        </p:sp>
        <p:sp>
          <p:nvSpPr>
            <p:cNvPr id="294" name="Text Box 196"/>
            <p:cNvSpPr txBox="1">
              <a:spLocks noChangeArrowheads="1"/>
            </p:cNvSpPr>
            <p:nvPr/>
          </p:nvSpPr>
          <p:spPr bwMode="auto">
            <a:xfrm>
              <a:off x="5811838" y="5597525"/>
              <a:ext cx="2057400" cy="319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/>
                <a:t>MAHARASHTRA</a:t>
              </a:r>
            </a:p>
          </p:txBody>
        </p:sp>
        <p:sp>
          <p:nvSpPr>
            <p:cNvPr id="295" name="Text Box 198"/>
            <p:cNvSpPr txBox="1">
              <a:spLocks noChangeArrowheads="1"/>
            </p:cNvSpPr>
            <p:nvPr/>
          </p:nvSpPr>
          <p:spPr bwMode="auto">
            <a:xfrm>
              <a:off x="5526088" y="493077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SARDAR SAROVAR</a:t>
              </a:r>
            </a:p>
          </p:txBody>
        </p:sp>
        <p:sp>
          <p:nvSpPr>
            <p:cNvPr id="296" name="Text Box 199"/>
            <p:cNvSpPr txBox="1">
              <a:spLocks noChangeArrowheads="1"/>
            </p:cNvSpPr>
            <p:nvPr/>
          </p:nvSpPr>
          <p:spPr bwMode="auto">
            <a:xfrm>
              <a:off x="4945063" y="5111750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BHARUCH</a:t>
              </a:r>
            </a:p>
          </p:txBody>
        </p:sp>
        <p:sp>
          <p:nvSpPr>
            <p:cNvPr id="297" name="Text Box 200"/>
            <p:cNvSpPr txBox="1">
              <a:spLocks noChangeArrowheads="1"/>
            </p:cNvSpPr>
            <p:nvPr/>
          </p:nvSpPr>
          <p:spPr bwMode="auto">
            <a:xfrm rot="20082053">
              <a:off x="3790950" y="788988"/>
              <a:ext cx="11430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LUNI R</a:t>
              </a:r>
            </a:p>
          </p:txBody>
        </p:sp>
        <p:sp>
          <p:nvSpPr>
            <p:cNvPr id="298" name="Text Box 201"/>
            <p:cNvSpPr txBox="1">
              <a:spLocks noChangeArrowheads="1"/>
            </p:cNvSpPr>
            <p:nvPr/>
          </p:nvSpPr>
          <p:spPr bwMode="auto">
            <a:xfrm rot="20670479">
              <a:off x="3983038" y="86677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SUKRI R</a:t>
              </a:r>
            </a:p>
          </p:txBody>
        </p:sp>
        <p:sp>
          <p:nvSpPr>
            <p:cNvPr id="299" name="Text Box 202"/>
            <p:cNvSpPr txBox="1">
              <a:spLocks noChangeArrowheads="1"/>
            </p:cNvSpPr>
            <p:nvPr/>
          </p:nvSpPr>
          <p:spPr bwMode="auto">
            <a:xfrm>
              <a:off x="4135438" y="1254125"/>
              <a:ext cx="1676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NARMADA MAIN CANAL IN RAJASTHAN</a:t>
              </a:r>
            </a:p>
          </p:txBody>
        </p:sp>
        <p:sp>
          <p:nvSpPr>
            <p:cNvPr id="300" name="Text Box 203"/>
            <p:cNvSpPr txBox="1">
              <a:spLocks noChangeArrowheads="1"/>
            </p:cNvSpPr>
            <p:nvPr/>
          </p:nvSpPr>
          <p:spPr bwMode="auto">
            <a:xfrm rot="511681">
              <a:off x="4821238" y="542607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TAPI</a:t>
              </a:r>
            </a:p>
          </p:txBody>
        </p:sp>
        <p:sp>
          <p:nvSpPr>
            <p:cNvPr id="301" name="Text Box 204"/>
            <p:cNvSpPr txBox="1">
              <a:spLocks noChangeArrowheads="1"/>
            </p:cNvSpPr>
            <p:nvPr/>
          </p:nvSpPr>
          <p:spPr bwMode="auto">
            <a:xfrm rot="21458925">
              <a:off x="5135563" y="538797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RIVER</a:t>
              </a:r>
            </a:p>
          </p:txBody>
        </p:sp>
        <p:sp>
          <p:nvSpPr>
            <p:cNvPr id="302" name="Text Box 205"/>
            <p:cNvSpPr txBox="1">
              <a:spLocks noChangeArrowheads="1"/>
            </p:cNvSpPr>
            <p:nvPr/>
          </p:nvSpPr>
          <p:spPr bwMode="auto">
            <a:xfrm rot="18060367">
              <a:off x="4647407" y="3901281"/>
              <a:ext cx="11430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MAHI RIVER</a:t>
              </a:r>
            </a:p>
          </p:txBody>
        </p:sp>
        <p:sp>
          <p:nvSpPr>
            <p:cNvPr id="303" name="Text Box 206"/>
            <p:cNvSpPr txBox="1">
              <a:spLocks noChangeArrowheads="1"/>
            </p:cNvSpPr>
            <p:nvPr/>
          </p:nvSpPr>
          <p:spPr bwMode="auto">
            <a:xfrm rot="19407924">
              <a:off x="4740275" y="32099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WATRAK RIVER</a:t>
              </a:r>
            </a:p>
          </p:txBody>
        </p:sp>
        <p:sp>
          <p:nvSpPr>
            <p:cNvPr id="304" name="Text Box 207"/>
            <p:cNvSpPr txBox="1">
              <a:spLocks noChangeArrowheads="1"/>
            </p:cNvSpPr>
            <p:nvPr/>
          </p:nvSpPr>
          <p:spPr bwMode="auto">
            <a:xfrm>
              <a:off x="4592638" y="3190875"/>
              <a:ext cx="685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GANDHI NAGAR</a:t>
              </a:r>
            </a:p>
          </p:txBody>
        </p:sp>
        <p:sp>
          <p:nvSpPr>
            <p:cNvPr id="305" name="Text Box 209"/>
            <p:cNvSpPr txBox="1">
              <a:spLocks noChangeArrowheads="1"/>
            </p:cNvSpPr>
            <p:nvPr/>
          </p:nvSpPr>
          <p:spPr bwMode="auto">
            <a:xfrm rot="164019">
              <a:off x="2871788" y="357187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DRANGADHRA</a:t>
              </a:r>
            </a:p>
          </p:txBody>
        </p:sp>
        <p:sp>
          <p:nvSpPr>
            <p:cNvPr id="306" name="Text Box 210"/>
            <p:cNvSpPr txBox="1">
              <a:spLocks noChangeArrowheads="1"/>
            </p:cNvSpPr>
            <p:nvPr/>
          </p:nvSpPr>
          <p:spPr bwMode="auto">
            <a:xfrm rot="1800000">
              <a:off x="3475038" y="38068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BR.</a:t>
              </a:r>
            </a:p>
          </p:txBody>
        </p:sp>
        <p:sp>
          <p:nvSpPr>
            <p:cNvPr id="307" name="Text Box 211"/>
            <p:cNvSpPr txBox="1">
              <a:spLocks noChangeArrowheads="1"/>
            </p:cNvSpPr>
            <p:nvPr/>
          </p:nvSpPr>
          <p:spPr bwMode="auto">
            <a:xfrm rot="735905">
              <a:off x="3271838" y="34766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BR.</a:t>
              </a:r>
            </a:p>
          </p:txBody>
        </p:sp>
        <p:sp>
          <p:nvSpPr>
            <p:cNvPr id="308" name="Text Box 212"/>
            <p:cNvSpPr txBox="1">
              <a:spLocks noChangeArrowheads="1"/>
            </p:cNvSpPr>
            <p:nvPr/>
          </p:nvSpPr>
          <p:spPr bwMode="auto">
            <a:xfrm rot="21572956">
              <a:off x="2878138" y="33750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MALIYA</a:t>
              </a:r>
            </a:p>
          </p:txBody>
        </p:sp>
        <p:sp>
          <p:nvSpPr>
            <p:cNvPr id="309" name="Text Box 213"/>
            <p:cNvSpPr txBox="1">
              <a:spLocks noChangeArrowheads="1"/>
            </p:cNvSpPr>
            <p:nvPr/>
          </p:nvSpPr>
          <p:spPr bwMode="auto">
            <a:xfrm rot="5705020">
              <a:off x="3110707" y="4798219"/>
              <a:ext cx="11430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BOTAD BR.</a:t>
              </a:r>
            </a:p>
          </p:txBody>
        </p:sp>
        <p:sp>
          <p:nvSpPr>
            <p:cNvPr id="310" name="Text Box 214"/>
            <p:cNvSpPr txBox="1">
              <a:spLocks noChangeArrowheads="1"/>
            </p:cNvSpPr>
            <p:nvPr/>
          </p:nvSpPr>
          <p:spPr bwMode="auto">
            <a:xfrm rot="20083901">
              <a:off x="4560888" y="485457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NARMADA</a:t>
              </a:r>
            </a:p>
          </p:txBody>
        </p:sp>
        <p:sp>
          <p:nvSpPr>
            <p:cNvPr id="311" name="Text Box 215"/>
            <p:cNvSpPr txBox="1">
              <a:spLocks noChangeArrowheads="1"/>
            </p:cNvSpPr>
            <p:nvPr/>
          </p:nvSpPr>
          <p:spPr bwMode="auto">
            <a:xfrm rot="20257664">
              <a:off x="5065713" y="458787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RIVER</a:t>
              </a:r>
            </a:p>
          </p:txBody>
        </p:sp>
        <p:sp>
          <p:nvSpPr>
            <p:cNvPr id="312" name="Text Box 216"/>
            <p:cNvSpPr txBox="1">
              <a:spLocks noChangeArrowheads="1"/>
            </p:cNvSpPr>
            <p:nvPr/>
          </p:nvSpPr>
          <p:spPr bwMode="auto">
            <a:xfrm>
              <a:off x="7354888" y="5715000"/>
              <a:ext cx="2590800" cy="125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900" b="1">
                  <a:latin typeface="Arial" pitchFamily="34" charset="0"/>
                </a:rPr>
                <a:t>LEGEND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900" b="1">
                  <a:latin typeface="Arial" pitchFamily="34" charset="0"/>
                </a:rPr>
                <a:t>INTERNATIONAL BOUNDARY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900" b="1">
                  <a:latin typeface="Arial" pitchFamily="34" charset="0"/>
                </a:rPr>
                <a:t>STATE BOUNDARY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900" b="1">
                  <a:latin typeface="Arial" pitchFamily="34" charset="0"/>
                </a:rPr>
                <a:t>NARMADA MAIN CANAL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900" b="1">
                  <a:latin typeface="Arial" pitchFamily="34" charset="0"/>
                </a:rPr>
                <a:t>COMMAND AREA (SSP)</a:t>
              </a:r>
              <a:endParaRPr lang="en-US" altLang="en-US" sz="800" b="1">
                <a:latin typeface="Arial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900" b="1">
                  <a:latin typeface="Arial" pitchFamily="34" charset="0"/>
                </a:rPr>
                <a:t>MAHI COMMAND AREA</a:t>
              </a:r>
            </a:p>
          </p:txBody>
        </p:sp>
        <p:sp>
          <p:nvSpPr>
            <p:cNvPr id="313" name="Text Box 217"/>
            <p:cNvSpPr txBox="1">
              <a:spLocks noChangeArrowheads="1"/>
            </p:cNvSpPr>
            <p:nvPr/>
          </p:nvSpPr>
          <p:spPr bwMode="auto">
            <a:xfrm rot="19906913">
              <a:off x="1770063" y="4881563"/>
              <a:ext cx="11430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BHADAR</a:t>
              </a:r>
            </a:p>
          </p:txBody>
        </p:sp>
        <p:sp>
          <p:nvSpPr>
            <p:cNvPr id="314" name="Text Box 218"/>
            <p:cNvSpPr txBox="1">
              <a:spLocks noChangeArrowheads="1"/>
            </p:cNvSpPr>
            <p:nvPr/>
          </p:nvSpPr>
          <p:spPr bwMode="auto">
            <a:xfrm rot="21525812">
              <a:off x="2433638" y="480377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RIVER</a:t>
              </a:r>
            </a:p>
          </p:txBody>
        </p:sp>
        <p:sp>
          <p:nvSpPr>
            <p:cNvPr id="315" name="Text Box 219"/>
            <p:cNvSpPr txBox="1">
              <a:spLocks noChangeArrowheads="1"/>
            </p:cNvSpPr>
            <p:nvPr/>
          </p:nvSpPr>
          <p:spPr bwMode="auto">
            <a:xfrm rot="20276136">
              <a:off x="1651000" y="3435350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KUTCH</a:t>
              </a:r>
            </a:p>
          </p:txBody>
        </p:sp>
        <p:sp>
          <p:nvSpPr>
            <p:cNvPr id="316" name="Text Box 220"/>
            <p:cNvSpPr txBox="1">
              <a:spLocks noChangeArrowheads="1"/>
            </p:cNvSpPr>
            <p:nvPr/>
          </p:nvSpPr>
          <p:spPr bwMode="auto">
            <a:xfrm rot="18663163">
              <a:off x="1924844" y="3101181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BRANCH</a:t>
              </a:r>
            </a:p>
          </p:txBody>
        </p:sp>
        <p:sp>
          <p:nvSpPr>
            <p:cNvPr id="317" name="Rectangle 221"/>
            <p:cNvSpPr>
              <a:spLocks noChangeArrowheads="1"/>
            </p:cNvSpPr>
            <p:nvPr/>
          </p:nvSpPr>
          <p:spPr bwMode="auto">
            <a:xfrm>
              <a:off x="312738" y="371475"/>
              <a:ext cx="9450387" cy="6673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18" name="Freeform 222"/>
            <p:cNvSpPr>
              <a:spLocks/>
            </p:cNvSpPr>
            <p:nvPr/>
          </p:nvSpPr>
          <p:spPr bwMode="auto">
            <a:xfrm>
              <a:off x="2992438" y="3849688"/>
              <a:ext cx="704850" cy="1065212"/>
            </a:xfrm>
            <a:custGeom>
              <a:avLst/>
              <a:gdLst>
                <a:gd name="T0" fmla="*/ 0 w 444"/>
                <a:gd name="T1" fmla="*/ 0 h 671"/>
                <a:gd name="T2" fmla="*/ 2147483647 w 444"/>
                <a:gd name="T3" fmla="*/ 2147483647 h 671"/>
                <a:gd name="T4" fmla="*/ 2147483647 w 444"/>
                <a:gd name="T5" fmla="*/ 2147483647 h 671"/>
                <a:gd name="T6" fmla="*/ 2147483647 w 444"/>
                <a:gd name="T7" fmla="*/ 2147483647 h 671"/>
                <a:gd name="T8" fmla="*/ 2147483647 w 444"/>
                <a:gd name="T9" fmla="*/ 2147483647 h 671"/>
                <a:gd name="T10" fmla="*/ 2147483647 w 444"/>
                <a:gd name="T11" fmla="*/ 2147483647 h 671"/>
                <a:gd name="T12" fmla="*/ 2147483647 w 444"/>
                <a:gd name="T13" fmla="*/ 2147483647 h 671"/>
                <a:gd name="T14" fmla="*/ 2147483647 w 444"/>
                <a:gd name="T15" fmla="*/ 2147483647 h 671"/>
                <a:gd name="T16" fmla="*/ 2147483647 w 444"/>
                <a:gd name="T17" fmla="*/ 2147483647 h 671"/>
                <a:gd name="T18" fmla="*/ 2147483647 w 444"/>
                <a:gd name="T19" fmla="*/ 2147483647 h 671"/>
                <a:gd name="T20" fmla="*/ 2147483647 w 444"/>
                <a:gd name="T21" fmla="*/ 2147483647 h 6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4"/>
                <a:gd name="T34" fmla="*/ 0 h 671"/>
                <a:gd name="T35" fmla="*/ 444 w 444"/>
                <a:gd name="T36" fmla="*/ 671 h 6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4" h="671">
                  <a:moveTo>
                    <a:pt x="0" y="0"/>
                  </a:moveTo>
                  <a:cubicBezTo>
                    <a:pt x="34" y="6"/>
                    <a:pt x="70" y="23"/>
                    <a:pt x="104" y="24"/>
                  </a:cubicBezTo>
                  <a:cubicBezTo>
                    <a:pt x="140" y="25"/>
                    <a:pt x="176" y="27"/>
                    <a:pt x="212" y="28"/>
                  </a:cubicBezTo>
                  <a:cubicBezTo>
                    <a:pt x="232" y="32"/>
                    <a:pt x="252" y="35"/>
                    <a:pt x="272" y="40"/>
                  </a:cubicBezTo>
                  <a:cubicBezTo>
                    <a:pt x="283" y="43"/>
                    <a:pt x="293" y="45"/>
                    <a:pt x="304" y="48"/>
                  </a:cubicBezTo>
                  <a:cubicBezTo>
                    <a:pt x="309" y="49"/>
                    <a:pt x="320" y="52"/>
                    <a:pt x="320" y="52"/>
                  </a:cubicBezTo>
                  <a:cubicBezTo>
                    <a:pt x="349" y="71"/>
                    <a:pt x="387" y="76"/>
                    <a:pt x="420" y="84"/>
                  </a:cubicBezTo>
                  <a:cubicBezTo>
                    <a:pt x="429" y="97"/>
                    <a:pt x="435" y="109"/>
                    <a:pt x="440" y="124"/>
                  </a:cubicBezTo>
                  <a:cubicBezTo>
                    <a:pt x="438" y="208"/>
                    <a:pt x="444" y="293"/>
                    <a:pt x="432" y="376"/>
                  </a:cubicBezTo>
                  <a:cubicBezTo>
                    <a:pt x="424" y="427"/>
                    <a:pt x="415" y="483"/>
                    <a:pt x="402" y="533"/>
                  </a:cubicBezTo>
                  <a:cubicBezTo>
                    <a:pt x="405" y="575"/>
                    <a:pt x="411" y="629"/>
                    <a:pt x="411" y="67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19" name="Text Box 223"/>
            <p:cNvSpPr txBox="1">
              <a:spLocks noChangeArrowheads="1"/>
            </p:cNvSpPr>
            <p:nvPr/>
          </p:nvSpPr>
          <p:spPr bwMode="auto">
            <a:xfrm rot="164019">
              <a:off x="2897188" y="375602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MORVI</a:t>
              </a:r>
            </a:p>
          </p:txBody>
        </p:sp>
        <p:sp>
          <p:nvSpPr>
            <p:cNvPr id="320" name="Text Box 224"/>
            <p:cNvSpPr txBox="1">
              <a:spLocks noChangeArrowheads="1"/>
            </p:cNvSpPr>
            <p:nvPr/>
          </p:nvSpPr>
          <p:spPr bwMode="auto">
            <a:xfrm rot="1164793">
              <a:off x="3255963" y="3902075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BR.</a:t>
              </a:r>
            </a:p>
          </p:txBody>
        </p:sp>
        <p:sp>
          <p:nvSpPr>
            <p:cNvPr id="321" name="Text Box 225"/>
            <p:cNvSpPr txBox="1">
              <a:spLocks noChangeArrowheads="1"/>
            </p:cNvSpPr>
            <p:nvPr/>
          </p:nvSpPr>
          <p:spPr bwMode="auto">
            <a:xfrm rot="5841100">
              <a:off x="3253582" y="4820444"/>
              <a:ext cx="11430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LIMBDI BR.</a:t>
              </a:r>
            </a:p>
          </p:txBody>
        </p:sp>
        <p:sp>
          <p:nvSpPr>
            <p:cNvPr id="322" name="Freeform 227"/>
            <p:cNvSpPr>
              <a:spLocks/>
            </p:cNvSpPr>
            <p:nvPr/>
          </p:nvSpPr>
          <p:spPr bwMode="auto">
            <a:xfrm>
              <a:off x="3684588" y="3335338"/>
              <a:ext cx="850900" cy="693737"/>
            </a:xfrm>
            <a:custGeom>
              <a:avLst/>
              <a:gdLst>
                <a:gd name="T0" fmla="*/ 2147483647 w 536"/>
                <a:gd name="T1" fmla="*/ 0 h 437"/>
                <a:gd name="T2" fmla="*/ 2147483647 w 536"/>
                <a:gd name="T3" fmla="*/ 2147483647 h 437"/>
                <a:gd name="T4" fmla="*/ 2147483647 w 536"/>
                <a:gd name="T5" fmla="*/ 2147483647 h 437"/>
                <a:gd name="T6" fmla="*/ 2147483647 w 536"/>
                <a:gd name="T7" fmla="*/ 2147483647 h 437"/>
                <a:gd name="T8" fmla="*/ 0 w 536"/>
                <a:gd name="T9" fmla="*/ 2147483647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"/>
                <a:gd name="T16" fmla="*/ 0 h 437"/>
                <a:gd name="T17" fmla="*/ 536 w 536"/>
                <a:gd name="T18" fmla="*/ 437 h 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" h="437">
                  <a:moveTo>
                    <a:pt x="536" y="0"/>
                  </a:moveTo>
                  <a:cubicBezTo>
                    <a:pt x="502" y="28"/>
                    <a:pt x="260" y="217"/>
                    <a:pt x="192" y="269"/>
                  </a:cubicBezTo>
                  <a:cubicBezTo>
                    <a:pt x="124" y="321"/>
                    <a:pt x="155" y="288"/>
                    <a:pt x="128" y="313"/>
                  </a:cubicBezTo>
                  <a:cubicBezTo>
                    <a:pt x="101" y="338"/>
                    <a:pt x="49" y="396"/>
                    <a:pt x="28" y="417"/>
                  </a:cubicBezTo>
                  <a:cubicBezTo>
                    <a:pt x="22" y="421"/>
                    <a:pt x="6" y="437"/>
                    <a:pt x="0" y="43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23" name="Freeform 228"/>
            <p:cNvSpPr>
              <a:spLocks/>
            </p:cNvSpPr>
            <p:nvPr/>
          </p:nvSpPr>
          <p:spPr bwMode="auto">
            <a:xfrm>
              <a:off x="2941638" y="3698875"/>
              <a:ext cx="904875" cy="1211263"/>
            </a:xfrm>
            <a:custGeom>
              <a:avLst/>
              <a:gdLst>
                <a:gd name="T0" fmla="*/ 0 w 570"/>
                <a:gd name="T1" fmla="*/ 0 h 763"/>
                <a:gd name="T2" fmla="*/ 2147483647 w 570"/>
                <a:gd name="T3" fmla="*/ 2147483647 h 763"/>
                <a:gd name="T4" fmla="*/ 2147483647 w 570"/>
                <a:gd name="T5" fmla="*/ 2147483647 h 763"/>
                <a:gd name="T6" fmla="*/ 2147483647 w 570"/>
                <a:gd name="T7" fmla="*/ 2147483647 h 763"/>
                <a:gd name="T8" fmla="*/ 2147483647 w 570"/>
                <a:gd name="T9" fmla="*/ 2147483647 h 763"/>
                <a:gd name="T10" fmla="*/ 2147483647 w 570"/>
                <a:gd name="T11" fmla="*/ 2147483647 h 763"/>
                <a:gd name="T12" fmla="*/ 2147483647 w 570"/>
                <a:gd name="T13" fmla="*/ 2147483647 h 763"/>
                <a:gd name="T14" fmla="*/ 2147483647 w 570"/>
                <a:gd name="T15" fmla="*/ 2147483647 h 763"/>
                <a:gd name="T16" fmla="*/ 2147483647 w 570"/>
                <a:gd name="T17" fmla="*/ 2147483647 h 763"/>
                <a:gd name="T18" fmla="*/ 2147483647 w 570"/>
                <a:gd name="T19" fmla="*/ 2147483647 h 763"/>
                <a:gd name="T20" fmla="*/ 2147483647 w 570"/>
                <a:gd name="T21" fmla="*/ 2147483647 h 763"/>
                <a:gd name="T22" fmla="*/ 2147483647 w 570"/>
                <a:gd name="T23" fmla="*/ 2147483647 h 763"/>
                <a:gd name="T24" fmla="*/ 2147483647 w 570"/>
                <a:gd name="T25" fmla="*/ 2147483647 h 763"/>
                <a:gd name="T26" fmla="*/ 2147483647 w 570"/>
                <a:gd name="T27" fmla="*/ 2147483647 h 763"/>
                <a:gd name="T28" fmla="*/ 2147483647 w 570"/>
                <a:gd name="T29" fmla="*/ 2147483647 h 7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0"/>
                <a:gd name="T46" fmla="*/ 0 h 763"/>
                <a:gd name="T47" fmla="*/ 570 w 570"/>
                <a:gd name="T48" fmla="*/ 763 h 7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0" h="763">
                  <a:moveTo>
                    <a:pt x="0" y="0"/>
                  </a:moveTo>
                  <a:cubicBezTo>
                    <a:pt x="55" y="1"/>
                    <a:pt x="109" y="10"/>
                    <a:pt x="164" y="12"/>
                  </a:cubicBezTo>
                  <a:cubicBezTo>
                    <a:pt x="190" y="13"/>
                    <a:pt x="213" y="22"/>
                    <a:pt x="236" y="24"/>
                  </a:cubicBezTo>
                  <a:cubicBezTo>
                    <a:pt x="291" y="28"/>
                    <a:pt x="345" y="31"/>
                    <a:pt x="400" y="32"/>
                  </a:cubicBezTo>
                  <a:cubicBezTo>
                    <a:pt x="438" y="36"/>
                    <a:pt x="463" y="39"/>
                    <a:pt x="500" y="48"/>
                  </a:cubicBezTo>
                  <a:cubicBezTo>
                    <a:pt x="508" y="60"/>
                    <a:pt x="528" y="76"/>
                    <a:pt x="536" y="88"/>
                  </a:cubicBezTo>
                  <a:cubicBezTo>
                    <a:pt x="541" y="95"/>
                    <a:pt x="544" y="112"/>
                    <a:pt x="544" y="112"/>
                  </a:cubicBezTo>
                  <a:cubicBezTo>
                    <a:pt x="546" y="126"/>
                    <a:pt x="553" y="150"/>
                    <a:pt x="554" y="176"/>
                  </a:cubicBezTo>
                  <a:cubicBezTo>
                    <a:pt x="556" y="194"/>
                    <a:pt x="556" y="205"/>
                    <a:pt x="558" y="220"/>
                  </a:cubicBezTo>
                  <a:cubicBezTo>
                    <a:pt x="560" y="235"/>
                    <a:pt x="566" y="252"/>
                    <a:pt x="568" y="264"/>
                  </a:cubicBezTo>
                  <a:cubicBezTo>
                    <a:pt x="569" y="272"/>
                    <a:pt x="568" y="292"/>
                    <a:pt x="568" y="292"/>
                  </a:cubicBezTo>
                  <a:cubicBezTo>
                    <a:pt x="570" y="362"/>
                    <a:pt x="558" y="402"/>
                    <a:pt x="566" y="464"/>
                  </a:cubicBezTo>
                  <a:cubicBezTo>
                    <a:pt x="552" y="516"/>
                    <a:pt x="553" y="563"/>
                    <a:pt x="548" y="612"/>
                  </a:cubicBezTo>
                  <a:cubicBezTo>
                    <a:pt x="546" y="636"/>
                    <a:pt x="547" y="654"/>
                    <a:pt x="540" y="676"/>
                  </a:cubicBezTo>
                  <a:cubicBezTo>
                    <a:pt x="531" y="704"/>
                    <a:pt x="524" y="734"/>
                    <a:pt x="524" y="763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24" name="Text Box 229"/>
            <p:cNvSpPr txBox="1">
              <a:spLocks noChangeArrowheads="1"/>
            </p:cNvSpPr>
            <p:nvPr/>
          </p:nvSpPr>
          <p:spPr bwMode="auto">
            <a:xfrm rot="19285999">
              <a:off x="3552825" y="3603625"/>
              <a:ext cx="12192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SAURASHTRA BR.</a:t>
              </a:r>
            </a:p>
          </p:txBody>
        </p:sp>
        <p:grpSp>
          <p:nvGrpSpPr>
            <p:cNvPr id="3" name="Group 273"/>
            <p:cNvGrpSpPr>
              <a:grpSpLocks/>
            </p:cNvGrpSpPr>
            <p:nvPr/>
          </p:nvGrpSpPr>
          <p:grpSpPr bwMode="auto">
            <a:xfrm>
              <a:off x="9234488" y="471488"/>
              <a:ext cx="384175" cy="798512"/>
              <a:chOff x="5952" y="288"/>
              <a:chExt cx="242" cy="503"/>
            </a:xfrm>
          </p:grpSpPr>
          <p:grpSp>
            <p:nvGrpSpPr>
              <p:cNvPr id="4" name="Group 244"/>
              <p:cNvGrpSpPr>
                <a:grpSpLocks/>
              </p:cNvGrpSpPr>
              <p:nvPr/>
            </p:nvGrpSpPr>
            <p:grpSpPr bwMode="auto">
              <a:xfrm>
                <a:off x="5952" y="537"/>
                <a:ext cx="242" cy="254"/>
                <a:chOff x="5895" y="384"/>
                <a:chExt cx="299" cy="302"/>
              </a:xfrm>
            </p:grpSpPr>
            <p:sp>
              <p:nvSpPr>
                <p:cNvPr id="366" name="AutoShape 242"/>
                <p:cNvSpPr>
                  <a:spLocks noChangeArrowheads="1"/>
                </p:cNvSpPr>
                <p:nvPr/>
              </p:nvSpPr>
              <p:spPr bwMode="auto">
                <a:xfrm>
                  <a:off x="5916" y="384"/>
                  <a:ext cx="264" cy="288"/>
                </a:xfrm>
                <a:prstGeom prst="upArrow">
                  <a:avLst>
                    <a:gd name="adj1" fmla="val 52500"/>
                    <a:gd name="adj2" fmla="val 81818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IN" altLang="en-US"/>
                </a:p>
              </p:txBody>
            </p:sp>
            <p:sp>
              <p:nvSpPr>
                <p:cNvPr id="367" name="Oval 243"/>
                <p:cNvSpPr>
                  <a:spLocks noChangeArrowheads="1"/>
                </p:cNvSpPr>
                <p:nvPr/>
              </p:nvSpPr>
              <p:spPr bwMode="auto">
                <a:xfrm>
                  <a:off x="5895" y="387"/>
                  <a:ext cx="299" cy="29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IN" altLang="en-US"/>
                </a:p>
              </p:txBody>
            </p:sp>
          </p:grpSp>
          <p:sp>
            <p:nvSpPr>
              <p:cNvPr id="365" name="Text Box 245"/>
              <p:cNvSpPr txBox="1">
                <a:spLocks noChangeArrowheads="1"/>
              </p:cNvSpPr>
              <p:nvPr/>
            </p:nvSpPr>
            <p:spPr bwMode="auto">
              <a:xfrm>
                <a:off x="5952" y="28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/>
                  <a:t>N</a:t>
                </a:r>
              </a:p>
            </p:txBody>
          </p:sp>
        </p:grpSp>
        <p:sp>
          <p:nvSpPr>
            <p:cNvPr id="326" name="Rectangle 246"/>
            <p:cNvSpPr>
              <a:spLocks noChangeArrowheads="1"/>
            </p:cNvSpPr>
            <p:nvPr/>
          </p:nvSpPr>
          <p:spPr bwMode="auto">
            <a:xfrm rot="1774766">
              <a:off x="5722938" y="4876800"/>
              <a:ext cx="36512" cy="109538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27" name="Rectangle 247"/>
            <p:cNvSpPr>
              <a:spLocks noChangeArrowheads="1"/>
            </p:cNvSpPr>
            <p:nvPr/>
          </p:nvSpPr>
          <p:spPr bwMode="auto">
            <a:xfrm rot="24709">
              <a:off x="7651750" y="4468813"/>
              <a:ext cx="36513" cy="109537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28" name="Rectangle 248"/>
            <p:cNvSpPr>
              <a:spLocks noChangeArrowheads="1"/>
            </p:cNvSpPr>
            <p:nvPr/>
          </p:nvSpPr>
          <p:spPr bwMode="auto">
            <a:xfrm rot="145389">
              <a:off x="8078788" y="4397375"/>
              <a:ext cx="36512" cy="109538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29" name="Rectangle 249"/>
            <p:cNvSpPr>
              <a:spLocks noChangeArrowheads="1"/>
            </p:cNvSpPr>
            <p:nvPr/>
          </p:nvSpPr>
          <p:spPr bwMode="auto">
            <a:xfrm rot="1608310">
              <a:off x="8461375" y="4302125"/>
              <a:ext cx="36513" cy="109538"/>
            </a:xfrm>
            <a:prstGeom prst="rect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30" name="Freeform 250"/>
            <p:cNvSpPr>
              <a:spLocks/>
            </p:cNvSpPr>
            <p:nvPr/>
          </p:nvSpPr>
          <p:spPr bwMode="auto">
            <a:xfrm>
              <a:off x="4730750" y="4818063"/>
              <a:ext cx="998538" cy="431800"/>
            </a:xfrm>
            <a:custGeom>
              <a:avLst/>
              <a:gdLst>
                <a:gd name="T0" fmla="*/ 0 w 629"/>
                <a:gd name="T1" fmla="*/ 2147483647 h 272"/>
                <a:gd name="T2" fmla="*/ 2147483647 w 629"/>
                <a:gd name="T3" fmla="*/ 2147483647 h 272"/>
                <a:gd name="T4" fmla="*/ 2147483647 w 629"/>
                <a:gd name="T5" fmla="*/ 2147483647 h 272"/>
                <a:gd name="T6" fmla="*/ 2147483647 w 629"/>
                <a:gd name="T7" fmla="*/ 2147483647 h 272"/>
                <a:gd name="T8" fmla="*/ 2147483647 w 629"/>
                <a:gd name="T9" fmla="*/ 2147483647 h 272"/>
                <a:gd name="T10" fmla="*/ 2147483647 w 629"/>
                <a:gd name="T11" fmla="*/ 2147483647 h 272"/>
                <a:gd name="T12" fmla="*/ 2147483647 w 629"/>
                <a:gd name="T13" fmla="*/ 2147483647 h 272"/>
                <a:gd name="T14" fmla="*/ 2147483647 w 629"/>
                <a:gd name="T15" fmla="*/ 2147483647 h 272"/>
                <a:gd name="T16" fmla="*/ 2147483647 w 629"/>
                <a:gd name="T17" fmla="*/ 2147483647 h 272"/>
                <a:gd name="T18" fmla="*/ 2147483647 w 629"/>
                <a:gd name="T19" fmla="*/ 2147483647 h 2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9"/>
                <a:gd name="T31" fmla="*/ 0 h 272"/>
                <a:gd name="T32" fmla="*/ 629 w 629"/>
                <a:gd name="T33" fmla="*/ 272 h 2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9" h="272">
                  <a:moveTo>
                    <a:pt x="0" y="272"/>
                  </a:moveTo>
                  <a:cubicBezTo>
                    <a:pt x="21" y="261"/>
                    <a:pt x="35" y="237"/>
                    <a:pt x="57" y="230"/>
                  </a:cubicBezTo>
                  <a:cubicBezTo>
                    <a:pt x="76" y="224"/>
                    <a:pt x="93" y="211"/>
                    <a:pt x="111" y="206"/>
                  </a:cubicBezTo>
                  <a:cubicBezTo>
                    <a:pt x="132" y="200"/>
                    <a:pt x="153" y="199"/>
                    <a:pt x="174" y="197"/>
                  </a:cubicBezTo>
                  <a:cubicBezTo>
                    <a:pt x="206" y="186"/>
                    <a:pt x="232" y="160"/>
                    <a:pt x="264" y="149"/>
                  </a:cubicBezTo>
                  <a:cubicBezTo>
                    <a:pt x="278" y="135"/>
                    <a:pt x="293" y="123"/>
                    <a:pt x="306" y="107"/>
                  </a:cubicBezTo>
                  <a:cubicBezTo>
                    <a:pt x="313" y="99"/>
                    <a:pt x="330" y="86"/>
                    <a:pt x="330" y="86"/>
                  </a:cubicBezTo>
                  <a:cubicBezTo>
                    <a:pt x="367" y="31"/>
                    <a:pt x="436" y="11"/>
                    <a:pt x="498" y="5"/>
                  </a:cubicBezTo>
                  <a:cubicBezTo>
                    <a:pt x="525" y="0"/>
                    <a:pt x="552" y="4"/>
                    <a:pt x="579" y="11"/>
                  </a:cubicBezTo>
                  <a:cubicBezTo>
                    <a:pt x="590" y="28"/>
                    <a:pt x="614" y="55"/>
                    <a:pt x="629" y="70"/>
                  </a:cubicBezTo>
                </a:path>
              </a:pathLst>
            </a:custGeom>
            <a:noFill/>
            <a:ln w="38100">
              <a:solidFill>
                <a:srgbClr val="699B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31" name="Freeform 251"/>
            <p:cNvSpPr>
              <a:spLocks/>
            </p:cNvSpPr>
            <p:nvPr/>
          </p:nvSpPr>
          <p:spPr bwMode="auto">
            <a:xfrm>
              <a:off x="4710113" y="5299075"/>
              <a:ext cx="1508125" cy="438150"/>
            </a:xfrm>
            <a:custGeom>
              <a:avLst/>
              <a:gdLst>
                <a:gd name="T0" fmla="*/ 0 w 950"/>
                <a:gd name="T1" fmla="*/ 2147483647 h 276"/>
                <a:gd name="T2" fmla="*/ 2147483647 w 950"/>
                <a:gd name="T3" fmla="*/ 2147483647 h 276"/>
                <a:gd name="T4" fmla="*/ 2147483647 w 950"/>
                <a:gd name="T5" fmla="*/ 2147483647 h 276"/>
                <a:gd name="T6" fmla="*/ 2147483647 w 950"/>
                <a:gd name="T7" fmla="*/ 2147483647 h 276"/>
                <a:gd name="T8" fmla="*/ 2147483647 w 950"/>
                <a:gd name="T9" fmla="*/ 2147483647 h 276"/>
                <a:gd name="T10" fmla="*/ 2147483647 w 950"/>
                <a:gd name="T11" fmla="*/ 2147483647 h 276"/>
                <a:gd name="T12" fmla="*/ 2147483647 w 950"/>
                <a:gd name="T13" fmla="*/ 2147483647 h 276"/>
                <a:gd name="T14" fmla="*/ 2147483647 w 950"/>
                <a:gd name="T15" fmla="*/ 2147483647 h 276"/>
                <a:gd name="T16" fmla="*/ 2147483647 w 950"/>
                <a:gd name="T17" fmla="*/ 2147483647 h 276"/>
                <a:gd name="T18" fmla="*/ 2147483647 w 950"/>
                <a:gd name="T19" fmla="*/ 2147483647 h 276"/>
                <a:gd name="T20" fmla="*/ 2147483647 w 950"/>
                <a:gd name="T21" fmla="*/ 2147483647 h 276"/>
                <a:gd name="T22" fmla="*/ 2147483647 w 950"/>
                <a:gd name="T23" fmla="*/ 2147483647 h 276"/>
                <a:gd name="T24" fmla="*/ 2147483647 w 950"/>
                <a:gd name="T25" fmla="*/ 2147483647 h 276"/>
                <a:gd name="T26" fmla="*/ 2147483647 w 950"/>
                <a:gd name="T27" fmla="*/ 2147483647 h 276"/>
                <a:gd name="T28" fmla="*/ 2147483647 w 950"/>
                <a:gd name="T29" fmla="*/ 2147483647 h 276"/>
                <a:gd name="T30" fmla="*/ 2147483647 w 950"/>
                <a:gd name="T31" fmla="*/ 2147483647 h 276"/>
                <a:gd name="T32" fmla="*/ 2147483647 w 950"/>
                <a:gd name="T33" fmla="*/ 2147483647 h 276"/>
                <a:gd name="T34" fmla="*/ 2147483647 w 950"/>
                <a:gd name="T35" fmla="*/ 2147483647 h 276"/>
                <a:gd name="T36" fmla="*/ 2147483647 w 950"/>
                <a:gd name="T37" fmla="*/ 2147483647 h 276"/>
                <a:gd name="T38" fmla="*/ 2147483647 w 950"/>
                <a:gd name="T39" fmla="*/ 2147483647 h 276"/>
                <a:gd name="T40" fmla="*/ 2147483647 w 950"/>
                <a:gd name="T41" fmla="*/ 2147483647 h 276"/>
                <a:gd name="T42" fmla="*/ 2147483647 w 950"/>
                <a:gd name="T43" fmla="*/ 0 h 2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0"/>
                <a:gd name="T67" fmla="*/ 0 h 276"/>
                <a:gd name="T68" fmla="*/ 950 w 950"/>
                <a:gd name="T69" fmla="*/ 276 h 2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0" h="276">
                  <a:moveTo>
                    <a:pt x="0" y="276"/>
                  </a:moveTo>
                  <a:cubicBezTo>
                    <a:pt x="7" y="269"/>
                    <a:pt x="40" y="252"/>
                    <a:pt x="34" y="250"/>
                  </a:cubicBezTo>
                  <a:cubicBezTo>
                    <a:pt x="44" y="238"/>
                    <a:pt x="53" y="231"/>
                    <a:pt x="66" y="222"/>
                  </a:cubicBezTo>
                  <a:cubicBezTo>
                    <a:pt x="77" y="200"/>
                    <a:pt x="91" y="184"/>
                    <a:pt x="114" y="178"/>
                  </a:cubicBezTo>
                  <a:cubicBezTo>
                    <a:pt x="123" y="170"/>
                    <a:pt x="111" y="171"/>
                    <a:pt x="122" y="168"/>
                  </a:cubicBezTo>
                  <a:cubicBezTo>
                    <a:pt x="133" y="165"/>
                    <a:pt x="158" y="161"/>
                    <a:pt x="182" y="162"/>
                  </a:cubicBezTo>
                  <a:cubicBezTo>
                    <a:pt x="211" y="163"/>
                    <a:pt x="240" y="167"/>
                    <a:pt x="268" y="174"/>
                  </a:cubicBezTo>
                  <a:cubicBezTo>
                    <a:pt x="276" y="176"/>
                    <a:pt x="282" y="175"/>
                    <a:pt x="290" y="178"/>
                  </a:cubicBezTo>
                  <a:cubicBezTo>
                    <a:pt x="299" y="180"/>
                    <a:pt x="311" y="185"/>
                    <a:pt x="322" y="186"/>
                  </a:cubicBezTo>
                  <a:cubicBezTo>
                    <a:pt x="333" y="187"/>
                    <a:pt x="316" y="186"/>
                    <a:pt x="358" y="186"/>
                  </a:cubicBezTo>
                  <a:cubicBezTo>
                    <a:pt x="430" y="185"/>
                    <a:pt x="502" y="186"/>
                    <a:pt x="574" y="184"/>
                  </a:cubicBezTo>
                  <a:cubicBezTo>
                    <a:pt x="616" y="183"/>
                    <a:pt x="604" y="183"/>
                    <a:pt x="612" y="182"/>
                  </a:cubicBezTo>
                  <a:cubicBezTo>
                    <a:pt x="620" y="181"/>
                    <a:pt x="615" y="182"/>
                    <a:pt x="620" y="178"/>
                  </a:cubicBezTo>
                  <a:cubicBezTo>
                    <a:pt x="625" y="174"/>
                    <a:pt x="633" y="162"/>
                    <a:pt x="640" y="156"/>
                  </a:cubicBezTo>
                  <a:cubicBezTo>
                    <a:pt x="647" y="150"/>
                    <a:pt x="654" y="152"/>
                    <a:pt x="662" y="144"/>
                  </a:cubicBezTo>
                  <a:cubicBezTo>
                    <a:pt x="673" y="134"/>
                    <a:pt x="678" y="114"/>
                    <a:pt x="686" y="106"/>
                  </a:cubicBezTo>
                  <a:cubicBezTo>
                    <a:pt x="694" y="98"/>
                    <a:pt x="694" y="107"/>
                    <a:pt x="710" y="98"/>
                  </a:cubicBezTo>
                  <a:cubicBezTo>
                    <a:pt x="719" y="72"/>
                    <a:pt x="759" y="61"/>
                    <a:pt x="782" y="52"/>
                  </a:cubicBezTo>
                  <a:cubicBezTo>
                    <a:pt x="789" y="49"/>
                    <a:pt x="794" y="44"/>
                    <a:pt x="802" y="42"/>
                  </a:cubicBezTo>
                  <a:cubicBezTo>
                    <a:pt x="807" y="41"/>
                    <a:pt x="818" y="38"/>
                    <a:pt x="818" y="38"/>
                  </a:cubicBezTo>
                  <a:cubicBezTo>
                    <a:pt x="844" y="20"/>
                    <a:pt x="876" y="21"/>
                    <a:pt x="906" y="16"/>
                  </a:cubicBezTo>
                  <a:cubicBezTo>
                    <a:pt x="917" y="8"/>
                    <a:pt x="936" y="0"/>
                    <a:pt x="950" y="0"/>
                  </a:cubicBezTo>
                </a:path>
              </a:pathLst>
            </a:custGeom>
            <a:noFill/>
            <a:ln w="28575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32" name="Freeform 253"/>
            <p:cNvSpPr>
              <a:spLocks/>
            </p:cNvSpPr>
            <p:nvPr/>
          </p:nvSpPr>
          <p:spPr bwMode="auto">
            <a:xfrm>
              <a:off x="4591050" y="2065338"/>
              <a:ext cx="725488" cy="1968500"/>
            </a:xfrm>
            <a:custGeom>
              <a:avLst/>
              <a:gdLst>
                <a:gd name="T0" fmla="*/ 2147483647 w 457"/>
                <a:gd name="T1" fmla="*/ 2147483647 h 1240"/>
                <a:gd name="T2" fmla="*/ 2147483647 w 457"/>
                <a:gd name="T3" fmla="*/ 2147483647 h 1240"/>
                <a:gd name="T4" fmla="*/ 2147483647 w 457"/>
                <a:gd name="T5" fmla="*/ 2147483647 h 1240"/>
                <a:gd name="T6" fmla="*/ 2147483647 w 457"/>
                <a:gd name="T7" fmla="*/ 2147483647 h 1240"/>
                <a:gd name="T8" fmla="*/ 2147483647 w 457"/>
                <a:gd name="T9" fmla="*/ 2147483647 h 1240"/>
                <a:gd name="T10" fmla="*/ 2147483647 w 457"/>
                <a:gd name="T11" fmla="*/ 2147483647 h 1240"/>
                <a:gd name="T12" fmla="*/ 2147483647 w 457"/>
                <a:gd name="T13" fmla="*/ 2147483647 h 1240"/>
                <a:gd name="T14" fmla="*/ 2147483647 w 457"/>
                <a:gd name="T15" fmla="*/ 2147483647 h 1240"/>
                <a:gd name="T16" fmla="*/ 2147483647 w 457"/>
                <a:gd name="T17" fmla="*/ 2147483647 h 1240"/>
                <a:gd name="T18" fmla="*/ 2147483647 w 457"/>
                <a:gd name="T19" fmla="*/ 2147483647 h 1240"/>
                <a:gd name="T20" fmla="*/ 2147483647 w 457"/>
                <a:gd name="T21" fmla="*/ 2147483647 h 1240"/>
                <a:gd name="T22" fmla="*/ 2147483647 w 457"/>
                <a:gd name="T23" fmla="*/ 2147483647 h 1240"/>
                <a:gd name="T24" fmla="*/ 2147483647 w 457"/>
                <a:gd name="T25" fmla="*/ 2147483647 h 1240"/>
                <a:gd name="T26" fmla="*/ 2147483647 w 457"/>
                <a:gd name="T27" fmla="*/ 2147483647 h 1240"/>
                <a:gd name="T28" fmla="*/ 2147483647 w 457"/>
                <a:gd name="T29" fmla="*/ 2147483647 h 1240"/>
                <a:gd name="T30" fmla="*/ 2147483647 w 457"/>
                <a:gd name="T31" fmla="*/ 2147483647 h 1240"/>
                <a:gd name="T32" fmla="*/ 2147483647 w 457"/>
                <a:gd name="T33" fmla="*/ 2147483647 h 1240"/>
                <a:gd name="T34" fmla="*/ 2147483647 w 457"/>
                <a:gd name="T35" fmla="*/ 2147483647 h 1240"/>
                <a:gd name="T36" fmla="*/ 2147483647 w 457"/>
                <a:gd name="T37" fmla="*/ 2147483647 h 1240"/>
                <a:gd name="T38" fmla="*/ 2147483647 w 457"/>
                <a:gd name="T39" fmla="*/ 2147483647 h 1240"/>
                <a:gd name="T40" fmla="*/ 2147483647 w 457"/>
                <a:gd name="T41" fmla="*/ 2147483647 h 1240"/>
                <a:gd name="T42" fmla="*/ 2147483647 w 457"/>
                <a:gd name="T43" fmla="*/ 2147483647 h 1240"/>
                <a:gd name="T44" fmla="*/ 2147483647 w 457"/>
                <a:gd name="T45" fmla="*/ 2147483647 h 1240"/>
                <a:gd name="T46" fmla="*/ 2147483647 w 457"/>
                <a:gd name="T47" fmla="*/ 0 h 12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7"/>
                <a:gd name="T73" fmla="*/ 0 h 1240"/>
                <a:gd name="T74" fmla="*/ 457 w 457"/>
                <a:gd name="T75" fmla="*/ 1240 h 12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7" h="1240">
                  <a:moveTo>
                    <a:pt x="7" y="1240"/>
                  </a:moveTo>
                  <a:cubicBezTo>
                    <a:pt x="8" y="1229"/>
                    <a:pt x="11" y="1191"/>
                    <a:pt x="11" y="1166"/>
                  </a:cubicBezTo>
                  <a:cubicBezTo>
                    <a:pt x="11" y="1141"/>
                    <a:pt x="0" y="1124"/>
                    <a:pt x="9" y="1092"/>
                  </a:cubicBezTo>
                  <a:cubicBezTo>
                    <a:pt x="12" y="1056"/>
                    <a:pt x="38" y="997"/>
                    <a:pt x="63" y="972"/>
                  </a:cubicBezTo>
                  <a:cubicBezTo>
                    <a:pt x="79" y="938"/>
                    <a:pt x="97" y="908"/>
                    <a:pt x="107" y="888"/>
                  </a:cubicBezTo>
                  <a:cubicBezTo>
                    <a:pt x="117" y="868"/>
                    <a:pt x="118" y="862"/>
                    <a:pt x="123" y="852"/>
                  </a:cubicBezTo>
                  <a:cubicBezTo>
                    <a:pt x="128" y="842"/>
                    <a:pt x="131" y="838"/>
                    <a:pt x="137" y="826"/>
                  </a:cubicBezTo>
                  <a:cubicBezTo>
                    <a:pt x="141" y="808"/>
                    <a:pt x="151" y="797"/>
                    <a:pt x="157" y="780"/>
                  </a:cubicBezTo>
                  <a:cubicBezTo>
                    <a:pt x="160" y="772"/>
                    <a:pt x="165" y="756"/>
                    <a:pt x="165" y="756"/>
                  </a:cubicBezTo>
                  <a:cubicBezTo>
                    <a:pt x="169" y="739"/>
                    <a:pt x="183" y="709"/>
                    <a:pt x="189" y="682"/>
                  </a:cubicBezTo>
                  <a:cubicBezTo>
                    <a:pt x="196" y="655"/>
                    <a:pt x="202" y="612"/>
                    <a:pt x="205" y="592"/>
                  </a:cubicBezTo>
                  <a:cubicBezTo>
                    <a:pt x="211" y="558"/>
                    <a:pt x="206" y="570"/>
                    <a:pt x="207" y="560"/>
                  </a:cubicBezTo>
                  <a:cubicBezTo>
                    <a:pt x="208" y="550"/>
                    <a:pt x="208" y="541"/>
                    <a:pt x="209" y="532"/>
                  </a:cubicBezTo>
                  <a:cubicBezTo>
                    <a:pt x="210" y="523"/>
                    <a:pt x="211" y="517"/>
                    <a:pt x="211" y="506"/>
                  </a:cubicBezTo>
                  <a:cubicBezTo>
                    <a:pt x="213" y="481"/>
                    <a:pt x="209" y="487"/>
                    <a:pt x="211" y="464"/>
                  </a:cubicBezTo>
                  <a:cubicBezTo>
                    <a:pt x="214" y="441"/>
                    <a:pt x="217" y="390"/>
                    <a:pt x="227" y="368"/>
                  </a:cubicBezTo>
                  <a:cubicBezTo>
                    <a:pt x="231" y="345"/>
                    <a:pt x="237" y="342"/>
                    <a:pt x="243" y="324"/>
                  </a:cubicBezTo>
                  <a:cubicBezTo>
                    <a:pt x="249" y="306"/>
                    <a:pt x="257" y="281"/>
                    <a:pt x="265" y="260"/>
                  </a:cubicBezTo>
                  <a:cubicBezTo>
                    <a:pt x="275" y="241"/>
                    <a:pt x="281" y="218"/>
                    <a:pt x="293" y="200"/>
                  </a:cubicBezTo>
                  <a:cubicBezTo>
                    <a:pt x="301" y="196"/>
                    <a:pt x="315" y="168"/>
                    <a:pt x="315" y="168"/>
                  </a:cubicBezTo>
                  <a:cubicBezTo>
                    <a:pt x="320" y="159"/>
                    <a:pt x="326" y="156"/>
                    <a:pt x="331" y="148"/>
                  </a:cubicBezTo>
                  <a:cubicBezTo>
                    <a:pt x="336" y="140"/>
                    <a:pt x="331" y="137"/>
                    <a:pt x="347" y="118"/>
                  </a:cubicBezTo>
                  <a:cubicBezTo>
                    <a:pt x="367" y="87"/>
                    <a:pt x="397" y="57"/>
                    <a:pt x="429" y="36"/>
                  </a:cubicBezTo>
                  <a:cubicBezTo>
                    <a:pt x="440" y="20"/>
                    <a:pt x="444" y="13"/>
                    <a:pt x="457" y="0"/>
                  </a:cubicBezTo>
                </a:path>
              </a:pathLst>
            </a:custGeom>
            <a:noFill/>
            <a:ln w="38100">
              <a:solidFill>
                <a:srgbClr val="699B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33" name="Freeform 254"/>
            <p:cNvSpPr>
              <a:spLocks/>
            </p:cNvSpPr>
            <p:nvPr/>
          </p:nvSpPr>
          <p:spPr bwMode="auto">
            <a:xfrm>
              <a:off x="5119688" y="2019300"/>
              <a:ext cx="111125" cy="230188"/>
            </a:xfrm>
            <a:custGeom>
              <a:avLst/>
              <a:gdLst>
                <a:gd name="T0" fmla="*/ 2147483647 w 70"/>
                <a:gd name="T1" fmla="*/ 2147483647 h 145"/>
                <a:gd name="T2" fmla="*/ 2147483647 w 70"/>
                <a:gd name="T3" fmla="*/ 2147483647 h 145"/>
                <a:gd name="T4" fmla="*/ 2147483647 w 70"/>
                <a:gd name="T5" fmla="*/ 2147483647 h 145"/>
                <a:gd name="T6" fmla="*/ 2147483647 w 70"/>
                <a:gd name="T7" fmla="*/ 2147483647 h 145"/>
                <a:gd name="T8" fmla="*/ 2147483647 w 70"/>
                <a:gd name="T9" fmla="*/ 2147483647 h 145"/>
                <a:gd name="T10" fmla="*/ 2147483647 w 70"/>
                <a:gd name="T11" fmla="*/ 2147483647 h 145"/>
                <a:gd name="T12" fmla="*/ 2147483647 w 70"/>
                <a:gd name="T13" fmla="*/ 2147483647 h 145"/>
                <a:gd name="T14" fmla="*/ 2147483647 w 70"/>
                <a:gd name="T15" fmla="*/ 2147483647 h 145"/>
                <a:gd name="T16" fmla="*/ 2147483647 w 70"/>
                <a:gd name="T17" fmla="*/ 2147483647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45"/>
                <a:gd name="T29" fmla="*/ 70 w 70"/>
                <a:gd name="T30" fmla="*/ 145 h 1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45">
                  <a:moveTo>
                    <a:pt x="6" y="137"/>
                  </a:moveTo>
                  <a:cubicBezTo>
                    <a:pt x="8" y="131"/>
                    <a:pt x="12" y="119"/>
                    <a:pt x="12" y="119"/>
                  </a:cubicBezTo>
                  <a:cubicBezTo>
                    <a:pt x="11" y="61"/>
                    <a:pt x="11" y="50"/>
                    <a:pt x="4" y="9"/>
                  </a:cubicBezTo>
                  <a:cubicBezTo>
                    <a:pt x="5" y="6"/>
                    <a:pt x="3" y="0"/>
                    <a:pt x="6" y="1"/>
                  </a:cubicBezTo>
                  <a:cubicBezTo>
                    <a:pt x="13" y="4"/>
                    <a:pt x="22" y="31"/>
                    <a:pt x="24" y="37"/>
                  </a:cubicBezTo>
                  <a:cubicBezTo>
                    <a:pt x="34" y="67"/>
                    <a:pt x="38" y="70"/>
                    <a:pt x="70" y="73"/>
                  </a:cubicBezTo>
                  <a:cubicBezTo>
                    <a:pt x="66" y="88"/>
                    <a:pt x="54" y="92"/>
                    <a:pt x="40" y="97"/>
                  </a:cubicBezTo>
                  <a:cubicBezTo>
                    <a:pt x="33" y="118"/>
                    <a:pt x="23" y="130"/>
                    <a:pt x="8" y="145"/>
                  </a:cubicBezTo>
                  <a:cubicBezTo>
                    <a:pt x="0" y="140"/>
                    <a:pt x="0" y="143"/>
                    <a:pt x="6" y="137"/>
                  </a:cubicBez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34" name="Freeform 255"/>
            <p:cNvSpPr>
              <a:spLocks/>
            </p:cNvSpPr>
            <p:nvPr/>
          </p:nvSpPr>
          <p:spPr bwMode="auto">
            <a:xfrm>
              <a:off x="5389563" y="3287713"/>
              <a:ext cx="492125" cy="584200"/>
            </a:xfrm>
            <a:custGeom>
              <a:avLst/>
              <a:gdLst>
                <a:gd name="T0" fmla="*/ 0 w 310"/>
                <a:gd name="T1" fmla="*/ 2147483647 h 368"/>
                <a:gd name="T2" fmla="*/ 2147483647 w 310"/>
                <a:gd name="T3" fmla="*/ 2147483647 h 368"/>
                <a:gd name="T4" fmla="*/ 2147483647 w 310"/>
                <a:gd name="T5" fmla="*/ 2147483647 h 368"/>
                <a:gd name="T6" fmla="*/ 2147483647 w 310"/>
                <a:gd name="T7" fmla="*/ 2147483647 h 368"/>
                <a:gd name="T8" fmla="*/ 2147483647 w 310"/>
                <a:gd name="T9" fmla="*/ 2147483647 h 368"/>
                <a:gd name="T10" fmla="*/ 2147483647 w 310"/>
                <a:gd name="T11" fmla="*/ 2147483647 h 368"/>
                <a:gd name="T12" fmla="*/ 2147483647 w 310"/>
                <a:gd name="T13" fmla="*/ 2147483647 h 368"/>
                <a:gd name="T14" fmla="*/ 2147483647 w 310"/>
                <a:gd name="T15" fmla="*/ 2147483647 h 368"/>
                <a:gd name="T16" fmla="*/ 2147483647 w 310"/>
                <a:gd name="T17" fmla="*/ 2147483647 h 368"/>
                <a:gd name="T18" fmla="*/ 2147483647 w 310"/>
                <a:gd name="T19" fmla="*/ 2147483647 h 368"/>
                <a:gd name="T20" fmla="*/ 2147483647 w 310"/>
                <a:gd name="T21" fmla="*/ 2147483647 h 368"/>
                <a:gd name="T22" fmla="*/ 2147483647 w 310"/>
                <a:gd name="T23" fmla="*/ 2147483647 h 368"/>
                <a:gd name="T24" fmla="*/ 2147483647 w 310"/>
                <a:gd name="T25" fmla="*/ 2147483647 h 368"/>
                <a:gd name="T26" fmla="*/ 2147483647 w 310"/>
                <a:gd name="T27" fmla="*/ 2147483647 h 368"/>
                <a:gd name="T28" fmla="*/ 2147483647 w 310"/>
                <a:gd name="T29" fmla="*/ 0 h 3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0"/>
                <a:gd name="T46" fmla="*/ 0 h 368"/>
                <a:gd name="T47" fmla="*/ 310 w 310"/>
                <a:gd name="T48" fmla="*/ 368 h 3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0" h="368">
                  <a:moveTo>
                    <a:pt x="0" y="368"/>
                  </a:moveTo>
                  <a:cubicBezTo>
                    <a:pt x="2" y="358"/>
                    <a:pt x="1" y="353"/>
                    <a:pt x="10" y="350"/>
                  </a:cubicBezTo>
                  <a:cubicBezTo>
                    <a:pt x="11" y="348"/>
                    <a:pt x="12" y="346"/>
                    <a:pt x="14" y="344"/>
                  </a:cubicBezTo>
                  <a:cubicBezTo>
                    <a:pt x="16" y="342"/>
                    <a:pt x="18" y="342"/>
                    <a:pt x="20" y="340"/>
                  </a:cubicBezTo>
                  <a:cubicBezTo>
                    <a:pt x="22" y="338"/>
                    <a:pt x="19" y="336"/>
                    <a:pt x="24" y="328"/>
                  </a:cubicBezTo>
                  <a:cubicBezTo>
                    <a:pt x="29" y="320"/>
                    <a:pt x="42" y="301"/>
                    <a:pt x="50" y="290"/>
                  </a:cubicBezTo>
                  <a:cubicBezTo>
                    <a:pt x="58" y="279"/>
                    <a:pt x="57" y="281"/>
                    <a:pt x="72" y="260"/>
                  </a:cubicBezTo>
                  <a:cubicBezTo>
                    <a:pt x="86" y="239"/>
                    <a:pt x="126" y="186"/>
                    <a:pt x="140" y="166"/>
                  </a:cubicBezTo>
                  <a:cubicBezTo>
                    <a:pt x="154" y="146"/>
                    <a:pt x="148" y="149"/>
                    <a:pt x="156" y="140"/>
                  </a:cubicBezTo>
                  <a:cubicBezTo>
                    <a:pt x="159" y="130"/>
                    <a:pt x="177" y="116"/>
                    <a:pt x="186" y="110"/>
                  </a:cubicBezTo>
                  <a:cubicBezTo>
                    <a:pt x="190" y="99"/>
                    <a:pt x="201" y="87"/>
                    <a:pt x="208" y="78"/>
                  </a:cubicBezTo>
                  <a:cubicBezTo>
                    <a:pt x="221" y="61"/>
                    <a:pt x="232" y="52"/>
                    <a:pt x="250" y="40"/>
                  </a:cubicBezTo>
                  <a:cubicBezTo>
                    <a:pt x="255" y="33"/>
                    <a:pt x="258" y="31"/>
                    <a:pt x="266" y="28"/>
                  </a:cubicBezTo>
                  <a:cubicBezTo>
                    <a:pt x="273" y="21"/>
                    <a:pt x="281" y="17"/>
                    <a:pt x="290" y="14"/>
                  </a:cubicBezTo>
                  <a:cubicBezTo>
                    <a:pt x="297" y="7"/>
                    <a:pt x="306" y="8"/>
                    <a:pt x="310" y="0"/>
                  </a:cubicBezTo>
                </a:path>
              </a:pathLst>
            </a:custGeom>
            <a:noFill/>
            <a:ln w="19050">
              <a:solidFill>
                <a:srgbClr val="66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35" name="Text Box 193"/>
            <p:cNvSpPr txBox="1">
              <a:spLocks noChangeArrowheads="1"/>
            </p:cNvSpPr>
            <p:nvPr/>
          </p:nvSpPr>
          <p:spPr bwMode="auto">
            <a:xfrm>
              <a:off x="4294188" y="3706813"/>
              <a:ext cx="9906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 b="1">
                  <a:latin typeface="Arial" pitchFamily="34" charset="0"/>
                </a:rPr>
                <a:t>A H M E D A B A D</a:t>
              </a:r>
            </a:p>
          </p:txBody>
        </p:sp>
        <p:sp>
          <p:nvSpPr>
            <p:cNvPr id="336" name="Text Box 256"/>
            <p:cNvSpPr txBox="1">
              <a:spLocks noChangeArrowheads="1"/>
            </p:cNvSpPr>
            <p:nvPr/>
          </p:nvSpPr>
          <p:spPr bwMode="auto">
            <a:xfrm rot="18625535">
              <a:off x="3706019" y="2112169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BANAS RIVER</a:t>
              </a:r>
            </a:p>
          </p:txBody>
        </p:sp>
        <p:sp>
          <p:nvSpPr>
            <p:cNvPr id="337" name="Line 257"/>
            <p:cNvSpPr>
              <a:spLocks noChangeShapeType="1"/>
            </p:cNvSpPr>
            <p:nvPr/>
          </p:nvSpPr>
          <p:spPr bwMode="auto">
            <a:xfrm>
              <a:off x="3983038" y="1392238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83"/>
            <p:cNvGrpSpPr>
              <a:grpSpLocks/>
            </p:cNvGrpSpPr>
            <p:nvPr/>
          </p:nvGrpSpPr>
          <p:grpSpPr bwMode="auto">
            <a:xfrm>
              <a:off x="9317038" y="5951538"/>
              <a:ext cx="374650" cy="977900"/>
              <a:chOff x="9383713" y="5951538"/>
              <a:chExt cx="374650" cy="977918"/>
            </a:xfrm>
          </p:grpSpPr>
          <p:grpSp>
            <p:nvGrpSpPr>
              <p:cNvPr id="6" name="Group 182"/>
              <p:cNvGrpSpPr>
                <a:grpSpLocks/>
              </p:cNvGrpSpPr>
              <p:nvPr/>
            </p:nvGrpSpPr>
            <p:grpSpPr bwMode="auto">
              <a:xfrm>
                <a:off x="9383713" y="5951538"/>
                <a:ext cx="374650" cy="977918"/>
                <a:chOff x="9383713" y="5951538"/>
                <a:chExt cx="374650" cy="977918"/>
              </a:xfrm>
            </p:grpSpPr>
            <p:sp>
              <p:nvSpPr>
                <p:cNvPr id="359" name="Rectangle 259"/>
                <p:cNvSpPr>
                  <a:spLocks noChangeArrowheads="1"/>
                </p:cNvSpPr>
                <p:nvPr/>
              </p:nvSpPr>
              <p:spPr bwMode="auto">
                <a:xfrm>
                  <a:off x="9383713" y="5951538"/>
                  <a:ext cx="365125" cy="149243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IN" altLang="en-US"/>
                </a:p>
              </p:txBody>
            </p:sp>
            <p:sp>
              <p:nvSpPr>
                <p:cNvPr id="360" name="Rectangle 260"/>
                <p:cNvSpPr>
                  <a:spLocks noChangeArrowheads="1"/>
                </p:cNvSpPr>
                <p:nvPr/>
              </p:nvSpPr>
              <p:spPr bwMode="auto">
                <a:xfrm>
                  <a:off x="9383713" y="6151563"/>
                  <a:ext cx="365125" cy="149243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IN" altLang="en-US"/>
                </a:p>
              </p:txBody>
            </p:sp>
            <p:sp>
              <p:nvSpPr>
                <p:cNvPr id="361" name="Rectangle 261"/>
                <p:cNvSpPr>
                  <a:spLocks noChangeArrowheads="1"/>
                </p:cNvSpPr>
                <p:nvPr/>
              </p:nvSpPr>
              <p:spPr bwMode="auto">
                <a:xfrm>
                  <a:off x="9388475" y="6356350"/>
                  <a:ext cx="365125" cy="149243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IN" altLang="en-US"/>
                </a:p>
              </p:txBody>
            </p:sp>
            <p:sp>
              <p:nvSpPr>
                <p:cNvPr id="362" name="Rectangle 262"/>
                <p:cNvSpPr>
                  <a:spLocks noChangeArrowheads="1"/>
                </p:cNvSpPr>
                <p:nvPr/>
              </p:nvSpPr>
              <p:spPr bwMode="auto">
                <a:xfrm>
                  <a:off x="9393238" y="6580188"/>
                  <a:ext cx="365125" cy="149243"/>
                </a:xfrm>
                <a:prstGeom prst="rect">
                  <a:avLst/>
                </a:prstGeom>
                <a:solidFill>
                  <a:srgbClr val="FFFF9F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IN" altLang="en-US"/>
                </a:p>
              </p:txBody>
            </p:sp>
            <p:sp>
              <p:nvSpPr>
                <p:cNvPr id="363" name="Rectangle 263"/>
                <p:cNvSpPr>
                  <a:spLocks noChangeArrowheads="1"/>
                </p:cNvSpPr>
                <p:nvPr/>
              </p:nvSpPr>
              <p:spPr bwMode="auto">
                <a:xfrm>
                  <a:off x="9393238" y="6780213"/>
                  <a:ext cx="365125" cy="149243"/>
                </a:xfrm>
                <a:prstGeom prst="rect">
                  <a:avLst/>
                </a:prstGeom>
                <a:solidFill>
                  <a:srgbClr val="3AF2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IN" altLang="en-US"/>
                </a:p>
              </p:txBody>
            </p:sp>
          </p:grpSp>
          <p:sp>
            <p:nvSpPr>
              <p:cNvPr id="356" name="Freeform 265"/>
              <p:cNvSpPr>
                <a:spLocks/>
              </p:cNvSpPr>
              <p:nvPr/>
            </p:nvSpPr>
            <p:spPr bwMode="auto">
              <a:xfrm>
                <a:off x="9417050" y="6016625"/>
                <a:ext cx="300038" cy="38100"/>
              </a:xfrm>
              <a:custGeom>
                <a:avLst/>
                <a:gdLst>
                  <a:gd name="T0" fmla="*/ 0 w 189"/>
                  <a:gd name="T1" fmla="*/ 2147483647 h 24"/>
                  <a:gd name="T2" fmla="*/ 2147483647 w 189"/>
                  <a:gd name="T3" fmla="*/ 2147483647 h 24"/>
                  <a:gd name="T4" fmla="*/ 2147483647 w 189"/>
                  <a:gd name="T5" fmla="*/ 2147483647 h 24"/>
                  <a:gd name="T6" fmla="*/ 2147483647 w 189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9"/>
                  <a:gd name="T13" fmla="*/ 0 h 24"/>
                  <a:gd name="T14" fmla="*/ 189 w 189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9" h="24">
                    <a:moveTo>
                      <a:pt x="0" y="24"/>
                    </a:moveTo>
                    <a:cubicBezTo>
                      <a:pt x="5" y="8"/>
                      <a:pt x="18" y="8"/>
                      <a:pt x="33" y="3"/>
                    </a:cubicBezTo>
                    <a:cubicBezTo>
                      <a:pt x="66" y="5"/>
                      <a:pt x="97" y="3"/>
                      <a:pt x="126" y="18"/>
                    </a:cubicBezTo>
                    <a:cubicBezTo>
                      <a:pt x="154" y="15"/>
                      <a:pt x="166" y="11"/>
                      <a:pt x="189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357" name="Freeform 267"/>
              <p:cNvSpPr>
                <a:spLocks/>
              </p:cNvSpPr>
              <p:nvPr/>
            </p:nvSpPr>
            <p:spPr bwMode="auto">
              <a:xfrm>
                <a:off x="9448800" y="6223000"/>
                <a:ext cx="239713" cy="23813"/>
              </a:xfrm>
              <a:custGeom>
                <a:avLst/>
                <a:gdLst>
                  <a:gd name="T0" fmla="*/ 0 w 151"/>
                  <a:gd name="T1" fmla="*/ 2147483647 h 15"/>
                  <a:gd name="T2" fmla="*/ 2147483647 w 151"/>
                  <a:gd name="T3" fmla="*/ 2147483647 h 15"/>
                  <a:gd name="T4" fmla="*/ 2147483647 w 151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51"/>
                  <a:gd name="T10" fmla="*/ 0 h 15"/>
                  <a:gd name="T11" fmla="*/ 151 w 15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1" h="15">
                    <a:moveTo>
                      <a:pt x="0" y="9"/>
                    </a:moveTo>
                    <a:cubicBezTo>
                      <a:pt x="13" y="10"/>
                      <a:pt x="54" y="15"/>
                      <a:pt x="79" y="14"/>
                    </a:cubicBezTo>
                    <a:cubicBezTo>
                      <a:pt x="104" y="13"/>
                      <a:pt x="136" y="3"/>
                      <a:pt x="151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IN" altLang="en-US"/>
              </a:p>
            </p:txBody>
          </p:sp>
          <p:sp>
            <p:nvSpPr>
              <p:cNvPr id="358" name="Line 268"/>
              <p:cNvSpPr>
                <a:spLocks noChangeShapeType="1"/>
              </p:cNvSpPr>
              <p:nvPr/>
            </p:nvSpPr>
            <p:spPr bwMode="auto">
              <a:xfrm>
                <a:off x="9455150" y="6421438"/>
                <a:ext cx="2286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9" name="Freeform 269"/>
            <p:cNvSpPr>
              <a:spLocks/>
            </p:cNvSpPr>
            <p:nvPr/>
          </p:nvSpPr>
          <p:spPr bwMode="auto">
            <a:xfrm>
              <a:off x="7673975" y="4587875"/>
              <a:ext cx="652463" cy="601663"/>
            </a:xfrm>
            <a:custGeom>
              <a:avLst/>
              <a:gdLst>
                <a:gd name="T0" fmla="*/ 0 w 411"/>
                <a:gd name="T1" fmla="*/ 0 h 379"/>
                <a:gd name="T2" fmla="*/ 2147483647 w 411"/>
                <a:gd name="T3" fmla="*/ 2147483647 h 379"/>
                <a:gd name="T4" fmla="*/ 2147483647 w 411"/>
                <a:gd name="T5" fmla="*/ 2147483647 h 379"/>
                <a:gd name="T6" fmla="*/ 2147483647 w 411"/>
                <a:gd name="T7" fmla="*/ 2147483647 h 379"/>
                <a:gd name="T8" fmla="*/ 2147483647 w 411"/>
                <a:gd name="T9" fmla="*/ 2147483647 h 379"/>
                <a:gd name="T10" fmla="*/ 2147483647 w 411"/>
                <a:gd name="T11" fmla="*/ 2147483647 h 379"/>
                <a:gd name="T12" fmla="*/ 2147483647 w 411"/>
                <a:gd name="T13" fmla="*/ 2147483647 h 379"/>
                <a:gd name="T14" fmla="*/ 2147483647 w 411"/>
                <a:gd name="T15" fmla="*/ 2147483647 h 379"/>
                <a:gd name="T16" fmla="*/ 2147483647 w 411"/>
                <a:gd name="T17" fmla="*/ 2147483647 h 379"/>
                <a:gd name="T18" fmla="*/ 2147483647 w 411"/>
                <a:gd name="T19" fmla="*/ 2147483647 h 379"/>
                <a:gd name="T20" fmla="*/ 2147483647 w 411"/>
                <a:gd name="T21" fmla="*/ 2147483647 h 379"/>
                <a:gd name="T22" fmla="*/ 2147483647 w 411"/>
                <a:gd name="T23" fmla="*/ 2147483647 h 379"/>
                <a:gd name="T24" fmla="*/ 2147483647 w 411"/>
                <a:gd name="T25" fmla="*/ 2147483647 h 379"/>
                <a:gd name="T26" fmla="*/ 2147483647 w 411"/>
                <a:gd name="T27" fmla="*/ 2147483647 h 379"/>
                <a:gd name="T28" fmla="*/ 2147483647 w 411"/>
                <a:gd name="T29" fmla="*/ 2147483647 h 3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1"/>
                <a:gd name="T46" fmla="*/ 0 h 379"/>
                <a:gd name="T47" fmla="*/ 411 w 411"/>
                <a:gd name="T48" fmla="*/ 379 h 3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1" h="379">
                  <a:moveTo>
                    <a:pt x="0" y="0"/>
                  </a:moveTo>
                  <a:cubicBezTo>
                    <a:pt x="20" y="3"/>
                    <a:pt x="21" y="3"/>
                    <a:pt x="27" y="21"/>
                  </a:cubicBezTo>
                  <a:cubicBezTo>
                    <a:pt x="28" y="37"/>
                    <a:pt x="28" y="53"/>
                    <a:pt x="30" y="69"/>
                  </a:cubicBezTo>
                  <a:cubicBezTo>
                    <a:pt x="33" y="95"/>
                    <a:pt x="80" y="116"/>
                    <a:pt x="96" y="132"/>
                  </a:cubicBezTo>
                  <a:cubicBezTo>
                    <a:pt x="98" y="139"/>
                    <a:pt x="97" y="147"/>
                    <a:pt x="102" y="153"/>
                  </a:cubicBezTo>
                  <a:cubicBezTo>
                    <a:pt x="114" y="168"/>
                    <a:pt x="141" y="171"/>
                    <a:pt x="156" y="186"/>
                  </a:cubicBezTo>
                  <a:cubicBezTo>
                    <a:pt x="162" y="210"/>
                    <a:pt x="173" y="212"/>
                    <a:pt x="195" y="219"/>
                  </a:cubicBezTo>
                  <a:cubicBezTo>
                    <a:pt x="210" y="230"/>
                    <a:pt x="228" y="240"/>
                    <a:pt x="246" y="246"/>
                  </a:cubicBezTo>
                  <a:cubicBezTo>
                    <a:pt x="271" y="271"/>
                    <a:pt x="273" y="311"/>
                    <a:pt x="303" y="330"/>
                  </a:cubicBezTo>
                  <a:cubicBezTo>
                    <a:pt x="320" y="340"/>
                    <a:pt x="341" y="343"/>
                    <a:pt x="360" y="348"/>
                  </a:cubicBezTo>
                  <a:cubicBezTo>
                    <a:pt x="368" y="350"/>
                    <a:pt x="376" y="352"/>
                    <a:pt x="384" y="354"/>
                  </a:cubicBezTo>
                  <a:cubicBezTo>
                    <a:pt x="388" y="355"/>
                    <a:pt x="396" y="357"/>
                    <a:pt x="396" y="357"/>
                  </a:cubicBezTo>
                  <a:cubicBezTo>
                    <a:pt x="411" y="372"/>
                    <a:pt x="379" y="343"/>
                    <a:pt x="390" y="360"/>
                  </a:cubicBezTo>
                  <a:cubicBezTo>
                    <a:pt x="395" y="367"/>
                    <a:pt x="403" y="366"/>
                    <a:pt x="405" y="375"/>
                  </a:cubicBezTo>
                  <a:cubicBezTo>
                    <a:pt x="406" y="379"/>
                    <a:pt x="399" y="375"/>
                    <a:pt x="399" y="37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40" name="Freeform 270"/>
            <p:cNvSpPr>
              <a:spLocks/>
            </p:cNvSpPr>
            <p:nvPr/>
          </p:nvSpPr>
          <p:spPr bwMode="auto">
            <a:xfrm>
              <a:off x="8535988" y="4459288"/>
              <a:ext cx="139700" cy="704850"/>
            </a:xfrm>
            <a:custGeom>
              <a:avLst/>
              <a:gdLst>
                <a:gd name="T0" fmla="*/ 2147483647 w 88"/>
                <a:gd name="T1" fmla="*/ 0 h 444"/>
                <a:gd name="T2" fmla="*/ 2147483647 w 88"/>
                <a:gd name="T3" fmla="*/ 2147483647 h 444"/>
                <a:gd name="T4" fmla="*/ 2147483647 w 88"/>
                <a:gd name="T5" fmla="*/ 2147483647 h 444"/>
                <a:gd name="T6" fmla="*/ 0 w 88"/>
                <a:gd name="T7" fmla="*/ 2147483647 h 444"/>
                <a:gd name="T8" fmla="*/ 2147483647 w 88"/>
                <a:gd name="T9" fmla="*/ 2147483647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44"/>
                <a:gd name="T17" fmla="*/ 88 w 8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44">
                  <a:moveTo>
                    <a:pt x="72" y="0"/>
                  </a:moveTo>
                  <a:cubicBezTo>
                    <a:pt x="88" y="23"/>
                    <a:pt x="80" y="8"/>
                    <a:pt x="75" y="63"/>
                  </a:cubicBezTo>
                  <a:cubicBezTo>
                    <a:pt x="72" y="94"/>
                    <a:pt x="62" y="131"/>
                    <a:pt x="48" y="159"/>
                  </a:cubicBezTo>
                  <a:cubicBezTo>
                    <a:pt x="37" y="222"/>
                    <a:pt x="16" y="283"/>
                    <a:pt x="0" y="345"/>
                  </a:cubicBezTo>
                  <a:cubicBezTo>
                    <a:pt x="3" y="404"/>
                    <a:pt x="6" y="386"/>
                    <a:pt x="6" y="4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41" name="Freeform 271"/>
            <p:cNvSpPr>
              <a:spLocks/>
            </p:cNvSpPr>
            <p:nvPr/>
          </p:nvSpPr>
          <p:spPr bwMode="auto">
            <a:xfrm>
              <a:off x="6802438" y="4745038"/>
              <a:ext cx="190500" cy="233362"/>
            </a:xfrm>
            <a:custGeom>
              <a:avLst/>
              <a:gdLst>
                <a:gd name="T0" fmla="*/ 0 w 120"/>
                <a:gd name="T1" fmla="*/ 0 h 147"/>
                <a:gd name="T2" fmla="*/ 2147483647 w 120"/>
                <a:gd name="T3" fmla="*/ 2147483647 h 147"/>
                <a:gd name="T4" fmla="*/ 2147483647 w 120"/>
                <a:gd name="T5" fmla="*/ 2147483647 h 147"/>
                <a:gd name="T6" fmla="*/ 2147483647 w 120"/>
                <a:gd name="T7" fmla="*/ 2147483647 h 147"/>
                <a:gd name="T8" fmla="*/ 2147483647 w 120"/>
                <a:gd name="T9" fmla="*/ 2147483647 h 147"/>
                <a:gd name="T10" fmla="*/ 2147483647 w 120"/>
                <a:gd name="T11" fmla="*/ 2147483647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47"/>
                <a:gd name="T20" fmla="*/ 120 w 120"/>
                <a:gd name="T21" fmla="*/ 147 h 1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47">
                  <a:moveTo>
                    <a:pt x="0" y="0"/>
                  </a:moveTo>
                  <a:cubicBezTo>
                    <a:pt x="5" y="37"/>
                    <a:pt x="4" y="24"/>
                    <a:pt x="30" y="45"/>
                  </a:cubicBezTo>
                  <a:cubicBezTo>
                    <a:pt x="37" y="50"/>
                    <a:pt x="41" y="58"/>
                    <a:pt x="48" y="63"/>
                  </a:cubicBezTo>
                  <a:cubicBezTo>
                    <a:pt x="51" y="65"/>
                    <a:pt x="54" y="67"/>
                    <a:pt x="57" y="69"/>
                  </a:cubicBezTo>
                  <a:cubicBezTo>
                    <a:pt x="60" y="95"/>
                    <a:pt x="68" y="106"/>
                    <a:pt x="93" y="114"/>
                  </a:cubicBezTo>
                  <a:cubicBezTo>
                    <a:pt x="101" y="126"/>
                    <a:pt x="113" y="134"/>
                    <a:pt x="120" y="147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42" name="Freeform 275"/>
            <p:cNvSpPr>
              <a:spLocks/>
            </p:cNvSpPr>
            <p:nvPr/>
          </p:nvSpPr>
          <p:spPr bwMode="auto">
            <a:xfrm>
              <a:off x="1279525" y="3325813"/>
              <a:ext cx="1690688" cy="1165225"/>
            </a:xfrm>
            <a:custGeom>
              <a:avLst/>
              <a:gdLst>
                <a:gd name="T0" fmla="*/ 2147483647 w 1065"/>
                <a:gd name="T1" fmla="*/ 2147483647 h 734"/>
                <a:gd name="T2" fmla="*/ 2147483647 w 1065"/>
                <a:gd name="T3" fmla="*/ 2147483647 h 734"/>
                <a:gd name="T4" fmla="*/ 2147483647 w 1065"/>
                <a:gd name="T5" fmla="*/ 2147483647 h 734"/>
                <a:gd name="T6" fmla="*/ 2147483647 w 1065"/>
                <a:gd name="T7" fmla="*/ 2147483647 h 734"/>
                <a:gd name="T8" fmla="*/ 2147483647 w 1065"/>
                <a:gd name="T9" fmla="*/ 2147483647 h 734"/>
                <a:gd name="T10" fmla="*/ 2147483647 w 1065"/>
                <a:gd name="T11" fmla="*/ 2147483647 h 734"/>
                <a:gd name="T12" fmla="*/ 2147483647 w 1065"/>
                <a:gd name="T13" fmla="*/ 2147483647 h 734"/>
                <a:gd name="T14" fmla="*/ 2147483647 w 1065"/>
                <a:gd name="T15" fmla="*/ 2147483647 h 734"/>
                <a:gd name="T16" fmla="*/ 2147483647 w 1065"/>
                <a:gd name="T17" fmla="*/ 2147483647 h 734"/>
                <a:gd name="T18" fmla="*/ 2147483647 w 1065"/>
                <a:gd name="T19" fmla="*/ 2147483647 h 734"/>
                <a:gd name="T20" fmla="*/ 2147483647 w 1065"/>
                <a:gd name="T21" fmla="*/ 2147483647 h 734"/>
                <a:gd name="T22" fmla="*/ 2147483647 w 1065"/>
                <a:gd name="T23" fmla="*/ 2147483647 h 734"/>
                <a:gd name="T24" fmla="*/ 2147483647 w 1065"/>
                <a:gd name="T25" fmla="*/ 2147483647 h 734"/>
                <a:gd name="T26" fmla="*/ 2147483647 w 1065"/>
                <a:gd name="T27" fmla="*/ 2147483647 h 734"/>
                <a:gd name="T28" fmla="*/ 2147483647 w 1065"/>
                <a:gd name="T29" fmla="*/ 2147483647 h 734"/>
                <a:gd name="T30" fmla="*/ 2147483647 w 1065"/>
                <a:gd name="T31" fmla="*/ 2147483647 h 734"/>
                <a:gd name="T32" fmla="*/ 2147483647 w 1065"/>
                <a:gd name="T33" fmla="*/ 2147483647 h 734"/>
                <a:gd name="T34" fmla="*/ 2147483647 w 1065"/>
                <a:gd name="T35" fmla="*/ 2147483647 h 734"/>
                <a:gd name="T36" fmla="*/ 2147483647 w 1065"/>
                <a:gd name="T37" fmla="*/ 2147483647 h 734"/>
                <a:gd name="T38" fmla="*/ 2147483647 w 1065"/>
                <a:gd name="T39" fmla="*/ 2147483647 h 734"/>
                <a:gd name="T40" fmla="*/ 2147483647 w 1065"/>
                <a:gd name="T41" fmla="*/ 2147483647 h 734"/>
                <a:gd name="T42" fmla="*/ 2147483647 w 1065"/>
                <a:gd name="T43" fmla="*/ 2147483647 h 734"/>
                <a:gd name="T44" fmla="*/ 2147483647 w 1065"/>
                <a:gd name="T45" fmla="*/ 2147483647 h 734"/>
                <a:gd name="T46" fmla="*/ 2147483647 w 1065"/>
                <a:gd name="T47" fmla="*/ 2147483647 h 734"/>
                <a:gd name="T48" fmla="*/ 2147483647 w 1065"/>
                <a:gd name="T49" fmla="*/ 2147483647 h 734"/>
                <a:gd name="T50" fmla="*/ 2147483647 w 1065"/>
                <a:gd name="T51" fmla="*/ 2147483647 h 734"/>
                <a:gd name="T52" fmla="*/ 2147483647 w 1065"/>
                <a:gd name="T53" fmla="*/ 2147483647 h 734"/>
                <a:gd name="T54" fmla="*/ 2147483647 w 1065"/>
                <a:gd name="T55" fmla="*/ 2147483647 h 734"/>
                <a:gd name="T56" fmla="*/ 2147483647 w 1065"/>
                <a:gd name="T57" fmla="*/ 2147483647 h 734"/>
                <a:gd name="T58" fmla="*/ 2147483647 w 1065"/>
                <a:gd name="T59" fmla="*/ 2147483647 h 734"/>
                <a:gd name="T60" fmla="*/ 2147483647 w 1065"/>
                <a:gd name="T61" fmla="*/ 2147483647 h 734"/>
                <a:gd name="T62" fmla="*/ 2147483647 w 1065"/>
                <a:gd name="T63" fmla="*/ 2147483647 h 734"/>
                <a:gd name="T64" fmla="*/ 2147483647 w 1065"/>
                <a:gd name="T65" fmla="*/ 2147483647 h 734"/>
                <a:gd name="T66" fmla="*/ 2147483647 w 1065"/>
                <a:gd name="T67" fmla="*/ 2147483647 h 734"/>
                <a:gd name="T68" fmla="*/ 2147483647 w 1065"/>
                <a:gd name="T69" fmla="*/ 2147483647 h 734"/>
                <a:gd name="T70" fmla="*/ 2147483647 w 1065"/>
                <a:gd name="T71" fmla="*/ 2147483647 h 734"/>
                <a:gd name="T72" fmla="*/ 2147483647 w 1065"/>
                <a:gd name="T73" fmla="*/ 2147483647 h 734"/>
                <a:gd name="T74" fmla="*/ 2147483647 w 1065"/>
                <a:gd name="T75" fmla="*/ 2147483647 h 734"/>
                <a:gd name="T76" fmla="*/ 2147483647 w 1065"/>
                <a:gd name="T77" fmla="*/ 2147483647 h 734"/>
                <a:gd name="T78" fmla="*/ 2147483647 w 1065"/>
                <a:gd name="T79" fmla="*/ 2147483647 h 734"/>
                <a:gd name="T80" fmla="*/ 2147483647 w 1065"/>
                <a:gd name="T81" fmla="*/ 2147483647 h 734"/>
                <a:gd name="T82" fmla="*/ 2147483647 w 1065"/>
                <a:gd name="T83" fmla="*/ 2147483647 h 734"/>
                <a:gd name="T84" fmla="*/ 2147483647 w 1065"/>
                <a:gd name="T85" fmla="*/ 2147483647 h 734"/>
                <a:gd name="T86" fmla="*/ 2147483647 w 1065"/>
                <a:gd name="T87" fmla="*/ 2147483647 h 734"/>
                <a:gd name="T88" fmla="*/ 2147483647 w 1065"/>
                <a:gd name="T89" fmla="*/ 2147483647 h 734"/>
                <a:gd name="T90" fmla="*/ 2147483647 w 1065"/>
                <a:gd name="T91" fmla="*/ 2147483647 h 734"/>
                <a:gd name="T92" fmla="*/ 2147483647 w 1065"/>
                <a:gd name="T93" fmla="*/ 2147483647 h 734"/>
                <a:gd name="T94" fmla="*/ 2147483647 w 1065"/>
                <a:gd name="T95" fmla="*/ 2147483647 h 734"/>
                <a:gd name="T96" fmla="*/ 2147483647 w 1065"/>
                <a:gd name="T97" fmla="*/ 2147483647 h 7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65"/>
                <a:gd name="T148" fmla="*/ 0 h 734"/>
                <a:gd name="T149" fmla="*/ 1065 w 1065"/>
                <a:gd name="T150" fmla="*/ 734 h 7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65" h="734">
                  <a:moveTo>
                    <a:pt x="16" y="680"/>
                  </a:moveTo>
                  <a:cubicBezTo>
                    <a:pt x="44" y="677"/>
                    <a:pt x="64" y="669"/>
                    <a:pt x="92" y="666"/>
                  </a:cubicBezTo>
                  <a:cubicBezTo>
                    <a:pt x="98" y="662"/>
                    <a:pt x="105" y="661"/>
                    <a:pt x="110" y="657"/>
                  </a:cubicBezTo>
                  <a:cubicBezTo>
                    <a:pt x="129" y="641"/>
                    <a:pt x="102" y="653"/>
                    <a:pt x="125" y="645"/>
                  </a:cubicBezTo>
                  <a:cubicBezTo>
                    <a:pt x="148" y="622"/>
                    <a:pt x="149" y="630"/>
                    <a:pt x="191" y="627"/>
                  </a:cubicBezTo>
                  <a:cubicBezTo>
                    <a:pt x="203" y="619"/>
                    <a:pt x="210" y="605"/>
                    <a:pt x="224" y="600"/>
                  </a:cubicBezTo>
                  <a:cubicBezTo>
                    <a:pt x="241" y="602"/>
                    <a:pt x="249" y="603"/>
                    <a:pt x="263" y="612"/>
                  </a:cubicBezTo>
                  <a:cubicBezTo>
                    <a:pt x="291" y="608"/>
                    <a:pt x="312" y="602"/>
                    <a:pt x="341" y="600"/>
                  </a:cubicBezTo>
                  <a:cubicBezTo>
                    <a:pt x="351" y="597"/>
                    <a:pt x="368" y="585"/>
                    <a:pt x="368" y="585"/>
                  </a:cubicBezTo>
                  <a:cubicBezTo>
                    <a:pt x="382" y="564"/>
                    <a:pt x="373" y="569"/>
                    <a:pt x="389" y="564"/>
                  </a:cubicBezTo>
                  <a:cubicBezTo>
                    <a:pt x="390" y="556"/>
                    <a:pt x="389" y="547"/>
                    <a:pt x="392" y="540"/>
                  </a:cubicBezTo>
                  <a:cubicBezTo>
                    <a:pt x="393" y="537"/>
                    <a:pt x="399" y="535"/>
                    <a:pt x="401" y="537"/>
                  </a:cubicBezTo>
                  <a:cubicBezTo>
                    <a:pt x="422" y="558"/>
                    <a:pt x="393" y="561"/>
                    <a:pt x="428" y="573"/>
                  </a:cubicBezTo>
                  <a:cubicBezTo>
                    <a:pt x="438" y="572"/>
                    <a:pt x="449" y="575"/>
                    <a:pt x="458" y="570"/>
                  </a:cubicBezTo>
                  <a:cubicBezTo>
                    <a:pt x="461" y="568"/>
                    <a:pt x="470" y="536"/>
                    <a:pt x="473" y="531"/>
                  </a:cubicBezTo>
                  <a:cubicBezTo>
                    <a:pt x="472" y="521"/>
                    <a:pt x="475" y="509"/>
                    <a:pt x="470" y="501"/>
                  </a:cubicBezTo>
                  <a:cubicBezTo>
                    <a:pt x="467" y="496"/>
                    <a:pt x="456" y="502"/>
                    <a:pt x="452" y="498"/>
                  </a:cubicBezTo>
                  <a:cubicBezTo>
                    <a:pt x="447" y="493"/>
                    <a:pt x="461" y="486"/>
                    <a:pt x="467" y="483"/>
                  </a:cubicBezTo>
                  <a:cubicBezTo>
                    <a:pt x="478" y="478"/>
                    <a:pt x="496" y="472"/>
                    <a:pt x="509" y="471"/>
                  </a:cubicBezTo>
                  <a:cubicBezTo>
                    <a:pt x="544" y="468"/>
                    <a:pt x="579" y="466"/>
                    <a:pt x="614" y="462"/>
                  </a:cubicBezTo>
                  <a:cubicBezTo>
                    <a:pt x="620" y="458"/>
                    <a:pt x="627" y="458"/>
                    <a:pt x="632" y="453"/>
                  </a:cubicBezTo>
                  <a:cubicBezTo>
                    <a:pt x="637" y="448"/>
                    <a:pt x="637" y="437"/>
                    <a:pt x="644" y="435"/>
                  </a:cubicBezTo>
                  <a:cubicBezTo>
                    <a:pt x="667" y="427"/>
                    <a:pt x="656" y="430"/>
                    <a:pt x="677" y="426"/>
                  </a:cubicBezTo>
                  <a:cubicBezTo>
                    <a:pt x="692" y="416"/>
                    <a:pt x="705" y="398"/>
                    <a:pt x="716" y="384"/>
                  </a:cubicBezTo>
                  <a:cubicBezTo>
                    <a:pt x="720" y="378"/>
                    <a:pt x="724" y="372"/>
                    <a:pt x="728" y="366"/>
                  </a:cubicBezTo>
                  <a:cubicBezTo>
                    <a:pt x="730" y="363"/>
                    <a:pt x="734" y="357"/>
                    <a:pt x="734" y="357"/>
                  </a:cubicBezTo>
                  <a:cubicBezTo>
                    <a:pt x="738" y="333"/>
                    <a:pt x="735" y="345"/>
                    <a:pt x="743" y="321"/>
                  </a:cubicBezTo>
                  <a:cubicBezTo>
                    <a:pt x="744" y="318"/>
                    <a:pt x="746" y="312"/>
                    <a:pt x="746" y="312"/>
                  </a:cubicBezTo>
                  <a:cubicBezTo>
                    <a:pt x="743" y="308"/>
                    <a:pt x="734" y="285"/>
                    <a:pt x="725" y="294"/>
                  </a:cubicBezTo>
                  <a:cubicBezTo>
                    <a:pt x="747" y="290"/>
                    <a:pt x="770" y="290"/>
                    <a:pt x="791" y="282"/>
                  </a:cubicBezTo>
                  <a:cubicBezTo>
                    <a:pt x="795" y="281"/>
                    <a:pt x="782" y="277"/>
                    <a:pt x="782" y="273"/>
                  </a:cubicBezTo>
                  <a:cubicBezTo>
                    <a:pt x="782" y="266"/>
                    <a:pt x="795" y="258"/>
                    <a:pt x="800" y="255"/>
                  </a:cubicBezTo>
                  <a:cubicBezTo>
                    <a:pt x="807" y="244"/>
                    <a:pt x="814" y="228"/>
                    <a:pt x="827" y="222"/>
                  </a:cubicBezTo>
                  <a:cubicBezTo>
                    <a:pt x="836" y="218"/>
                    <a:pt x="854" y="213"/>
                    <a:pt x="854" y="213"/>
                  </a:cubicBezTo>
                  <a:cubicBezTo>
                    <a:pt x="862" y="201"/>
                    <a:pt x="862" y="197"/>
                    <a:pt x="848" y="192"/>
                  </a:cubicBezTo>
                  <a:cubicBezTo>
                    <a:pt x="839" y="178"/>
                    <a:pt x="840" y="168"/>
                    <a:pt x="854" y="159"/>
                  </a:cubicBezTo>
                  <a:cubicBezTo>
                    <a:pt x="864" y="144"/>
                    <a:pt x="870" y="137"/>
                    <a:pt x="884" y="126"/>
                  </a:cubicBezTo>
                  <a:cubicBezTo>
                    <a:pt x="890" y="122"/>
                    <a:pt x="902" y="114"/>
                    <a:pt x="902" y="114"/>
                  </a:cubicBezTo>
                  <a:cubicBezTo>
                    <a:pt x="909" y="92"/>
                    <a:pt x="876" y="104"/>
                    <a:pt x="863" y="105"/>
                  </a:cubicBezTo>
                  <a:cubicBezTo>
                    <a:pt x="857" y="122"/>
                    <a:pt x="859" y="129"/>
                    <a:pt x="845" y="138"/>
                  </a:cubicBezTo>
                  <a:cubicBezTo>
                    <a:pt x="828" y="164"/>
                    <a:pt x="828" y="156"/>
                    <a:pt x="800" y="165"/>
                  </a:cubicBezTo>
                  <a:cubicBezTo>
                    <a:pt x="786" y="186"/>
                    <a:pt x="797" y="194"/>
                    <a:pt x="773" y="210"/>
                  </a:cubicBezTo>
                  <a:cubicBezTo>
                    <a:pt x="765" y="209"/>
                    <a:pt x="756" y="211"/>
                    <a:pt x="749" y="207"/>
                  </a:cubicBezTo>
                  <a:cubicBezTo>
                    <a:pt x="727" y="194"/>
                    <a:pt x="747" y="189"/>
                    <a:pt x="719" y="180"/>
                  </a:cubicBezTo>
                  <a:cubicBezTo>
                    <a:pt x="708" y="182"/>
                    <a:pt x="690" y="188"/>
                    <a:pt x="710" y="195"/>
                  </a:cubicBezTo>
                  <a:cubicBezTo>
                    <a:pt x="711" y="198"/>
                    <a:pt x="714" y="201"/>
                    <a:pt x="713" y="204"/>
                  </a:cubicBezTo>
                  <a:cubicBezTo>
                    <a:pt x="711" y="209"/>
                    <a:pt x="685" y="220"/>
                    <a:pt x="677" y="228"/>
                  </a:cubicBezTo>
                  <a:cubicBezTo>
                    <a:pt x="649" y="225"/>
                    <a:pt x="644" y="219"/>
                    <a:pt x="617" y="222"/>
                  </a:cubicBezTo>
                  <a:cubicBezTo>
                    <a:pt x="586" y="269"/>
                    <a:pt x="583" y="269"/>
                    <a:pt x="524" y="273"/>
                  </a:cubicBezTo>
                  <a:cubicBezTo>
                    <a:pt x="515" y="276"/>
                    <a:pt x="495" y="283"/>
                    <a:pt x="488" y="288"/>
                  </a:cubicBezTo>
                  <a:cubicBezTo>
                    <a:pt x="482" y="292"/>
                    <a:pt x="477" y="299"/>
                    <a:pt x="470" y="300"/>
                  </a:cubicBezTo>
                  <a:cubicBezTo>
                    <a:pt x="452" y="304"/>
                    <a:pt x="460" y="301"/>
                    <a:pt x="446" y="306"/>
                  </a:cubicBezTo>
                  <a:cubicBezTo>
                    <a:pt x="415" y="337"/>
                    <a:pt x="380" y="339"/>
                    <a:pt x="338" y="342"/>
                  </a:cubicBezTo>
                  <a:cubicBezTo>
                    <a:pt x="320" y="341"/>
                    <a:pt x="301" y="346"/>
                    <a:pt x="284" y="339"/>
                  </a:cubicBezTo>
                  <a:cubicBezTo>
                    <a:pt x="278" y="337"/>
                    <a:pt x="281" y="323"/>
                    <a:pt x="287" y="321"/>
                  </a:cubicBezTo>
                  <a:cubicBezTo>
                    <a:pt x="307" y="315"/>
                    <a:pt x="329" y="319"/>
                    <a:pt x="350" y="318"/>
                  </a:cubicBezTo>
                  <a:cubicBezTo>
                    <a:pt x="395" y="303"/>
                    <a:pt x="386" y="298"/>
                    <a:pt x="443" y="294"/>
                  </a:cubicBezTo>
                  <a:cubicBezTo>
                    <a:pt x="457" y="284"/>
                    <a:pt x="472" y="275"/>
                    <a:pt x="488" y="270"/>
                  </a:cubicBezTo>
                  <a:cubicBezTo>
                    <a:pt x="508" y="239"/>
                    <a:pt x="524" y="243"/>
                    <a:pt x="563" y="240"/>
                  </a:cubicBezTo>
                  <a:cubicBezTo>
                    <a:pt x="573" y="234"/>
                    <a:pt x="580" y="225"/>
                    <a:pt x="590" y="219"/>
                  </a:cubicBezTo>
                  <a:cubicBezTo>
                    <a:pt x="597" y="209"/>
                    <a:pt x="604" y="202"/>
                    <a:pt x="614" y="195"/>
                  </a:cubicBezTo>
                  <a:cubicBezTo>
                    <a:pt x="627" y="175"/>
                    <a:pt x="650" y="165"/>
                    <a:pt x="665" y="147"/>
                  </a:cubicBezTo>
                  <a:cubicBezTo>
                    <a:pt x="676" y="134"/>
                    <a:pt x="677" y="117"/>
                    <a:pt x="689" y="105"/>
                  </a:cubicBezTo>
                  <a:cubicBezTo>
                    <a:pt x="701" y="93"/>
                    <a:pt x="714" y="85"/>
                    <a:pt x="725" y="72"/>
                  </a:cubicBezTo>
                  <a:cubicBezTo>
                    <a:pt x="736" y="59"/>
                    <a:pt x="750" y="45"/>
                    <a:pt x="767" y="39"/>
                  </a:cubicBezTo>
                  <a:cubicBezTo>
                    <a:pt x="773" y="37"/>
                    <a:pt x="785" y="33"/>
                    <a:pt x="785" y="33"/>
                  </a:cubicBezTo>
                  <a:cubicBezTo>
                    <a:pt x="857" y="38"/>
                    <a:pt x="929" y="35"/>
                    <a:pt x="1001" y="27"/>
                  </a:cubicBezTo>
                  <a:cubicBezTo>
                    <a:pt x="1039" y="26"/>
                    <a:pt x="1045" y="0"/>
                    <a:pt x="1055" y="3"/>
                  </a:cubicBezTo>
                  <a:cubicBezTo>
                    <a:pt x="1065" y="6"/>
                    <a:pt x="1060" y="38"/>
                    <a:pt x="1058" y="48"/>
                  </a:cubicBezTo>
                  <a:cubicBezTo>
                    <a:pt x="1056" y="58"/>
                    <a:pt x="1052" y="53"/>
                    <a:pt x="1040" y="66"/>
                  </a:cubicBezTo>
                  <a:cubicBezTo>
                    <a:pt x="1036" y="117"/>
                    <a:pt x="1024" y="101"/>
                    <a:pt x="986" y="126"/>
                  </a:cubicBezTo>
                  <a:cubicBezTo>
                    <a:pt x="977" y="132"/>
                    <a:pt x="968" y="138"/>
                    <a:pt x="959" y="144"/>
                  </a:cubicBezTo>
                  <a:cubicBezTo>
                    <a:pt x="956" y="146"/>
                    <a:pt x="950" y="150"/>
                    <a:pt x="950" y="150"/>
                  </a:cubicBezTo>
                  <a:cubicBezTo>
                    <a:pt x="934" y="174"/>
                    <a:pt x="927" y="199"/>
                    <a:pt x="911" y="222"/>
                  </a:cubicBezTo>
                  <a:cubicBezTo>
                    <a:pt x="904" y="232"/>
                    <a:pt x="892" y="236"/>
                    <a:pt x="884" y="246"/>
                  </a:cubicBezTo>
                  <a:cubicBezTo>
                    <a:pt x="865" y="270"/>
                    <a:pt x="880" y="258"/>
                    <a:pt x="863" y="270"/>
                  </a:cubicBezTo>
                  <a:cubicBezTo>
                    <a:pt x="856" y="291"/>
                    <a:pt x="862" y="284"/>
                    <a:pt x="848" y="294"/>
                  </a:cubicBezTo>
                  <a:cubicBezTo>
                    <a:pt x="834" y="315"/>
                    <a:pt x="842" y="308"/>
                    <a:pt x="827" y="318"/>
                  </a:cubicBezTo>
                  <a:cubicBezTo>
                    <a:pt x="820" y="340"/>
                    <a:pt x="825" y="332"/>
                    <a:pt x="812" y="345"/>
                  </a:cubicBezTo>
                  <a:cubicBezTo>
                    <a:pt x="804" y="369"/>
                    <a:pt x="781" y="377"/>
                    <a:pt x="758" y="381"/>
                  </a:cubicBezTo>
                  <a:cubicBezTo>
                    <a:pt x="752" y="387"/>
                    <a:pt x="746" y="393"/>
                    <a:pt x="740" y="399"/>
                  </a:cubicBezTo>
                  <a:cubicBezTo>
                    <a:pt x="729" y="410"/>
                    <a:pt x="735" y="433"/>
                    <a:pt x="722" y="444"/>
                  </a:cubicBezTo>
                  <a:cubicBezTo>
                    <a:pt x="713" y="452"/>
                    <a:pt x="697" y="460"/>
                    <a:pt x="686" y="465"/>
                  </a:cubicBezTo>
                  <a:cubicBezTo>
                    <a:pt x="680" y="468"/>
                    <a:pt x="668" y="471"/>
                    <a:pt x="668" y="471"/>
                  </a:cubicBezTo>
                  <a:cubicBezTo>
                    <a:pt x="661" y="491"/>
                    <a:pt x="671" y="468"/>
                    <a:pt x="647" y="492"/>
                  </a:cubicBezTo>
                  <a:cubicBezTo>
                    <a:pt x="631" y="508"/>
                    <a:pt x="615" y="524"/>
                    <a:pt x="593" y="531"/>
                  </a:cubicBezTo>
                  <a:cubicBezTo>
                    <a:pt x="587" y="530"/>
                    <a:pt x="580" y="532"/>
                    <a:pt x="575" y="528"/>
                  </a:cubicBezTo>
                  <a:cubicBezTo>
                    <a:pt x="570" y="524"/>
                    <a:pt x="569" y="510"/>
                    <a:pt x="569" y="510"/>
                  </a:cubicBezTo>
                  <a:cubicBezTo>
                    <a:pt x="558" y="511"/>
                    <a:pt x="547" y="510"/>
                    <a:pt x="536" y="513"/>
                  </a:cubicBezTo>
                  <a:cubicBezTo>
                    <a:pt x="521" y="517"/>
                    <a:pt x="514" y="545"/>
                    <a:pt x="500" y="555"/>
                  </a:cubicBezTo>
                  <a:cubicBezTo>
                    <a:pt x="491" y="581"/>
                    <a:pt x="467" y="595"/>
                    <a:pt x="443" y="603"/>
                  </a:cubicBezTo>
                  <a:cubicBezTo>
                    <a:pt x="415" y="631"/>
                    <a:pt x="349" y="626"/>
                    <a:pt x="317" y="627"/>
                  </a:cubicBezTo>
                  <a:cubicBezTo>
                    <a:pt x="276" y="641"/>
                    <a:pt x="285" y="647"/>
                    <a:pt x="233" y="651"/>
                  </a:cubicBezTo>
                  <a:cubicBezTo>
                    <a:pt x="198" y="663"/>
                    <a:pt x="175" y="672"/>
                    <a:pt x="137" y="675"/>
                  </a:cubicBezTo>
                  <a:cubicBezTo>
                    <a:pt x="119" y="681"/>
                    <a:pt x="108" y="684"/>
                    <a:pt x="89" y="687"/>
                  </a:cubicBezTo>
                  <a:cubicBezTo>
                    <a:pt x="74" y="692"/>
                    <a:pt x="69" y="705"/>
                    <a:pt x="56" y="714"/>
                  </a:cubicBezTo>
                  <a:cubicBezTo>
                    <a:pt x="46" y="729"/>
                    <a:pt x="28" y="731"/>
                    <a:pt x="10" y="734"/>
                  </a:cubicBezTo>
                  <a:cubicBezTo>
                    <a:pt x="0" y="732"/>
                    <a:pt x="7" y="725"/>
                    <a:pt x="8" y="716"/>
                  </a:cubicBezTo>
                  <a:cubicBezTo>
                    <a:pt x="9" y="707"/>
                    <a:pt x="14" y="687"/>
                    <a:pt x="16" y="680"/>
                  </a:cubicBez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43" name="Freeform 277"/>
            <p:cNvSpPr>
              <a:spLocks/>
            </p:cNvSpPr>
            <p:nvPr/>
          </p:nvSpPr>
          <p:spPr bwMode="auto">
            <a:xfrm>
              <a:off x="4437063" y="3859213"/>
              <a:ext cx="957262" cy="614362"/>
            </a:xfrm>
            <a:custGeom>
              <a:avLst/>
              <a:gdLst>
                <a:gd name="T0" fmla="*/ 2147483647 w 603"/>
                <a:gd name="T1" fmla="*/ 2147483647 h 387"/>
                <a:gd name="T2" fmla="*/ 2147483647 w 603"/>
                <a:gd name="T3" fmla="*/ 2147483647 h 387"/>
                <a:gd name="T4" fmla="*/ 2147483647 w 603"/>
                <a:gd name="T5" fmla="*/ 2147483647 h 387"/>
                <a:gd name="T6" fmla="*/ 2147483647 w 603"/>
                <a:gd name="T7" fmla="*/ 2147483647 h 387"/>
                <a:gd name="T8" fmla="*/ 2147483647 w 603"/>
                <a:gd name="T9" fmla="*/ 2147483647 h 387"/>
                <a:gd name="T10" fmla="*/ 2147483647 w 603"/>
                <a:gd name="T11" fmla="*/ 2147483647 h 387"/>
                <a:gd name="T12" fmla="*/ 2147483647 w 603"/>
                <a:gd name="T13" fmla="*/ 2147483647 h 387"/>
                <a:gd name="T14" fmla="*/ 2147483647 w 603"/>
                <a:gd name="T15" fmla="*/ 2147483647 h 387"/>
                <a:gd name="T16" fmla="*/ 2147483647 w 603"/>
                <a:gd name="T17" fmla="*/ 2147483647 h 387"/>
                <a:gd name="T18" fmla="*/ 2147483647 w 603"/>
                <a:gd name="T19" fmla="*/ 2147483647 h 387"/>
                <a:gd name="T20" fmla="*/ 2147483647 w 603"/>
                <a:gd name="T21" fmla="*/ 2147483647 h 387"/>
                <a:gd name="T22" fmla="*/ 2147483647 w 603"/>
                <a:gd name="T23" fmla="*/ 2147483647 h 387"/>
                <a:gd name="T24" fmla="*/ 2147483647 w 603"/>
                <a:gd name="T25" fmla="*/ 0 h 387"/>
                <a:gd name="T26" fmla="*/ 2147483647 w 603"/>
                <a:gd name="T27" fmla="*/ 2147483647 h 387"/>
                <a:gd name="T28" fmla="*/ 2147483647 w 603"/>
                <a:gd name="T29" fmla="*/ 2147483647 h 387"/>
                <a:gd name="T30" fmla="*/ 2147483647 w 603"/>
                <a:gd name="T31" fmla="*/ 2147483647 h 387"/>
                <a:gd name="T32" fmla="*/ 2147483647 w 603"/>
                <a:gd name="T33" fmla="*/ 2147483647 h 387"/>
                <a:gd name="T34" fmla="*/ 2147483647 w 603"/>
                <a:gd name="T35" fmla="*/ 2147483647 h 387"/>
                <a:gd name="T36" fmla="*/ 2147483647 w 603"/>
                <a:gd name="T37" fmla="*/ 2147483647 h 387"/>
                <a:gd name="T38" fmla="*/ 2147483647 w 603"/>
                <a:gd name="T39" fmla="*/ 2147483647 h 387"/>
                <a:gd name="T40" fmla="*/ 2147483647 w 603"/>
                <a:gd name="T41" fmla="*/ 2147483647 h 387"/>
                <a:gd name="T42" fmla="*/ 2147483647 w 603"/>
                <a:gd name="T43" fmla="*/ 2147483647 h 3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3"/>
                <a:gd name="T67" fmla="*/ 0 h 387"/>
                <a:gd name="T68" fmla="*/ 603 w 603"/>
                <a:gd name="T69" fmla="*/ 387 h 3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3" h="387">
                  <a:moveTo>
                    <a:pt x="170" y="366"/>
                  </a:moveTo>
                  <a:cubicBezTo>
                    <a:pt x="137" y="363"/>
                    <a:pt x="144" y="342"/>
                    <a:pt x="122" y="336"/>
                  </a:cubicBezTo>
                  <a:cubicBezTo>
                    <a:pt x="100" y="332"/>
                    <a:pt x="55" y="342"/>
                    <a:pt x="38" y="342"/>
                  </a:cubicBezTo>
                  <a:cubicBezTo>
                    <a:pt x="21" y="342"/>
                    <a:pt x="19" y="350"/>
                    <a:pt x="20" y="333"/>
                  </a:cubicBezTo>
                  <a:cubicBezTo>
                    <a:pt x="0" y="293"/>
                    <a:pt x="27" y="267"/>
                    <a:pt x="47" y="237"/>
                  </a:cubicBezTo>
                  <a:cubicBezTo>
                    <a:pt x="55" y="206"/>
                    <a:pt x="67" y="193"/>
                    <a:pt x="98" y="183"/>
                  </a:cubicBezTo>
                  <a:cubicBezTo>
                    <a:pt x="115" y="166"/>
                    <a:pt x="135" y="143"/>
                    <a:pt x="158" y="135"/>
                  </a:cubicBezTo>
                  <a:cubicBezTo>
                    <a:pt x="185" y="124"/>
                    <a:pt x="238" y="97"/>
                    <a:pt x="266" y="93"/>
                  </a:cubicBezTo>
                  <a:cubicBezTo>
                    <a:pt x="295" y="86"/>
                    <a:pt x="305" y="95"/>
                    <a:pt x="332" y="93"/>
                  </a:cubicBezTo>
                  <a:cubicBezTo>
                    <a:pt x="366" y="87"/>
                    <a:pt x="393" y="88"/>
                    <a:pt x="428" y="84"/>
                  </a:cubicBezTo>
                  <a:cubicBezTo>
                    <a:pt x="443" y="79"/>
                    <a:pt x="459" y="77"/>
                    <a:pt x="473" y="69"/>
                  </a:cubicBezTo>
                  <a:cubicBezTo>
                    <a:pt x="498" y="56"/>
                    <a:pt x="497" y="40"/>
                    <a:pt x="524" y="36"/>
                  </a:cubicBezTo>
                  <a:cubicBezTo>
                    <a:pt x="544" y="29"/>
                    <a:pt x="572" y="7"/>
                    <a:pt x="593" y="0"/>
                  </a:cubicBezTo>
                  <a:cubicBezTo>
                    <a:pt x="603" y="0"/>
                    <a:pt x="585" y="13"/>
                    <a:pt x="578" y="24"/>
                  </a:cubicBezTo>
                  <a:cubicBezTo>
                    <a:pt x="571" y="35"/>
                    <a:pt x="561" y="47"/>
                    <a:pt x="548" y="66"/>
                  </a:cubicBezTo>
                  <a:cubicBezTo>
                    <a:pt x="538" y="96"/>
                    <a:pt x="521" y="111"/>
                    <a:pt x="500" y="138"/>
                  </a:cubicBezTo>
                  <a:cubicBezTo>
                    <a:pt x="488" y="150"/>
                    <a:pt x="493" y="147"/>
                    <a:pt x="485" y="156"/>
                  </a:cubicBezTo>
                  <a:cubicBezTo>
                    <a:pt x="480" y="162"/>
                    <a:pt x="482" y="186"/>
                    <a:pt x="476" y="192"/>
                  </a:cubicBezTo>
                  <a:cubicBezTo>
                    <a:pt x="465" y="225"/>
                    <a:pt x="448" y="255"/>
                    <a:pt x="428" y="285"/>
                  </a:cubicBezTo>
                  <a:cubicBezTo>
                    <a:pt x="421" y="295"/>
                    <a:pt x="408" y="332"/>
                    <a:pt x="398" y="339"/>
                  </a:cubicBezTo>
                  <a:cubicBezTo>
                    <a:pt x="368" y="359"/>
                    <a:pt x="344" y="368"/>
                    <a:pt x="308" y="372"/>
                  </a:cubicBezTo>
                  <a:cubicBezTo>
                    <a:pt x="248" y="387"/>
                    <a:pt x="247" y="373"/>
                    <a:pt x="170" y="366"/>
                  </a:cubicBezTo>
                  <a:close/>
                </a:path>
              </a:pathLst>
            </a:custGeom>
            <a:solidFill>
              <a:srgbClr val="3CFA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44" name="Text Box 278"/>
            <p:cNvSpPr txBox="1">
              <a:spLocks noChangeArrowheads="1"/>
            </p:cNvSpPr>
            <p:nvPr/>
          </p:nvSpPr>
          <p:spPr bwMode="auto">
            <a:xfrm rot="16818680">
              <a:off x="4301332" y="2607469"/>
              <a:ext cx="11430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SABARMATI RIVER</a:t>
              </a:r>
            </a:p>
          </p:txBody>
        </p:sp>
        <p:sp>
          <p:nvSpPr>
            <p:cNvPr id="345" name="Text Box 279"/>
            <p:cNvSpPr txBox="1">
              <a:spLocks noChangeArrowheads="1"/>
            </p:cNvSpPr>
            <p:nvPr/>
          </p:nvSpPr>
          <p:spPr bwMode="auto">
            <a:xfrm rot="18362637">
              <a:off x="5080794" y="3261519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MAHI RIVER</a:t>
              </a:r>
            </a:p>
          </p:txBody>
        </p:sp>
        <p:sp>
          <p:nvSpPr>
            <p:cNvPr id="346" name="Freeform 281"/>
            <p:cNvSpPr>
              <a:spLocks/>
            </p:cNvSpPr>
            <p:nvPr/>
          </p:nvSpPr>
          <p:spPr bwMode="auto">
            <a:xfrm>
              <a:off x="1477963" y="2652713"/>
              <a:ext cx="1374775" cy="485775"/>
            </a:xfrm>
            <a:custGeom>
              <a:avLst/>
              <a:gdLst>
                <a:gd name="T0" fmla="*/ 2147483647 w 866"/>
                <a:gd name="T1" fmla="*/ 2147483647 h 306"/>
                <a:gd name="T2" fmla="*/ 2147483647 w 866"/>
                <a:gd name="T3" fmla="*/ 2147483647 h 306"/>
                <a:gd name="T4" fmla="*/ 2147483647 w 866"/>
                <a:gd name="T5" fmla="*/ 2147483647 h 306"/>
                <a:gd name="T6" fmla="*/ 2147483647 w 866"/>
                <a:gd name="T7" fmla="*/ 2147483647 h 306"/>
                <a:gd name="T8" fmla="*/ 2147483647 w 866"/>
                <a:gd name="T9" fmla="*/ 2147483647 h 306"/>
                <a:gd name="T10" fmla="*/ 2147483647 w 866"/>
                <a:gd name="T11" fmla="*/ 2147483647 h 306"/>
                <a:gd name="T12" fmla="*/ 2147483647 w 866"/>
                <a:gd name="T13" fmla="*/ 2147483647 h 306"/>
                <a:gd name="T14" fmla="*/ 2147483647 w 866"/>
                <a:gd name="T15" fmla="*/ 2147483647 h 306"/>
                <a:gd name="T16" fmla="*/ 2147483647 w 866"/>
                <a:gd name="T17" fmla="*/ 2147483647 h 306"/>
                <a:gd name="T18" fmla="*/ 2147483647 w 866"/>
                <a:gd name="T19" fmla="*/ 2147483647 h 306"/>
                <a:gd name="T20" fmla="*/ 2147483647 w 866"/>
                <a:gd name="T21" fmla="*/ 2147483647 h 306"/>
                <a:gd name="T22" fmla="*/ 2147483647 w 866"/>
                <a:gd name="T23" fmla="*/ 2147483647 h 306"/>
                <a:gd name="T24" fmla="*/ 2147483647 w 866"/>
                <a:gd name="T25" fmla="*/ 2147483647 h 306"/>
                <a:gd name="T26" fmla="*/ 2147483647 w 866"/>
                <a:gd name="T27" fmla="*/ 2147483647 h 306"/>
                <a:gd name="T28" fmla="*/ 2147483647 w 866"/>
                <a:gd name="T29" fmla="*/ 2147483647 h 306"/>
                <a:gd name="T30" fmla="*/ 2147483647 w 866"/>
                <a:gd name="T31" fmla="*/ 2147483647 h 306"/>
                <a:gd name="T32" fmla="*/ 2147483647 w 866"/>
                <a:gd name="T33" fmla="*/ 2147483647 h 306"/>
                <a:gd name="T34" fmla="*/ 2147483647 w 866"/>
                <a:gd name="T35" fmla="*/ 2147483647 h 306"/>
                <a:gd name="T36" fmla="*/ 2147483647 w 866"/>
                <a:gd name="T37" fmla="*/ 2147483647 h 306"/>
                <a:gd name="T38" fmla="*/ 2147483647 w 866"/>
                <a:gd name="T39" fmla="*/ 2147483647 h 306"/>
                <a:gd name="T40" fmla="*/ 2147483647 w 866"/>
                <a:gd name="T41" fmla="*/ 2147483647 h 306"/>
                <a:gd name="T42" fmla="*/ 2147483647 w 866"/>
                <a:gd name="T43" fmla="*/ 2147483647 h 306"/>
                <a:gd name="T44" fmla="*/ 2147483647 w 866"/>
                <a:gd name="T45" fmla="*/ 2147483647 h 306"/>
                <a:gd name="T46" fmla="*/ 2147483647 w 866"/>
                <a:gd name="T47" fmla="*/ 2147483647 h 306"/>
                <a:gd name="T48" fmla="*/ 2147483647 w 866"/>
                <a:gd name="T49" fmla="*/ 2147483647 h 306"/>
                <a:gd name="T50" fmla="*/ 2147483647 w 866"/>
                <a:gd name="T51" fmla="*/ 2147483647 h 306"/>
                <a:gd name="T52" fmla="*/ 2147483647 w 866"/>
                <a:gd name="T53" fmla="*/ 2147483647 h 306"/>
                <a:gd name="T54" fmla="*/ 2147483647 w 866"/>
                <a:gd name="T55" fmla="*/ 2147483647 h 306"/>
                <a:gd name="T56" fmla="*/ 2147483647 w 866"/>
                <a:gd name="T57" fmla="*/ 2147483647 h 306"/>
                <a:gd name="T58" fmla="*/ 2147483647 w 866"/>
                <a:gd name="T59" fmla="*/ 2147483647 h 306"/>
                <a:gd name="T60" fmla="*/ 2147483647 w 866"/>
                <a:gd name="T61" fmla="*/ 2147483647 h 306"/>
                <a:gd name="T62" fmla="*/ 2147483647 w 866"/>
                <a:gd name="T63" fmla="*/ 2147483647 h 306"/>
                <a:gd name="T64" fmla="*/ 2147483647 w 866"/>
                <a:gd name="T65" fmla="*/ 2147483647 h 306"/>
                <a:gd name="T66" fmla="*/ 2147483647 w 866"/>
                <a:gd name="T67" fmla="*/ 2147483647 h 306"/>
                <a:gd name="T68" fmla="*/ 2147483647 w 866"/>
                <a:gd name="T69" fmla="*/ 2147483647 h 306"/>
                <a:gd name="T70" fmla="*/ 2147483647 w 866"/>
                <a:gd name="T71" fmla="*/ 2147483647 h 306"/>
                <a:gd name="T72" fmla="*/ 2147483647 w 866"/>
                <a:gd name="T73" fmla="*/ 2147483647 h 306"/>
                <a:gd name="T74" fmla="*/ 2147483647 w 866"/>
                <a:gd name="T75" fmla="*/ 2147483647 h 3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6"/>
                <a:gd name="T115" fmla="*/ 0 h 306"/>
                <a:gd name="T116" fmla="*/ 866 w 866"/>
                <a:gd name="T117" fmla="*/ 306 h 3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6" h="306">
                  <a:moveTo>
                    <a:pt x="18" y="28"/>
                  </a:moveTo>
                  <a:cubicBezTo>
                    <a:pt x="25" y="30"/>
                    <a:pt x="15" y="36"/>
                    <a:pt x="22" y="38"/>
                  </a:cubicBezTo>
                  <a:cubicBezTo>
                    <a:pt x="45" y="55"/>
                    <a:pt x="63" y="40"/>
                    <a:pt x="92" y="42"/>
                  </a:cubicBezTo>
                  <a:cubicBezTo>
                    <a:pt x="137" y="40"/>
                    <a:pt x="177" y="44"/>
                    <a:pt x="222" y="40"/>
                  </a:cubicBezTo>
                  <a:cubicBezTo>
                    <a:pt x="235" y="37"/>
                    <a:pt x="249" y="44"/>
                    <a:pt x="262" y="42"/>
                  </a:cubicBezTo>
                  <a:cubicBezTo>
                    <a:pt x="278" y="43"/>
                    <a:pt x="294" y="44"/>
                    <a:pt x="310" y="48"/>
                  </a:cubicBezTo>
                  <a:cubicBezTo>
                    <a:pt x="318" y="53"/>
                    <a:pt x="327" y="58"/>
                    <a:pt x="336" y="60"/>
                  </a:cubicBezTo>
                  <a:cubicBezTo>
                    <a:pt x="348" y="72"/>
                    <a:pt x="363" y="76"/>
                    <a:pt x="376" y="86"/>
                  </a:cubicBezTo>
                  <a:cubicBezTo>
                    <a:pt x="394" y="101"/>
                    <a:pt x="409" y="121"/>
                    <a:pt x="426" y="138"/>
                  </a:cubicBezTo>
                  <a:cubicBezTo>
                    <a:pt x="432" y="144"/>
                    <a:pt x="433" y="154"/>
                    <a:pt x="438" y="162"/>
                  </a:cubicBezTo>
                  <a:cubicBezTo>
                    <a:pt x="440" y="172"/>
                    <a:pt x="448" y="186"/>
                    <a:pt x="456" y="192"/>
                  </a:cubicBezTo>
                  <a:cubicBezTo>
                    <a:pt x="459" y="200"/>
                    <a:pt x="500" y="245"/>
                    <a:pt x="510" y="248"/>
                  </a:cubicBezTo>
                  <a:cubicBezTo>
                    <a:pt x="530" y="255"/>
                    <a:pt x="553" y="251"/>
                    <a:pt x="574" y="252"/>
                  </a:cubicBezTo>
                  <a:cubicBezTo>
                    <a:pt x="586" y="253"/>
                    <a:pt x="597" y="255"/>
                    <a:pt x="608" y="258"/>
                  </a:cubicBezTo>
                  <a:cubicBezTo>
                    <a:pt x="645" y="257"/>
                    <a:pt x="689" y="281"/>
                    <a:pt x="726" y="280"/>
                  </a:cubicBezTo>
                  <a:cubicBezTo>
                    <a:pt x="758" y="285"/>
                    <a:pt x="784" y="300"/>
                    <a:pt x="804" y="302"/>
                  </a:cubicBezTo>
                  <a:cubicBezTo>
                    <a:pt x="824" y="304"/>
                    <a:pt x="841" y="306"/>
                    <a:pt x="844" y="290"/>
                  </a:cubicBezTo>
                  <a:cubicBezTo>
                    <a:pt x="864" y="280"/>
                    <a:pt x="802" y="219"/>
                    <a:pt x="820" y="206"/>
                  </a:cubicBezTo>
                  <a:cubicBezTo>
                    <a:pt x="833" y="197"/>
                    <a:pt x="833" y="177"/>
                    <a:pt x="846" y="168"/>
                  </a:cubicBezTo>
                  <a:cubicBezTo>
                    <a:pt x="851" y="155"/>
                    <a:pt x="866" y="146"/>
                    <a:pt x="866" y="134"/>
                  </a:cubicBezTo>
                  <a:cubicBezTo>
                    <a:pt x="866" y="122"/>
                    <a:pt x="851" y="100"/>
                    <a:pt x="844" y="94"/>
                  </a:cubicBezTo>
                  <a:cubicBezTo>
                    <a:pt x="839" y="90"/>
                    <a:pt x="830" y="100"/>
                    <a:pt x="824" y="98"/>
                  </a:cubicBezTo>
                  <a:cubicBezTo>
                    <a:pt x="822" y="97"/>
                    <a:pt x="810" y="114"/>
                    <a:pt x="810" y="114"/>
                  </a:cubicBezTo>
                  <a:cubicBezTo>
                    <a:pt x="784" y="121"/>
                    <a:pt x="778" y="138"/>
                    <a:pt x="758" y="154"/>
                  </a:cubicBezTo>
                  <a:cubicBezTo>
                    <a:pt x="744" y="165"/>
                    <a:pt x="730" y="174"/>
                    <a:pt x="716" y="186"/>
                  </a:cubicBezTo>
                  <a:cubicBezTo>
                    <a:pt x="706" y="195"/>
                    <a:pt x="699" y="203"/>
                    <a:pt x="686" y="206"/>
                  </a:cubicBezTo>
                  <a:cubicBezTo>
                    <a:pt x="677" y="212"/>
                    <a:pt x="668" y="213"/>
                    <a:pt x="658" y="216"/>
                  </a:cubicBezTo>
                  <a:cubicBezTo>
                    <a:pt x="625" y="215"/>
                    <a:pt x="591" y="215"/>
                    <a:pt x="558" y="214"/>
                  </a:cubicBezTo>
                  <a:cubicBezTo>
                    <a:pt x="520" y="213"/>
                    <a:pt x="498" y="178"/>
                    <a:pt x="474" y="154"/>
                  </a:cubicBezTo>
                  <a:cubicBezTo>
                    <a:pt x="469" y="140"/>
                    <a:pt x="451" y="109"/>
                    <a:pt x="440" y="98"/>
                  </a:cubicBezTo>
                  <a:cubicBezTo>
                    <a:pt x="437" y="89"/>
                    <a:pt x="424" y="85"/>
                    <a:pt x="418" y="78"/>
                  </a:cubicBezTo>
                  <a:cubicBezTo>
                    <a:pt x="387" y="42"/>
                    <a:pt x="346" y="27"/>
                    <a:pt x="300" y="20"/>
                  </a:cubicBezTo>
                  <a:cubicBezTo>
                    <a:pt x="281" y="14"/>
                    <a:pt x="267" y="3"/>
                    <a:pt x="246" y="2"/>
                  </a:cubicBezTo>
                  <a:cubicBezTo>
                    <a:pt x="225" y="0"/>
                    <a:pt x="202" y="1"/>
                    <a:pt x="178" y="4"/>
                  </a:cubicBezTo>
                  <a:cubicBezTo>
                    <a:pt x="154" y="7"/>
                    <a:pt x="123" y="17"/>
                    <a:pt x="100" y="18"/>
                  </a:cubicBezTo>
                  <a:cubicBezTo>
                    <a:pt x="77" y="19"/>
                    <a:pt x="57" y="9"/>
                    <a:pt x="42" y="8"/>
                  </a:cubicBezTo>
                  <a:cubicBezTo>
                    <a:pt x="27" y="7"/>
                    <a:pt x="16" y="9"/>
                    <a:pt x="12" y="12"/>
                  </a:cubicBezTo>
                  <a:cubicBezTo>
                    <a:pt x="0" y="15"/>
                    <a:pt x="9" y="37"/>
                    <a:pt x="18" y="28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47" name="Freeform 282"/>
            <p:cNvSpPr>
              <a:spLocks/>
            </p:cNvSpPr>
            <p:nvPr/>
          </p:nvSpPr>
          <p:spPr bwMode="auto">
            <a:xfrm>
              <a:off x="3354388" y="941388"/>
              <a:ext cx="796925" cy="666750"/>
            </a:xfrm>
            <a:custGeom>
              <a:avLst/>
              <a:gdLst>
                <a:gd name="T0" fmla="*/ 0 w 502"/>
                <a:gd name="T1" fmla="*/ 2147483647 h 420"/>
                <a:gd name="T2" fmla="*/ 2147483647 w 502"/>
                <a:gd name="T3" fmla="*/ 2147483647 h 420"/>
                <a:gd name="T4" fmla="*/ 2147483647 w 502"/>
                <a:gd name="T5" fmla="*/ 2147483647 h 420"/>
                <a:gd name="T6" fmla="*/ 2147483647 w 502"/>
                <a:gd name="T7" fmla="*/ 2147483647 h 420"/>
                <a:gd name="T8" fmla="*/ 2147483647 w 502"/>
                <a:gd name="T9" fmla="*/ 2147483647 h 420"/>
                <a:gd name="T10" fmla="*/ 2147483647 w 502"/>
                <a:gd name="T11" fmla="*/ 2147483647 h 420"/>
                <a:gd name="T12" fmla="*/ 2147483647 w 502"/>
                <a:gd name="T13" fmla="*/ 2147483647 h 420"/>
                <a:gd name="T14" fmla="*/ 2147483647 w 502"/>
                <a:gd name="T15" fmla="*/ 2147483647 h 420"/>
                <a:gd name="T16" fmla="*/ 2147483647 w 502"/>
                <a:gd name="T17" fmla="*/ 2147483647 h 420"/>
                <a:gd name="T18" fmla="*/ 2147483647 w 502"/>
                <a:gd name="T19" fmla="*/ 2147483647 h 420"/>
                <a:gd name="T20" fmla="*/ 2147483647 w 502"/>
                <a:gd name="T21" fmla="*/ 2147483647 h 420"/>
                <a:gd name="T22" fmla="*/ 2147483647 w 502"/>
                <a:gd name="T23" fmla="*/ 2147483647 h 420"/>
                <a:gd name="T24" fmla="*/ 2147483647 w 502"/>
                <a:gd name="T25" fmla="*/ 2147483647 h 420"/>
                <a:gd name="T26" fmla="*/ 2147483647 w 502"/>
                <a:gd name="T27" fmla="*/ 2147483647 h 420"/>
                <a:gd name="T28" fmla="*/ 2147483647 w 502"/>
                <a:gd name="T29" fmla="*/ 2147483647 h 420"/>
                <a:gd name="T30" fmla="*/ 2147483647 w 502"/>
                <a:gd name="T31" fmla="*/ 2147483647 h 420"/>
                <a:gd name="T32" fmla="*/ 2147483647 w 502"/>
                <a:gd name="T33" fmla="*/ 2147483647 h 420"/>
                <a:gd name="T34" fmla="*/ 2147483647 w 502"/>
                <a:gd name="T35" fmla="*/ 0 h 4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2"/>
                <a:gd name="T55" fmla="*/ 0 h 420"/>
                <a:gd name="T56" fmla="*/ 502 w 502"/>
                <a:gd name="T57" fmla="*/ 420 h 4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2" h="420">
                  <a:moveTo>
                    <a:pt x="0" y="420"/>
                  </a:moveTo>
                  <a:cubicBezTo>
                    <a:pt x="16" y="397"/>
                    <a:pt x="4" y="360"/>
                    <a:pt x="18" y="342"/>
                  </a:cubicBezTo>
                  <a:cubicBezTo>
                    <a:pt x="51" y="298"/>
                    <a:pt x="97" y="271"/>
                    <a:pt x="152" y="264"/>
                  </a:cubicBezTo>
                  <a:cubicBezTo>
                    <a:pt x="159" y="262"/>
                    <a:pt x="163" y="258"/>
                    <a:pt x="170" y="256"/>
                  </a:cubicBezTo>
                  <a:cubicBezTo>
                    <a:pt x="176" y="250"/>
                    <a:pt x="195" y="263"/>
                    <a:pt x="203" y="259"/>
                  </a:cubicBezTo>
                  <a:cubicBezTo>
                    <a:pt x="207" y="253"/>
                    <a:pt x="216" y="242"/>
                    <a:pt x="216" y="242"/>
                  </a:cubicBezTo>
                  <a:cubicBezTo>
                    <a:pt x="217" y="236"/>
                    <a:pt x="220" y="236"/>
                    <a:pt x="224" y="229"/>
                  </a:cubicBezTo>
                  <a:cubicBezTo>
                    <a:pt x="228" y="222"/>
                    <a:pt x="233" y="204"/>
                    <a:pt x="238" y="198"/>
                  </a:cubicBezTo>
                  <a:cubicBezTo>
                    <a:pt x="243" y="194"/>
                    <a:pt x="256" y="190"/>
                    <a:pt x="256" y="190"/>
                  </a:cubicBezTo>
                  <a:cubicBezTo>
                    <a:pt x="281" y="194"/>
                    <a:pt x="305" y="199"/>
                    <a:pt x="330" y="204"/>
                  </a:cubicBezTo>
                  <a:cubicBezTo>
                    <a:pt x="356" y="203"/>
                    <a:pt x="356" y="191"/>
                    <a:pt x="382" y="190"/>
                  </a:cubicBezTo>
                  <a:cubicBezTo>
                    <a:pt x="396" y="189"/>
                    <a:pt x="391" y="187"/>
                    <a:pt x="400" y="184"/>
                  </a:cubicBezTo>
                  <a:cubicBezTo>
                    <a:pt x="409" y="181"/>
                    <a:pt x="426" y="178"/>
                    <a:pt x="434" y="174"/>
                  </a:cubicBezTo>
                  <a:cubicBezTo>
                    <a:pt x="442" y="170"/>
                    <a:pt x="448" y="162"/>
                    <a:pt x="448" y="162"/>
                  </a:cubicBezTo>
                  <a:cubicBezTo>
                    <a:pt x="462" y="153"/>
                    <a:pt x="459" y="142"/>
                    <a:pt x="470" y="138"/>
                  </a:cubicBezTo>
                  <a:cubicBezTo>
                    <a:pt x="479" y="129"/>
                    <a:pt x="470" y="122"/>
                    <a:pt x="478" y="114"/>
                  </a:cubicBezTo>
                  <a:cubicBezTo>
                    <a:pt x="481" y="105"/>
                    <a:pt x="489" y="54"/>
                    <a:pt x="494" y="46"/>
                  </a:cubicBezTo>
                  <a:cubicBezTo>
                    <a:pt x="495" y="44"/>
                    <a:pt x="502" y="0"/>
                    <a:pt x="502" y="0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48" name="Text Box 283"/>
            <p:cNvSpPr txBox="1">
              <a:spLocks noChangeArrowheads="1"/>
            </p:cNvSpPr>
            <p:nvPr/>
          </p:nvSpPr>
          <p:spPr bwMode="auto">
            <a:xfrm>
              <a:off x="2894013" y="3157538"/>
              <a:ext cx="10668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" b="1">
                  <a:latin typeface="Arial" pitchFamily="34" charset="0"/>
                </a:rPr>
                <a:t>LITTLE RANN OF KUCHCH</a:t>
              </a:r>
            </a:p>
          </p:txBody>
        </p:sp>
        <p:sp>
          <p:nvSpPr>
            <p:cNvPr id="349" name="Freeform 284"/>
            <p:cNvSpPr>
              <a:spLocks/>
            </p:cNvSpPr>
            <p:nvPr/>
          </p:nvSpPr>
          <p:spPr bwMode="auto">
            <a:xfrm>
              <a:off x="1497013" y="2705100"/>
              <a:ext cx="1238250" cy="1106488"/>
            </a:xfrm>
            <a:custGeom>
              <a:avLst/>
              <a:gdLst>
                <a:gd name="T0" fmla="*/ 0 w 780"/>
                <a:gd name="T1" fmla="*/ 0 h 697"/>
                <a:gd name="T2" fmla="*/ 2147483647 w 780"/>
                <a:gd name="T3" fmla="*/ 2147483647 h 697"/>
                <a:gd name="T4" fmla="*/ 2147483647 w 780"/>
                <a:gd name="T5" fmla="*/ 2147483647 h 697"/>
                <a:gd name="T6" fmla="*/ 2147483647 w 780"/>
                <a:gd name="T7" fmla="*/ 2147483647 h 697"/>
                <a:gd name="T8" fmla="*/ 2147483647 w 780"/>
                <a:gd name="T9" fmla="*/ 2147483647 h 697"/>
                <a:gd name="T10" fmla="*/ 2147483647 w 780"/>
                <a:gd name="T11" fmla="*/ 2147483647 h 697"/>
                <a:gd name="T12" fmla="*/ 2147483647 w 780"/>
                <a:gd name="T13" fmla="*/ 2147483647 h 697"/>
                <a:gd name="T14" fmla="*/ 2147483647 w 780"/>
                <a:gd name="T15" fmla="*/ 2147483647 h 697"/>
                <a:gd name="T16" fmla="*/ 2147483647 w 780"/>
                <a:gd name="T17" fmla="*/ 2147483647 h 697"/>
                <a:gd name="T18" fmla="*/ 2147483647 w 780"/>
                <a:gd name="T19" fmla="*/ 2147483647 h 697"/>
                <a:gd name="T20" fmla="*/ 2147483647 w 780"/>
                <a:gd name="T21" fmla="*/ 2147483647 h 697"/>
                <a:gd name="T22" fmla="*/ 2147483647 w 780"/>
                <a:gd name="T23" fmla="*/ 2147483647 h 697"/>
                <a:gd name="T24" fmla="*/ 2147483647 w 780"/>
                <a:gd name="T25" fmla="*/ 2147483647 h 697"/>
                <a:gd name="T26" fmla="*/ 2147483647 w 780"/>
                <a:gd name="T27" fmla="*/ 2147483647 h 697"/>
                <a:gd name="T28" fmla="*/ 2147483647 w 780"/>
                <a:gd name="T29" fmla="*/ 2147483647 h 697"/>
                <a:gd name="T30" fmla="*/ 2147483647 w 780"/>
                <a:gd name="T31" fmla="*/ 2147483647 h 697"/>
                <a:gd name="T32" fmla="*/ 2147483647 w 780"/>
                <a:gd name="T33" fmla="*/ 2147483647 h 697"/>
                <a:gd name="T34" fmla="*/ 2147483647 w 780"/>
                <a:gd name="T35" fmla="*/ 2147483647 h 697"/>
                <a:gd name="T36" fmla="*/ 2147483647 w 780"/>
                <a:gd name="T37" fmla="*/ 2147483647 h 697"/>
                <a:gd name="T38" fmla="*/ 2147483647 w 780"/>
                <a:gd name="T39" fmla="*/ 2147483647 h 697"/>
                <a:gd name="T40" fmla="*/ 2147483647 w 780"/>
                <a:gd name="T41" fmla="*/ 2147483647 h 697"/>
                <a:gd name="T42" fmla="*/ 2147483647 w 780"/>
                <a:gd name="T43" fmla="*/ 2147483647 h 697"/>
                <a:gd name="T44" fmla="*/ 2147483647 w 780"/>
                <a:gd name="T45" fmla="*/ 2147483647 h 697"/>
                <a:gd name="T46" fmla="*/ 2147483647 w 780"/>
                <a:gd name="T47" fmla="*/ 2147483647 h 697"/>
                <a:gd name="T48" fmla="*/ 2147483647 w 780"/>
                <a:gd name="T49" fmla="*/ 2147483647 h 697"/>
                <a:gd name="T50" fmla="*/ 2147483647 w 780"/>
                <a:gd name="T51" fmla="*/ 2147483647 h 697"/>
                <a:gd name="T52" fmla="*/ 2147483647 w 780"/>
                <a:gd name="T53" fmla="*/ 2147483647 h 697"/>
                <a:gd name="T54" fmla="*/ 2147483647 w 780"/>
                <a:gd name="T55" fmla="*/ 2147483647 h 6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0"/>
                <a:gd name="T85" fmla="*/ 0 h 697"/>
                <a:gd name="T86" fmla="*/ 780 w 780"/>
                <a:gd name="T87" fmla="*/ 697 h 6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0" h="697">
                  <a:moveTo>
                    <a:pt x="0" y="0"/>
                  </a:moveTo>
                  <a:cubicBezTo>
                    <a:pt x="26" y="15"/>
                    <a:pt x="118" y="8"/>
                    <a:pt x="165" y="10"/>
                  </a:cubicBezTo>
                  <a:cubicBezTo>
                    <a:pt x="212" y="12"/>
                    <a:pt x="253" y="6"/>
                    <a:pt x="282" y="10"/>
                  </a:cubicBezTo>
                  <a:cubicBezTo>
                    <a:pt x="304" y="17"/>
                    <a:pt x="317" y="28"/>
                    <a:pt x="339" y="34"/>
                  </a:cubicBezTo>
                  <a:cubicBezTo>
                    <a:pt x="348" y="43"/>
                    <a:pt x="354" y="51"/>
                    <a:pt x="365" y="58"/>
                  </a:cubicBezTo>
                  <a:cubicBezTo>
                    <a:pt x="373" y="70"/>
                    <a:pt x="407" y="90"/>
                    <a:pt x="411" y="103"/>
                  </a:cubicBezTo>
                  <a:cubicBezTo>
                    <a:pt x="418" y="125"/>
                    <a:pt x="425" y="147"/>
                    <a:pt x="441" y="163"/>
                  </a:cubicBezTo>
                  <a:cubicBezTo>
                    <a:pt x="457" y="179"/>
                    <a:pt x="476" y="199"/>
                    <a:pt x="495" y="208"/>
                  </a:cubicBezTo>
                  <a:cubicBezTo>
                    <a:pt x="514" y="217"/>
                    <a:pt x="536" y="214"/>
                    <a:pt x="558" y="217"/>
                  </a:cubicBezTo>
                  <a:cubicBezTo>
                    <a:pt x="580" y="224"/>
                    <a:pt x="604" y="224"/>
                    <a:pt x="627" y="226"/>
                  </a:cubicBezTo>
                  <a:cubicBezTo>
                    <a:pt x="662" y="238"/>
                    <a:pt x="672" y="239"/>
                    <a:pt x="714" y="241"/>
                  </a:cubicBezTo>
                  <a:cubicBezTo>
                    <a:pt x="730" y="246"/>
                    <a:pt x="748" y="255"/>
                    <a:pt x="765" y="258"/>
                  </a:cubicBezTo>
                  <a:cubicBezTo>
                    <a:pt x="778" y="266"/>
                    <a:pt x="780" y="279"/>
                    <a:pt x="764" y="285"/>
                  </a:cubicBezTo>
                  <a:cubicBezTo>
                    <a:pt x="743" y="293"/>
                    <a:pt x="718" y="304"/>
                    <a:pt x="695" y="307"/>
                  </a:cubicBezTo>
                  <a:cubicBezTo>
                    <a:pt x="670" y="315"/>
                    <a:pt x="646" y="320"/>
                    <a:pt x="621" y="328"/>
                  </a:cubicBezTo>
                  <a:cubicBezTo>
                    <a:pt x="600" y="335"/>
                    <a:pt x="578" y="345"/>
                    <a:pt x="558" y="355"/>
                  </a:cubicBezTo>
                  <a:cubicBezTo>
                    <a:pt x="550" y="367"/>
                    <a:pt x="539" y="382"/>
                    <a:pt x="528" y="391"/>
                  </a:cubicBezTo>
                  <a:cubicBezTo>
                    <a:pt x="522" y="395"/>
                    <a:pt x="519" y="405"/>
                    <a:pt x="519" y="405"/>
                  </a:cubicBezTo>
                  <a:cubicBezTo>
                    <a:pt x="517" y="408"/>
                    <a:pt x="507" y="410"/>
                    <a:pt x="504" y="412"/>
                  </a:cubicBezTo>
                  <a:cubicBezTo>
                    <a:pt x="502" y="414"/>
                    <a:pt x="499" y="419"/>
                    <a:pt x="497" y="421"/>
                  </a:cubicBezTo>
                  <a:cubicBezTo>
                    <a:pt x="495" y="423"/>
                    <a:pt x="494" y="422"/>
                    <a:pt x="492" y="424"/>
                  </a:cubicBezTo>
                  <a:cubicBezTo>
                    <a:pt x="490" y="427"/>
                    <a:pt x="491" y="431"/>
                    <a:pt x="488" y="433"/>
                  </a:cubicBezTo>
                  <a:cubicBezTo>
                    <a:pt x="463" y="470"/>
                    <a:pt x="398" y="511"/>
                    <a:pt x="357" y="529"/>
                  </a:cubicBezTo>
                  <a:cubicBezTo>
                    <a:pt x="348" y="533"/>
                    <a:pt x="344" y="539"/>
                    <a:pt x="336" y="543"/>
                  </a:cubicBezTo>
                  <a:cubicBezTo>
                    <a:pt x="318" y="552"/>
                    <a:pt x="301" y="558"/>
                    <a:pt x="282" y="565"/>
                  </a:cubicBezTo>
                  <a:cubicBezTo>
                    <a:pt x="240" y="581"/>
                    <a:pt x="200" y="588"/>
                    <a:pt x="162" y="613"/>
                  </a:cubicBezTo>
                  <a:cubicBezTo>
                    <a:pt x="150" y="621"/>
                    <a:pt x="133" y="623"/>
                    <a:pt x="120" y="631"/>
                  </a:cubicBezTo>
                  <a:cubicBezTo>
                    <a:pt x="108" y="649"/>
                    <a:pt x="99" y="675"/>
                    <a:pt x="99" y="697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50" name="Freeform 285"/>
            <p:cNvSpPr>
              <a:spLocks/>
            </p:cNvSpPr>
            <p:nvPr/>
          </p:nvSpPr>
          <p:spPr bwMode="auto">
            <a:xfrm>
              <a:off x="2779713" y="2841625"/>
              <a:ext cx="366712" cy="319088"/>
            </a:xfrm>
            <a:custGeom>
              <a:avLst/>
              <a:gdLst>
                <a:gd name="T0" fmla="*/ 2147483647 w 231"/>
                <a:gd name="T1" fmla="*/ 2147483647 h 201"/>
                <a:gd name="T2" fmla="*/ 2147483647 w 231"/>
                <a:gd name="T3" fmla="*/ 2147483647 h 201"/>
                <a:gd name="T4" fmla="*/ 2147483647 w 231"/>
                <a:gd name="T5" fmla="*/ 2147483647 h 201"/>
                <a:gd name="T6" fmla="*/ 2147483647 w 231"/>
                <a:gd name="T7" fmla="*/ 2147483647 h 201"/>
                <a:gd name="T8" fmla="*/ 2147483647 w 231"/>
                <a:gd name="T9" fmla="*/ 2147483647 h 201"/>
                <a:gd name="T10" fmla="*/ 2147483647 w 231"/>
                <a:gd name="T11" fmla="*/ 2147483647 h 201"/>
                <a:gd name="T12" fmla="*/ 2147483647 w 231"/>
                <a:gd name="T13" fmla="*/ 2147483647 h 201"/>
                <a:gd name="T14" fmla="*/ 2147483647 w 231"/>
                <a:gd name="T15" fmla="*/ 2147483647 h 201"/>
                <a:gd name="T16" fmla="*/ 2147483647 w 231"/>
                <a:gd name="T17" fmla="*/ 2147483647 h 201"/>
                <a:gd name="T18" fmla="*/ 2147483647 w 231"/>
                <a:gd name="T19" fmla="*/ 2147483647 h 201"/>
                <a:gd name="T20" fmla="*/ 2147483647 w 231"/>
                <a:gd name="T21" fmla="*/ 2147483647 h 201"/>
                <a:gd name="T22" fmla="*/ 2147483647 w 231"/>
                <a:gd name="T23" fmla="*/ 2147483647 h 201"/>
                <a:gd name="T24" fmla="*/ 2147483647 w 231"/>
                <a:gd name="T25" fmla="*/ 2147483647 h 201"/>
                <a:gd name="T26" fmla="*/ 2147483647 w 231"/>
                <a:gd name="T27" fmla="*/ 2147483647 h 201"/>
                <a:gd name="T28" fmla="*/ 2147483647 w 231"/>
                <a:gd name="T29" fmla="*/ 2147483647 h 201"/>
                <a:gd name="T30" fmla="*/ 2147483647 w 231"/>
                <a:gd name="T31" fmla="*/ 2147483647 h 201"/>
                <a:gd name="T32" fmla="*/ 2147483647 w 231"/>
                <a:gd name="T33" fmla="*/ 2147483647 h 201"/>
                <a:gd name="T34" fmla="*/ 2147483647 w 231"/>
                <a:gd name="T35" fmla="*/ 2147483647 h 201"/>
                <a:gd name="T36" fmla="*/ 2147483647 w 231"/>
                <a:gd name="T37" fmla="*/ 2147483647 h 2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1"/>
                <a:gd name="T58" fmla="*/ 0 h 201"/>
                <a:gd name="T59" fmla="*/ 231 w 231"/>
                <a:gd name="T60" fmla="*/ 201 h 2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1" h="201">
                  <a:moveTo>
                    <a:pt x="20" y="164"/>
                  </a:moveTo>
                  <a:cubicBezTo>
                    <a:pt x="16" y="140"/>
                    <a:pt x="19" y="152"/>
                    <a:pt x="11" y="128"/>
                  </a:cubicBezTo>
                  <a:cubicBezTo>
                    <a:pt x="10" y="125"/>
                    <a:pt x="8" y="119"/>
                    <a:pt x="8" y="119"/>
                  </a:cubicBezTo>
                  <a:cubicBezTo>
                    <a:pt x="8" y="113"/>
                    <a:pt x="0" y="103"/>
                    <a:pt x="5" y="89"/>
                  </a:cubicBezTo>
                  <a:cubicBezTo>
                    <a:pt x="10" y="75"/>
                    <a:pt x="26" y="45"/>
                    <a:pt x="38" y="32"/>
                  </a:cubicBezTo>
                  <a:cubicBezTo>
                    <a:pt x="49" y="25"/>
                    <a:pt x="62" y="15"/>
                    <a:pt x="74" y="11"/>
                  </a:cubicBezTo>
                  <a:cubicBezTo>
                    <a:pt x="90" y="8"/>
                    <a:pt x="121" y="0"/>
                    <a:pt x="137" y="2"/>
                  </a:cubicBezTo>
                  <a:cubicBezTo>
                    <a:pt x="154" y="3"/>
                    <a:pt x="164" y="14"/>
                    <a:pt x="176" y="20"/>
                  </a:cubicBezTo>
                  <a:cubicBezTo>
                    <a:pt x="182" y="29"/>
                    <a:pt x="206" y="38"/>
                    <a:pt x="206" y="38"/>
                  </a:cubicBezTo>
                  <a:cubicBezTo>
                    <a:pt x="210" y="44"/>
                    <a:pt x="223" y="65"/>
                    <a:pt x="227" y="71"/>
                  </a:cubicBezTo>
                  <a:cubicBezTo>
                    <a:pt x="229" y="74"/>
                    <a:pt x="229" y="86"/>
                    <a:pt x="229" y="86"/>
                  </a:cubicBezTo>
                  <a:cubicBezTo>
                    <a:pt x="227" y="89"/>
                    <a:pt x="231" y="90"/>
                    <a:pt x="230" y="95"/>
                  </a:cubicBezTo>
                  <a:cubicBezTo>
                    <a:pt x="229" y="100"/>
                    <a:pt x="228" y="107"/>
                    <a:pt x="221" y="119"/>
                  </a:cubicBezTo>
                  <a:cubicBezTo>
                    <a:pt x="214" y="131"/>
                    <a:pt x="196" y="155"/>
                    <a:pt x="188" y="167"/>
                  </a:cubicBezTo>
                  <a:cubicBezTo>
                    <a:pt x="186" y="172"/>
                    <a:pt x="174" y="186"/>
                    <a:pt x="170" y="188"/>
                  </a:cubicBezTo>
                  <a:cubicBezTo>
                    <a:pt x="163" y="192"/>
                    <a:pt x="146" y="194"/>
                    <a:pt x="146" y="194"/>
                  </a:cubicBezTo>
                  <a:cubicBezTo>
                    <a:pt x="136" y="195"/>
                    <a:pt x="121" y="201"/>
                    <a:pt x="107" y="200"/>
                  </a:cubicBezTo>
                  <a:cubicBezTo>
                    <a:pt x="93" y="199"/>
                    <a:pt x="76" y="197"/>
                    <a:pt x="62" y="191"/>
                  </a:cubicBezTo>
                  <a:cubicBezTo>
                    <a:pt x="57" y="190"/>
                    <a:pt x="14" y="158"/>
                    <a:pt x="20" y="164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51" name="Freeform 286"/>
            <p:cNvSpPr>
              <a:spLocks/>
            </p:cNvSpPr>
            <p:nvPr/>
          </p:nvSpPr>
          <p:spPr bwMode="auto">
            <a:xfrm>
              <a:off x="2795588" y="2530475"/>
              <a:ext cx="304800" cy="220663"/>
            </a:xfrm>
            <a:custGeom>
              <a:avLst/>
              <a:gdLst>
                <a:gd name="T0" fmla="*/ 2147483647 w 192"/>
                <a:gd name="T1" fmla="*/ 2147483647 h 139"/>
                <a:gd name="T2" fmla="*/ 2147483647 w 192"/>
                <a:gd name="T3" fmla="*/ 2147483647 h 139"/>
                <a:gd name="T4" fmla="*/ 2147483647 w 192"/>
                <a:gd name="T5" fmla="*/ 2147483647 h 139"/>
                <a:gd name="T6" fmla="*/ 2147483647 w 192"/>
                <a:gd name="T7" fmla="*/ 2147483647 h 139"/>
                <a:gd name="T8" fmla="*/ 2147483647 w 192"/>
                <a:gd name="T9" fmla="*/ 2147483647 h 139"/>
                <a:gd name="T10" fmla="*/ 2147483647 w 192"/>
                <a:gd name="T11" fmla="*/ 2147483647 h 139"/>
                <a:gd name="T12" fmla="*/ 2147483647 w 192"/>
                <a:gd name="T13" fmla="*/ 2147483647 h 139"/>
                <a:gd name="T14" fmla="*/ 2147483647 w 192"/>
                <a:gd name="T15" fmla="*/ 2147483647 h 139"/>
                <a:gd name="T16" fmla="*/ 2147483647 w 192"/>
                <a:gd name="T17" fmla="*/ 2147483647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139"/>
                <a:gd name="T29" fmla="*/ 192 w 192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139">
                  <a:moveTo>
                    <a:pt x="52" y="123"/>
                  </a:moveTo>
                  <a:cubicBezTo>
                    <a:pt x="46" y="117"/>
                    <a:pt x="56" y="95"/>
                    <a:pt x="50" y="83"/>
                  </a:cubicBezTo>
                  <a:cubicBezTo>
                    <a:pt x="44" y="71"/>
                    <a:pt x="22" y="62"/>
                    <a:pt x="18" y="49"/>
                  </a:cubicBezTo>
                  <a:cubicBezTo>
                    <a:pt x="13" y="31"/>
                    <a:pt x="0" y="10"/>
                    <a:pt x="24" y="5"/>
                  </a:cubicBezTo>
                  <a:cubicBezTo>
                    <a:pt x="48" y="0"/>
                    <a:pt x="132" y="11"/>
                    <a:pt x="160" y="19"/>
                  </a:cubicBezTo>
                  <a:cubicBezTo>
                    <a:pt x="172" y="31"/>
                    <a:pt x="187" y="35"/>
                    <a:pt x="192" y="51"/>
                  </a:cubicBezTo>
                  <a:cubicBezTo>
                    <a:pt x="192" y="69"/>
                    <a:pt x="184" y="115"/>
                    <a:pt x="164" y="127"/>
                  </a:cubicBezTo>
                  <a:cubicBezTo>
                    <a:pt x="144" y="139"/>
                    <a:pt x="91" y="124"/>
                    <a:pt x="72" y="123"/>
                  </a:cubicBezTo>
                  <a:cubicBezTo>
                    <a:pt x="59" y="114"/>
                    <a:pt x="52" y="114"/>
                    <a:pt x="52" y="123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52" name="Text Box 287"/>
            <p:cNvSpPr txBox="1">
              <a:spLocks noChangeArrowheads="1"/>
            </p:cNvSpPr>
            <p:nvPr/>
          </p:nvSpPr>
          <p:spPr bwMode="auto">
            <a:xfrm rot="5504010">
              <a:off x="3467894" y="4556919"/>
              <a:ext cx="11430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700">
                  <a:latin typeface="Arial" pitchFamily="34" charset="0"/>
                </a:rPr>
                <a:t>VALLABHPUR BR.</a:t>
              </a:r>
            </a:p>
          </p:txBody>
        </p:sp>
        <p:sp>
          <p:nvSpPr>
            <p:cNvPr id="353" name="Freeform 288"/>
            <p:cNvSpPr>
              <a:spLocks/>
            </p:cNvSpPr>
            <p:nvPr/>
          </p:nvSpPr>
          <p:spPr bwMode="auto">
            <a:xfrm>
              <a:off x="4187825" y="3476625"/>
              <a:ext cx="209550" cy="382588"/>
            </a:xfrm>
            <a:custGeom>
              <a:avLst/>
              <a:gdLst>
                <a:gd name="T0" fmla="*/ 2147483647 w 132"/>
                <a:gd name="T1" fmla="*/ 0 h 241"/>
                <a:gd name="T2" fmla="*/ 2147483647 w 132"/>
                <a:gd name="T3" fmla="*/ 2147483647 h 241"/>
                <a:gd name="T4" fmla="*/ 2147483647 w 132"/>
                <a:gd name="T5" fmla="*/ 2147483647 h 241"/>
                <a:gd name="T6" fmla="*/ 2147483647 w 132"/>
                <a:gd name="T7" fmla="*/ 2147483647 h 241"/>
                <a:gd name="T8" fmla="*/ 2147483647 w 132"/>
                <a:gd name="T9" fmla="*/ 2147483647 h 241"/>
                <a:gd name="T10" fmla="*/ 2147483647 w 132"/>
                <a:gd name="T11" fmla="*/ 2147483647 h 241"/>
                <a:gd name="T12" fmla="*/ 2147483647 w 132"/>
                <a:gd name="T13" fmla="*/ 2147483647 h 241"/>
                <a:gd name="T14" fmla="*/ 2147483647 w 132"/>
                <a:gd name="T15" fmla="*/ 2147483647 h 241"/>
                <a:gd name="T16" fmla="*/ 0 w 132"/>
                <a:gd name="T17" fmla="*/ 2147483647 h 2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241"/>
                <a:gd name="T29" fmla="*/ 132 w 132"/>
                <a:gd name="T30" fmla="*/ 241 h 2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241">
                  <a:moveTo>
                    <a:pt x="114" y="0"/>
                  </a:moveTo>
                  <a:cubicBezTo>
                    <a:pt x="117" y="7"/>
                    <a:pt x="119" y="13"/>
                    <a:pt x="122" y="19"/>
                  </a:cubicBezTo>
                  <a:cubicBezTo>
                    <a:pt x="124" y="29"/>
                    <a:pt x="126" y="38"/>
                    <a:pt x="128" y="48"/>
                  </a:cubicBezTo>
                  <a:cubicBezTo>
                    <a:pt x="127" y="65"/>
                    <a:pt x="132" y="110"/>
                    <a:pt x="117" y="130"/>
                  </a:cubicBezTo>
                  <a:cubicBezTo>
                    <a:pt x="115" y="142"/>
                    <a:pt x="106" y="148"/>
                    <a:pt x="96" y="154"/>
                  </a:cubicBezTo>
                  <a:cubicBezTo>
                    <a:pt x="92" y="161"/>
                    <a:pt x="88" y="168"/>
                    <a:pt x="81" y="172"/>
                  </a:cubicBezTo>
                  <a:cubicBezTo>
                    <a:pt x="69" y="187"/>
                    <a:pt x="53" y="203"/>
                    <a:pt x="38" y="214"/>
                  </a:cubicBezTo>
                  <a:cubicBezTo>
                    <a:pt x="31" y="220"/>
                    <a:pt x="22" y="223"/>
                    <a:pt x="15" y="228"/>
                  </a:cubicBezTo>
                  <a:cubicBezTo>
                    <a:pt x="9" y="232"/>
                    <a:pt x="8" y="241"/>
                    <a:pt x="0" y="24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  <p:sp>
          <p:nvSpPr>
            <p:cNvPr id="354" name="Text Box 289"/>
            <p:cNvSpPr txBox="1">
              <a:spLocks noChangeArrowheads="1"/>
            </p:cNvSpPr>
            <p:nvPr/>
          </p:nvSpPr>
          <p:spPr bwMode="auto">
            <a:xfrm rot="19285999">
              <a:off x="3751263" y="3675063"/>
              <a:ext cx="12192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00">
                  <a:latin typeface="Arial" pitchFamily="34" charset="0"/>
                </a:rPr>
                <a:t>NARSINGPUR BR.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551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81949"/>
            <a:ext cx="9464040" cy="422107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DETAILS OF MAJOR IRRIGATION PROJECTS IN NARMADA BASIN</a:t>
            </a:r>
            <a:endParaRPr lang="en-US" sz="26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MAJOR PROJECTS IN M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7630" y="1643063"/>
            <a:ext cx="3440340" cy="4646612"/>
          </a:xfr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350541" y="329668"/>
          <a:ext cx="9814561" cy="6545522"/>
        </p:xfrm>
        <a:graphic>
          <a:graphicData uri="http://schemas.openxmlformats.org/drawingml/2006/table">
            <a:tbl>
              <a:tblPr/>
              <a:tblGrid>
                <a:gridCol w="3021490"/>
                <a:gridCol w="3264477"/>
                <a:gridCol w="3528594"/>
              </a:tblGrid>
              <a:tr h="44641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900" b="1" i="0" u="none" strike="noStrike" dirty="0">
                          <a:solidFill>
                            <a:srgbClr val="7030A0"/>
                          </a:solidFill>
                          <a:latin typeface="Arial Narrow"/>
                        </a:rPr>
                        <a:t>MAJOR PROJECTS</a:t>
                      </a:r>
                    </a:p>
                  </a:txBody>
                  <a:tcPr marL="4992" marR="4992" marT="44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EAF1D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COMPLETED</a:t>
                      </a:r>
                    </a:p>
                  </a:txBody>
                  <a:tcPr marL="4992" marR="4992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ON-GOING</a:t>
                      </a:r>
                    </a:p>
                  </a:txBody>
                  <a:tcPr marL="4992" marR="4992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PROPOSED</a:t>
                      </a:r>
                    </a:p>
                  </a:txBody>
                  <a:tcPr marL="4992" marR="4992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MATIYARI   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4F6228"/>
                          </a:solidFill>
                          <a:latin typeface="Arial Narrow"/>
                        </a:rPr>
                        <a:t>MAHESHWAR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UPPER  NARMADA   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0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RABLS (LBC)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4F6228"/>
                          </a:solidFill>
                          <a:latin typeface="Arial Narrow"/>
                        </a:rPr>
                        <a:t>SARDAR SAROVAR   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UPPER BURHNER   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4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BDP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4F6228"/>
                          </a:solidFill>
                          <a:latin typeface="Arial Narrow"/>
                        </a:rPr>
                        <a:t>LOWER GOI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HELON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4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BARNA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00B050"/>
                          </a:solidFill>
                          <a:latin typeface="Arial Narrow"/>
                        </a:rPr>
                        <a:t>  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RAGHAVPUR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4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TAWA  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SINGARPUR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4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KOLAR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UPPER BEDA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INDIRA SAGAR      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BASANIA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4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SUKTA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ROSRA1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OMKARESHWAR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ATARIA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4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MAN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SHER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4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JOBAT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MACHREWA       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457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953735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SHAKKAR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49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SITAREWA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49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CHINKI              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49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C00000"/>
                          </a:solidFill>
                          <a:latin typeface="Arial Narrow"/>
                        </a:rPr>
                        <a:t>DHUDHI</a:t>
                      </a:r>
                    </a:p>
                  </a:txBody>
                  <a:tcPr marL="134794" marR="4992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38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81949"/>
            <a:ext cx="9726930" cy="500336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PLANNED UTILIZATION OF NARMADA WATERS BY MADHYA PRADESH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GOMP VISION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717" y="1656234"/>
            <a:ext cx="6030167" cy="4620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0"/>
            <a:ext cx="9464040" cy="547599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YEARWISE  UTILIZABLE FLOW &amp; WATER UTILIZATION IN NARMADA BASIN </a:t>
            </a:r>
            <a:endParaRPr lang="en-US" sz="22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YEARWISE U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6" y="448242"/>
            <a:ext cx="9814559" cy="63576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548" y="341512"/>
            <a:ext cx="9394727" cy="65060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68" tIns="47384" rIns="94768" bIns="47384"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0891" y="341513"/>
            <a:ext cx="9164045" cy="211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47684" fontAlgn="base">
              <a:lnSpc>
                <a:spcPct val="110000"/>
              </a:lnSpc>
              <a:spcBef>
                <a:spcPct val="0"/>
              </a:spcBef>
              <a:spcAft>
                <a:spcPts val="829"/>
              </a:spcAft>
            </a:pPr>
            <a:r>
              <a:rPr lang="en-US" altLang="en-US" sz="21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use in the year 2013-14</a:t>
            </a:r>
            <a:endParaRPr lang="en-US" altLang="en-US" sz="21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47684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29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Allocated share by NWDT	=	MP  		 -     22511 MCM-	(18.25 MAF)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defTabSz="947684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29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Gujarat		 -     11101 MCM (9.00 MAF)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defTabSz="947684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29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Maharashtra	-      308 MCM (0.25 MAF)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defTabSz="947684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29"/>
              </a:spcAf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Rajasthan	-      616 MCM (0.50 MAF)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415" y="2412035"/>
            <a:ext cx="3605526" cy="418859"/>
          </a:xfrm>
          <a:prstGeom prst="rect">
            <a:avLst/>
          </a:prstGeom>
          <a:noFill/>
        </p:spPr>
        <p:txBody>
          <a:bodyPr wrap="square" lIns="94768" tIns="47384" rIns="94768" bIns="47384" rtlCol="0">
            <a:spAutoFit/>
          </a:bodyPr>
          <a:lstStyle/>
          <a:p>
            <a:pPr lvl="0"/>
            <a:r>
              <a:rPr lang="en-US" altLang="en-US" sz="21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Water use in the year 2013-14</a:t>
            </a:r>
            <a:endParaRPr lang="en-US" sz="21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968571"/>
              </p:ext>
            </p:extLst>
          </p:nvPr>
        </p:nvGraphicFramePr>
        <p:xfrm>
          <a:off x="1802504" y="2929509"/>
          <a:ext cx="6855177" cy="37549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62461"/>
                <a:gridCol w="1306597"/>
                <a:gridCol w="1407613"/>
                <a:gridCol w="1239253"/>
                <a:gridCol w="1239253"/>
              </a:tblGrid>
              <a:tr h="37549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States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Share in utilizable flow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Withdrawals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Irrigation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Domestic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Industries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0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Madhya Pradesh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</a:rPr>
                        <a:t>48,367 MCM</a:t>
                      </a:r>
                      <a:endParaRPr lang="en-US" sz="120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</a:rPr>
                        <a:t>(39.21 MAF)</a:t>
                      </a:r>
                      <a:endParaRPr lang="en-US" sz="120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</a:rPr>
                        <a:t>7654 MCM</a:t>
                      </a:r>
                      <a:endParaRPr lang="en-US" sz="120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</a:rPr>
                        <a:t>252 MCM</a:t>
                      </a:r>
                      <a:endParaRPr lang="en-US" sz="120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3399"/>
                          </a:solidFill>
                          <a:effectLst/>
                        </a:rPr>
                        <a:t>14MCM</a:t>
                      </a:r>
                      <a:endParaRPr lang="en-US" sz="12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0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Gujarat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23,852 MCM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(19.34 MAF)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</a:rPr>
                        <a:t>4598 MCM</a:t>
                      </a:r>
                      <a:endParaRPr lang="en-US" sz="120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</a:rPr>
                        <a:t>1862 MCM</a:t>
                      </a:r>
                      <a:endParaRPr lang="en-US" sz="120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3399"/>
                          </a:solidFill>
                          <a:effectLst/>
                        </a:rPr>
                        <a:t>59.92 MCM</a:t>
                      </a:r>
                      <a:endParaRPr lang="en-US" sz="12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0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Maharashtra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</a:rPr>
                        <a:t> 662 MCM</a:t>
                      </a:r>
                      <a:endParaRPr lang="en-US" sz="120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</a:rPr>
                        <a:t>(0.54 MAF)</a:t>
                      </a:r>
                      <a:endParaRPr lang="en-US" sz="120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</a:rPr>
                        <a:t>-</a:t>
                      </a:r>
                      <a:endParaRPr lang="en-US" sz="120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3399"/>
                          </a:solidFill>
                          <a:effectLst/>
                        </a:rPr>
                        <a:t>-</a:t>
                      </a:r>
                      <a:endParaRPr lang="en-US" sz="12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0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Rajasthan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1325 MCM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(1.07 MAF)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3399"/>
                          </a:solidFill>
                          <a:effectLst/>
                        </a:rPr>
                        <a:t> 513 MCM</a:t>
                      </a:r>
                      <a:endParaRPr lang="en-US" sz="120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      8 MCM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0795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Grand total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3399"/>
                          </a:solidFill>
                          <a:effectLst/>
                        </a:rPr>
                        <a:t>74206 MCM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(60.16 MAF)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12765 MCM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(10.35 MAF)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2122 MCM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(1.72 MAF)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73 MCM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3399"/>
                          </a:solidFill>
                          <a:effectLst/>
                        </a:rPr>
                        <a:t>0.06 MAF)</a:t>
                      </a:r>
                      <a:endParaRPr lang="en-US" sz="12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3025652"/>
              </p:ext>
            </p:extLst>
          </p:nvPr>
        </p:nvGraphicFramePr>
        <p:xfrm>
          <a:off x="1782802" y="2901952"/>
          <a:ext cx="6858679" cy="3797726"/>
        </p:xfrm>
        <a:graphic>
          <a:graphicData uri="http://schemas.openxmlformats.org/drawingml/2006/table">
            <a:tbl>
              <a:tblPr/>
              <a:tblGrid>
                <a:gridCol w="6858679"/>
              </a:tblGrid>
              <a:tr h="3797726">
                <a:tc>
                  <a:txBody>
                    <a:bodyPr/>
                    <a:lstStyle/>
                    <a:p>
                      <a:endParaRPr lang="en-US" sz="2100" b="1" dirty="0"/>
                    </a:p>
                  </a:txBody>
                  <a:tcPr marL="95386" marR="95386" marT="46937" marB="46937"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61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25780" y="234686"/>
          <a:ext cx="9639300" cy="65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2890" y="312914"/>
          <a:ext cx="9989820" cy="641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5547" y="267587"/>
            <a:ext cx="9614735" cy="63575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68" tIns="47384" rIns="94768" bIns="47384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26976" y="415437"/>
            <a:ext cx="8171912" cy="663537"/>
          </a:xfrm>
          <a:prstGeom prst="rect">
            <a:avLst/>
          </a:prstGeom>
        </p:spPr>
        <p:txBody>
          <a:bodyPr wrap="square" lIns="94768" tIns="47384" rIns="94768" bIns="47384">
            <a:spAutoFit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 Basin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-Link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completed/under </a:t>
            </a:r>
            <a:r>
              <a:rPr lang="en-US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Progess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/Proposed </a:t>
            </a:r>
          </a:p>
          <a:p>
            <a:pPr algn="ctr"/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6320429"/>
              </p:ext>
            </p:extLst>
          </p:nvPr>
        </p:nvGraphicFramePr>
        <p:xfrm>
          <a:off x="826008" y="1005048"/>
          <a:ext cx="8950065" cy="53868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9358"/>
                <a:gridCol w="2322430"/>
                <a:gridCol w="2792906"/>
                <a:gridCol w="3475371"/>
              </a:tblGrid>
              <a:tr h="20652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15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Narmada Main Canal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Guj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.-Raj.)</a:t>
                      </a:r>
                      <a:endParaRPr lang="en-US" sz="15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 458 km.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18.4 lakh ha.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 in Narmada Basin is @263210 ha.</a:t>
                      </a:r>
                      <a:endParaRPr lang="en-US" sz="15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295" indent="-201295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All Major rivers in Gujarat Narmada-Mahi-WATRAK- Sabarmati-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Banas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-Kutch and Saurashtra region</a:t>
                      </a:r>
                    </a:p>
                    <a:p>
                      <a:pPr marL="200025" indent="-200025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2.Also 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water to Rajasthan in 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Luni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Sukri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River Basin (2.46 lakh ha.)-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Jalore-Barmer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154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15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Bargi Diversion Scheme (Madhya Pradesh)</a:t>
                      </a:r>
                      <a:endParaRPr lang="en-US" sz="1500" b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Km. long Right bank Canal from Bargi Project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Irrigate 2.45 lakh ha.</a:t>
                      </a:r>
                      <a:endParaRPr lang="en-US" sz="1500" b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Narmada 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Sone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river basin Jabalpur, 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Katni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Satna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Rewa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District </a:t>
                      </a:r>
                      <a:r>
                        <a:rPr lang="en-US" sz="1500" b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735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15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Narmada-Kshipra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Narmada-Gambhir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Narmada-Malwa Link</a:t>
                      </a:r>
                      <a:endParaRPr lang="en-US" sz="1500" b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NVDA has proposed to Lift 3 MAF of Narmada water to be used in Malwa region.</a:t>
                      </a:r>
                      <a:endParaRPr lang="en-US" sz="1500" b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Narmada will be linked to 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Kalisindh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Parbati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Kshipra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Gambhir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surplus water of river Narmada will be linked</a:t>
                      </a:r>
                      <a:r>
                        <a:rPr lang="en-US" sz="1500" b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32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1500" b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Narmada-Tapi Link</a:t>
                      </a:r>
                      <a:endParaRPr lang="en-US" sz="1500" b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Govt. of Maharashtra is considering joining river Narmada with River </a:t>
                      </a:r>
                      <a:r>
                        <a:rPr lang="en-US" sz="1500" b="0" dirty="0" err="1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Tapi</a:t>
                      </a: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Maharashtra.</a:t>
                      </a:r>
                      <a:endParaRPr lang="en-US" sz="15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proposed stage 0.25 MAF allotted to Maharashtra has not been used so far. </a:t>
                      </a:r>
                      <a:endParaRPr lang="en-US" sz="1500" b="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2450" y="983444"/>
          <a:ext cx="9008640" cy="5349337"/>
        </p:xfrm>
        <a:graphic>
          <a:graphicData uri="http://schemas.openxmlformats.org/drawingml/2006/table">
            <a:tbl>
              <a:tblPr/>
              <a:tblGrid>
                <a:gridCol w="9008640"/>
              </a:tblGrid>
              <a:tr h="5349337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09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25780" y="285229"/>
            <a:ext cx="9464040" cy="888219"/>
          </a:xfrm>
          <a:prstGeom prst="rect">
            <a:avLst/>
          </a:prstGeom>
        </p:spPr>
        <p:txBody>
          <a:bodyPr lIns="100119" tIns="50057" rIns="100119" bIns="50057"/>
          <a:lstStyle/>
          <a:p>
            <a:pPr marL="530649" algn="ctr" defTabSz="1001227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Stylus BT" pitchFamily="34" charset="0"/>
                <a:ea typeface="+mj-ea"/>
                <a:cs typeface="+mj-cs"/>
              </a:rPr>
              <a:t>MAJOR TRIBUTARIES</a:t>
            </a:r>
            <a:endParaRPr lang="en-US" sz="4400" b="1" dirty="0">
              <a:solidFill>
                <a:srgbClr val="0000FF"/>
              </a:solidFill>
              <a:latin typeface="Stylus BT" pitchFamily="34" charset="0"/>
              <a:ea typeface="+mj-ea"/>
              <a:cs typeface="+mj-cs"/>
            </a:endParaRP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613410" y="1251656"/>
            <a:ext cx="9639300" cy="4224338"/>
          </a:xfrm>
          <a:prstGeom prst="rect">
            <a:avLst/>
          </a:prstGeom>
        </p:spPr>
        <p:txBody>
          <a:bodyPr lIns="100119" tIns="50057" rIns="100119" bIns="50057">
            <a:normAutofit fontScale="92500" lnSpcReduction="10000"/>
          </a:bodyPr>
          <a:lstStyle/>
          <a:p>
            <a:pPr marL="490598" indent="-420513" defTabSz="1001227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Kharmer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Burhner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Banjar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Silgi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0598" indent="-420513" defTabSz="1001227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Gour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Hiran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Soner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90598" indent="-420513" defTabSz="1001227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Shakkar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Dhudhi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Tendoni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</a:p>
          <a:p>
            <a:pPr marL="490598" indent="-420513" defTabSz="1001227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Sindhore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Barna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Tawa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Kolar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</a:p>
          <a:p>
            <a:pPr marL="490598" indent="-420513" defTabSz="1001227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Ganjal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		Sip	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Jamner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Datuni</a:t>
            </a:r>
            <a:endParaRPr lang="en-US" sz="31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0598" indent="-420513" defTabSz="1001227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Machak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Chhota</a:t>
            </a:r>
            <a:r>
              <a:rPr lang="en-US" sz="31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Tawa</a:t>
            </a:r>
            <a:endParaRPr lang="en-US" sz="31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0598" indent="-420513" defTabSz="1001227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90598" indent="-420513" defTabSz="1001227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Khari	</a:t>
            </a:r>
            <a:r>
              <a:rPr lang="en-US" sz="3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Kaveri</a:t>
            </a: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Kanhar</a:t>
            </a: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Choral* </a:t>
            </a:r>
          </a:p>
          <a:p>
            <a:pPr marL="490598" indent="-420513" defTabSz="1001227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Kundi*	</a:t>
            </a:r>
            <a:r>
              <a:rPr lang="en-US" sz="3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Karam</a:t>
            </a: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Deb		Man*	</a:t>
            </a:r>
          </a:p>
          <a:p>
            <a:pPr marL="490598" indent="-420513" defTabSz="1001227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</a:t>
            </a: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		Uri*		</a:t>
            </a:r>
            <a:r>
              <a:rPr lang="en-US" sz="3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Hatni</a:t>
            </a: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</a:t>
            </a:r>
            <a:r>
              <a:rPr lang="en-US" sz="3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Udai</a:t>
            </a:r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25780" y="5407729"/>
            <a:ext cx="5958840" cy="111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19" tIns="50057" rIns="100119" bIns="50057" anchor="ctr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up to ISP</a:t>
            </a:r>
          </a:p>
          <a:p>
            <a:pPr>
              <a:defRPr/>
            </a:pP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Between ISP and SSP</a:t>
            </a:r>
          </a:p>
          <a:p>
            <a:pPr>
              <a:defRPr/>
            </a:pPr>
            <a:r>
              <a:rPr lang="en-US" sz="2200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*</a:t>
            </a:r>
            <a:r>
              <a:rPr lang="en-US" sz="22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200" dirty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Gauging sites available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2363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632917" y="816510"/>
            <a:ext cx="3882683" cy="34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39" tIns="47770" rIns="95539" bIns="47770"/>
          <a:lstStyle/>
          <a:p>
            <a:pPr marL="285103" indent="-285103">
              <a:lnSpc>
                <a:spcPct val="150000"/>
              </a:lnSpc>
              <a:spcBef>
                <a:spcPct val="20000"/>
              </a:spcBef>
              <a:buClr>
                <a:srgbClr val="993300"/>
              </a:buClr>
              <a:buSzPct val="180000"/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</a:t>
            </a:r>
            <a:r>
              <a:rPr lang="en-US" sz="1600" b="1" dirty="0">
                <a:solidFill>
                  <a:srgbClr val="0000CC"/>
                </a:solidFill>
                <a:latin typeface="Franklin Gothic Book" pitchFamily="34" charset="0"/>
              </a:rPr>
              <a:t>Fifth Largest River Of India</a:t>
            </a:r>
          </a:p>
          <a:p>
            <a:pPr marL="285103" indent="-285103">
              <a:lnSpc>
                <a:spcPct val="150000"/>
              </a:lnSpc>
              <a:spcBef>
                <a:spcPct val="20000"/>
              </a:spcBef>
              <a:buClr>
                <a:srgbClr val="993300"/>
              </a:buClr>
              <a:buSzPct val="180000"/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CC"/>
                </a:solidFill>
                <a:latin typeface="Franklin Gothic Book" pitchFamily="34" charset="0"/>
              </a:rPr>
              <a:t> Largest West Flowing River</a:t>
            </a:r>
          </a:p>
          <a:p>
            <a:pPr marL="285103" indent="-285103">
              <a:lnSpc>
                <a:spcPct val="150000"/>
              </a:lnSpc>
              <a:spcBef>
                <a:spcPct val="20000"/>
              </a:spcBef>
              <a:buClr>
                <a:srgbClr val="993300"/>
              </a:buClr>
              <a:buSzPct val="180000"/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CC"/>
                </a:solidFill>
                <a:latin typeface="Franklin Gothic Book" pitchFamily="34" charset="0"/>
              </a:rPr>
              <a:t> River Length - 1312    km</a:t>
            </a:r>
          </a:p>
          <a:p>
            <a:pPr>
              <a:spcBef>
                <a:spcPct val="20000"/>
              </a:spcBef>
              <a:buClr>
                <a:srgbClr val="993300"/>
              </a:buClr>
              <a:buSzPct val="150000"/>
              <a:buFont typeface="Wingdings" pitchFamily="2" charset="2"/>
              <a:buNone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  </a:t>
            </a:r>
            <a:r>
              <a:rPr lang="en-US" sz="1600" dirty="0">
                <a:solidFill>
                  <a:srgbClr val="0000CC"/>
                </a:solidFill>
                <a:latin typeface="Franklin Gothic Book" pitchFamily="34" charset="0"/>
              </a:rPr>
              <a:t>(from </a:t>
            </a:r>
            <a:r>
              <a:rPr lang="en-US" sz="1600" dirty="0" err="1">
                <a:solidFill>
                  <a:srgbClr val="0000CC"/>
                </a:solidFill>
                <a:latin typeface="Franklin Gothic Book" pitchFamily="34" charset="0"/>
              </a:rPr>
              <a:t>Amarkantak</a:t>
            </a:r>
            <a:r>
              <a:rPr lang="en-US" sz="1600" dirty="0">
                <a:solidFill>
                  <a:srgbClr val="0000CC"/>
                </a:solidFill>
                <a:latin typeface="Franklin Gothic Book" pitchFamily="34" charset="0"/>
              </a:rPr>
              <a:t> to Arabian Sea)</a:t>
            </a:r>
          </a:p>
          <a:p>
            <a:pPr marL="182455" indent="-182455">
              <a:spcBef>
                <a:spcPct val="20000"/>
              </a:spcBef>
              <a:buClr>
                <a:srgbClr val="993300"/>
              </a:buClr>
              <a:buSzPct val="150000"/>
              <a:defRPr/>
            </a:pPr>
            <a:r>
              <a:rPr lang="en-US" sz="1500" dirty="0">
                <a:solidFill>
                  <a:srgbClr val="0000CC"/>
                </a:solidFill>
                <a:latin typeface="Franklin Gothic Book" pitchFamily="34" charset="0"/>
              </a:rPr>
              <a:t>    MP – 1077 km, MP &amp; </a:t>
            </a:r>
            <a:r>
              <a:rPr lang="en-US" sz="1500" dirty="0" err="1">
                <a:solidFill>
                  <a:srgbClr val="0000CC"/>
                </a:solidFill>
                <a:latin typeface="Franklin Gothic Book" pitchFamily="34" charset="0"/>
              </a:rPr>
              <a:t>Mah</a:t>
            </a:r>
            <a:r>
              <a:rPr lang="en-US" sz="1500" dirty="0">
                <a:solidFill>
                  <a:srgbClr val="0000CC"/>
                </a:solidFill>
                <a:latin typeface="Franklin Gothic Book" pitchFamily="34" charset="0"/>
              </a:rPr>
              <a:t> - 35 km,              </a:t>
            </a:r>
            <a:r>
              <a:rPr lang="en-US" sz="1500" dirty="0" err="1">
                <a:solidFill>
                  <a:srgbClr val="0000CC"/>
                </a:solidFill>
                <a:latin typeface="Franklin Gothic Book" pitchFamily="34" charset="0"/>
              </a:rPr>
              <a:t>Guj</a:t>
            </a:r>
            <a:r>
              <a:rPr lang="en-US" sz="1500" dirty="0">
                <a:solidFill>
                  <a:srgbClr val="0000CC"/>
                </a:solidFill>
                <a:latin typeface="Franklin Gothic Book" pitchFamily="34" charset="0"/>
              </a:rPr>
              <a:t> &amp;  </a:t>
            </a:r>
            <a:r>
              <a:rPr lang="en-US" sz="1500" dirty="0" err="1">
                <a:solidFill>
                  <a:srgbClr val="0000CC"/>
                </a:solidFill>
                <a:latin typeface="Franklin Gothic Book" pitchFamily="34" charset="0"/>
              </a:rPr>
              <a:t>Mah</a:t>
            </a:r>
            <a:r>
              <a:rPr lang="en-US" sz="1500" dirty="0">
                <a:solidFill>
                  <a:srgbClr val="0000CC"/>
                </a:solidFill>
                <a:latin typeface="Franklin Gothic Book" pitchFamily="34" charset="0"/>
              </a:rPr>
              <a:t> – 39 km, </a:t>
            </a:r>
            <a:r>
              <a:rPr lang="en-US" sz="1500" dirty="0" err="1">
                <a:solidFill>
                  <a:srgbClr val="0000CC"/>
                </a:solidFill>
                <a:latin typeface="Franklin Gothic Book" pitchFamily="34" charset="0"/>
              </a:rPr>
              <a:t>Guj</a:t>
            </a:r>
            <a:r>
              <a:rPr lang="en-US" sz="1500" dirty="0">
                <a:solidFill>
                  <a:srgbClr val="0000CC"/>
                </a:solidFill>
                <a:latin typeface="Franklin Gothic Book" pitchFamily="34" charset="0"/>
              </a:rPr>
              <a:t> – 161 km</a:t>
            </a:r>
          </a:p>
          <a:p>
            <a:pPr marL="285103" indent="-285103">
              <a:lnSpc>
                <a:spcPct val="150000"/>
              </a:lnSpc>
              <a:spcBef>
                <a:spcPct val="20000"/>
              </a:spcBef>
              <a:buClr>
                <a:srgbClr val="993300"/>
              </a:buClr>
              <a:buSzPct val="180000"/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</a:t>
            </a: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Catchment Area – 98,796 km</a:t>
            </a:r>
            <a:r>
              <a:rPr lang="en-US" sz="1600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2</a:t>
            </a:r>
          </a:p>
          <a:p>
            <a:pPr marL="285103" indent="-285103">
              <a:lnSpc>
                <a:spcPct val="150000"/>
              </a:lnSpc>
              <a:spcBef>
                <a:spcPct val="20000"/>
              </a:spcBef>
              <a:buClr>
                <a:srgbClr val="993300"/>
              </a:buClr>
              <a:buSzPct val="180000"/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Mean Annual Rainfall - 1,180 mm</a:t>
            </a:r>
          </a:p>
          <a:p>
            <a:pPr marL="285103" indent="-285103">
              <a:spcBef>
                <a:spcPct val="20000"/>
              </a:spcBef>
              <a:buClr>
                <a:srgbClr val="993300"/>
              </a:buClr>
              <a:buSzPct val="180000"/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Average Annual Run-Off	                                       41,000 MCM (33.21  MAF)	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	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7239000" y="314555"/>
            <a:ext cx="2332306" cy="481194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rgbClr val="68059F"/>
                </a:solidFill>
                <a:latin typeface="Garamond" pitchFamily="18" charset="0"/>
              </a:rPr>
              <a:t>Narmada River</a:t>
            </a:r>
          </a:p>
        </p:txBody>
      </p:sp>
      <p:pic>
        <p:nvPicPr>
          <p:cNvPr id="4102" name="Picture 4" descr="india basinJuly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2" t="10078" r="3703" b="8943"/>
          <a:stretch>
            <a:fillRect/>
          </a:stretch>
        </p:blipFill>
        <p:spPr bwMode="auto">
          <a:xfrm>
            <a:off x="124730" y="88007"/>
            <a:ext cx="6307675" cy="68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9986450" y="3129139"/>
            <a:ext cx="242668" cy="163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229118" y="3130788"/>
            <a:ext cx="3370" cy="86051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75" name="TextBox 18"/>
          <p:cNvSpPr txBox="1">
            <a:spLocks noChangeArrowheads="1"/>
          </p:cNvSpPr>
          <p:nvPr/>
        </p:nvSpPr>
        <p:spPr bwMode="auto">
          <a:xfrm>
            <a:off x="357261" y="4123301"/>
            <a:ext cx="1086950" cy="23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imes New Roman" pitchFamily="18" charset="0"/>
              </a:rPr>
              <a:t>Narmada Basin</a:t>
            </a:r>
          </a:p>
        </p:txBody>
      </p:sp>
      <p:sp>
        <p:nvSpPr>
          <p:cNvPr id="20" name="Freeform 19"/>
          <p:cNvSpPr/>
          <p:nvPr/>
        </p:nvSpPr>
        <p:spPr>
          <a:xfrm>
            <a:off x="2237938" y="3533320"/>
            <a:ext cx="60667" cy="94526"/>
          </a:xfrm>
          <a:custGeom>
            <a:avLst/>
            <a:gdLst>
              <a:gd name="connsiteX0" fmla="*/ 9863 w 56927"/>
              <a:gd name="connsiteY0" fmla="*/ 0 h 91658"/>
              <a:gd name="connsiteX1" fmla="*/ 3139 w 56927"/>
              <a:gd name="connsiteY1" fmla="*/ 33618 h 91658"/>
              <a:gd name="connsiteX2" fmla="*/ 23310 w 56927"/>
              <a:gd name="connsiteY2" fmla="*/ 47065 h 91658"/>
              <a:gd name="connsiteX3" fmla="*/ 36757 w 56927"/>
              <a:gd name="connsiteY3" fmla="*/ 67235 h 91658"/>
              <a:gd name="connsiteX4" fmla="*/ 56927 w 56927"/>
              <a:gd name="connsiteY4" fmla="*/ 87406 h 9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27" h="91658">
                <a:moveTo>
                  <a:pt x="9863" y="0"/>
                </a:moveTo>
                <a:cubicBezTo>
                  <a:pt x="7622" y="11206"/>
                  <a:pt x="0" y="22630"/>
                  <a:pt x="3139" y="33618"/>
                </a:cubicBezTo>
                <a:cubicBezTo>
                  <a:pt x="5359" y="41388"/>
                  <a:pt x="17596" y="41351"/>
                  <a:pt x="23310" y="47065"/>
                </a:cubicBezTo>
                <a:cubicBezTo>
                  <a:pt x="29024" y="52779"/>
                  <a:pt x="32275" y="60512"/>
                  <a:pt x="36757" y="67235"/>
                </a:cubicBezTo>
                <a:cubicBezTo>
                  <a:pt x="44897" y="91658"/>
                  <a:pt x="36393" y="87406"/>
                  <a:pt x="56927" y="8740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61496" y="3437164"/>
            <a:ext cx="65723" cy="71709"/>
          </a:xfrm>
          <a:custGeom>
            <a:avLst/>
            <a:gdLst>
              <a:gd name="connsiteX0" fmla="*/ 0 w 60512"/>
              <a:gd name="connsiteY0" fmla="*/ 0 h 68900"/>
              <a:gd name="connsiteX1" fmla="*/ 20171 w 60512"/>
              <a:gd name="connsiteY1" fmla="*/ 20170 h 68900"/>
              <a:gd name="connsiteX2" fmla="*/ 47065 w 60512"/>
              <a:gd name="connsiteY2" fmla="*/ 67235 h 68900"/>
              <a:gd name="connsiteX3" fmla="*/ 60512 w 60512"/>
              <a:gd name="connsiteY3" fmla="*/ 67235 h 6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12" h="68900">
                <a:moveTo>
                  <a:pt x="0" y="0"/>
                </a:moveTo>
                <a:cubicBezTo>
                  <a:pt x="6724" y="6723"/>
                  <a:pt x="15919" y="11665"/>
                  <a:pt x="20171" y="20170"/>
                </a:cubicBezTo>
                <a:cubicBezTo>
                  <a:pt x="37062" y="53953"/>
                  <a:pt x="11316" y="52935"/>
                  <a:pt x="47065" y="67235"/>
                </a:cubicBezTo>
                <a:cubicBezTo>
                  <a:pt x="51227" y="68900"/>
                  <a:pt x="56030" y="67235"/>
                  <a:pt x="60512" y="6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12694" y="3624586"/>
            <a:ext cx="149982" cy="26076"/>
          </a:xfrm>
          <a:custGeom>
            <a:avLst/>
            <a:gdLst>
              <a:gd name="connsiteX0" fmla="*/ 0 w 141194"/>
              <a:gd name="connsiteY0" fmla="*/ 0 h 26895"/>
              <a:gd name="connsiteX1" fmla="*/ 47065 w 141194"/>
              <a:gd name="connsiteY1" fmla="*/ 13448 h 26895"/>
              <a:gd name="connsiteX2" fmla="*/ 87406 w 141194"/>
              <a:gd name="connsiteY2" fmla="*/ 26895 h 26895"/>
              <a:gd name="connsiteX3" fmla="*/ 141194 w 141194"/>
              <a:gd name="connsiteY3" fmla="*/ 26895 h 2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94" h="26895">
                <a:moveTo>
                  <a:pt x="0" y="0"/>
                </a:moveTo>
                <a:cubicBezTo>
                  <a:pt x="15688" y="4483"/>
                  <a:pt x="31470" y="8650"/>
                  <a:pt x="47065" y="13448"/>
                </a:cubicBezTo>
                <a:cubicBezTo>
                  <a:pt x="60613" y="17617"/>
                  <a:pt x="73232" y="26895"/>
                  <a:pt x="87406" y="26895"/>
                </a:cubicBezTo>
                <a:lnTo>
                  <a:pt x="141194" y="2689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768772" y="3393172"/>
            <a:ext cx="85944" cy="30966"/>
          </a:xfrm>
          <a:custGeom>
            <a:avLst/>
            <a:gdLst>
              <a:gd name="connsiteX0" fmla="*/ 0 w 80299"/>
              <a:gd name="connsiteY0" fmla="*/ 30065 h 30065"/>
              <a:gd name="connsiteX1" fmla="*/ 20171 w 80299"/>
              <a:gd name="connsiteY1" fmla="*/ 23341 h 30065"/>
              <a:gd name="connsiteX2" fmla="*/ 47065 w 80299"/>
              <a:gd name="connsiteY2" fmla="*/ 16618 h 30065"/>
              <a:gd name="connsiteX3" fmla="*/ 73959 w 80299"/>
              <a:gd name="connsiteY3" fmla="*/ 3170 h 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99" h="30065">
                <a:moveTo>
                  <a:pt x="0" y="30065"/>
                </a:moveTo>
                <a:cubicBezTo>
                  <a:pt x="6724" y="27824"/>
                  <a:pt x="13356" y="25288"/>
                  <a:pt x="20171" y="23341"/>
                </a:cubicBezTo>
                <a:cubicBezTo>
                  <a:pt x="29056" y="20802"/>
                  <a:pt x="38800" y="20751"/>
                  <a:pt x="47065" y="16618"/>
                </a:cubicBezTo>
                <a:cubicBezTo>
                  <a:pt x="80299" y="0"/>
                  <a:pt x="42423" y="3170"/>
                  <a:pt x="73959" y="31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535211" y="3582219"/>
            <a:ext cx="58981" cy="68450"/>
          </a:xfrm>
          <a:custGeom>
            <a:avLst/>
            <a:gdLst>
              <a:gd name="connsiteX0" fmla="*/ 0 w 55653"/>
              <a:gd name="connsiteY0" fmla="*/ 67236 h 67236"/>
              <a:gd name="connsiteX1" fmla="*/ 13447 w 55653"/>
              <a:gd name="connsiteY1" fmla="*/ 26894 h 67236"/>
              <a:gd name="connsiteX2" fmla="*/ 53788 w 55653"/>
              <a:gd name="connsiteY2" fmla="*/ 6724 h 67236"/>
              <a:gd name="connsiteX3" fmla="*/ 53788 w 55653"/>
              <a:gd name="connsiteY3" fmla="*/ 0 h 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53" h="67236">
                <a:moveTo>
                  <a:pt x="0" y="67236"/>
                </a:moveTo>
                <a:lnTo>
                  <a:pt x="13447" y="26894"/>
                </a:lnTo>
                <a:cubicBezTo>
                  <a:pt x="17981" y="13290"/>
                  <a:pt x="44837" y="12691"/>
                  <a:pt x="53788" y="6724"/>
                </a:cubicBezTo>
                <a:cubicBezTo>
                  <a:pt x="55653" y="5481"/>
                  <a:pt x="53788" y="2241"/>
                  <a:pt x="53788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7" name="Chart 26"/>
          <p:cNvGraphicFramePr>
            <a:graphicFrameLocks/>
          </p:cNvGraphicFramePr>
          <p:nvPr/>
        </p:nvGraphicFramePr>
        <p:xfrm>
          <a:off x="6744140" y="4615480"/>
          <a:ext cx="3417572" cy="212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8574263" y="3989652"/>
            <a:ext cx="1658229" cy="1173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42668" y="166235"/>
            <a:ext cx="6189712" cy="6787951"/>
          </a:xfrm>
          <a:prstGeom prst="rect">
            <a:avLst/>
          </a:prstGeom>
          <a:noFill/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2029" y="166235"/>
            <a:ext cx="3801794" cy="6787951"/>
          </a:xfrm>
          <a:prstGeom prst="rect">
            <a:avLst/>
          </a:prstGeom>
          <a:noFill/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578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afa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67" y="660033"/>
            <a:ext cx="9283369" cy="55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5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72580" y="1806598"/>
            <a:ext cx="1832929" cy="3781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r>
              <a:rPr lang="en-US" altLang="en-US" dirty="0"/>
              <a:t>BARGI </a:t>
            </a:r>
            <a:r>
              <a:rPr lang="en-US" altLang="en-US" sz="900" b="1" dirty="0"/>
              <a:t>374 km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368901" y="2588880"/>
            <a:ext cx="2064110" cy="3781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dirty="0"/>
              <a:t>BURMAN GHAT </a:t>
            </a:r>
            <a:r>
              <a:rPr lang="en-US" altLang="en-US" sz="900" b="1" dirty="0"/>
              <a:t>526Km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28155" y="4526252"/>
            <a:ext cx="1423986" cy="34756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49" tIns="50074" rIns="100149" bIns="50074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altLang="en-US" b="1" dirty="0"/>
              <a:t>OSP </a:t>
            </a:r>
            <a:r>
              <a:rPr lang="en-US" altLang="en-US" sz="800" b="1" dirty="0"/>
              <a:t>894 Km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29157" y="5638569"/>
            <a:ext cx="1385527" cy="3781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1500" dirty="0"/>
              <a:t>BARWANI</a:t>
            </a:r>
            <a:r>
              <a:rPr lang="en-US" altLang="en-US" dirty="0"/>
              <a:t> </a:t>
            </a:r>
            <a:r>
              <a:rPr lang="en-US" altLang="en-US" sz="900" b="1" dirty="0"/>
              <a:t>1054Km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774963" y="6134833"/>
            <a:ext cx="2792258" cy="3781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dirty="0"/>
              <a:t>SARDAR SAROVAR </a:t>
            </a:r>
            <a:r>
              <a:rPr lang="en-US" altLang="en-US" b="1" dirty="0"/>
              <a:t>1164 km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344554" y="3521514"/>
            <a:ext cx="2141888" cy="3781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dirty="0"/>
              <a:t>HOSHANGABAD </a:t>
            </a:r>
            <a:r>
              <a:rPr lang="en-US" altLang="en-US" sz="900" b="1" dirty="0"/>
              <a:t>676Km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477766" y="3264826"/>
            <a:ext cx="754778" cy="3781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dirty="0"/>
              <a:t>TAWA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4907280" y="3376047"/>
            <a:ext cx="2570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531996" y="5034737"/>
            <a:ext cx="2998893" cy="34756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49" tIns="50074" rIns="100149" bIns="50074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US" altLang="en-US" b="0" dirty="0"/>
              <a:t>MAHESHWAR</a:t>
            </a:r>
            <a:r>
              <a:rPr lang="en-US" altLang="en-US" dirty="0"/>
              <a:t> </a:t>
            </a:r>
            <a:r>
              <a:rPr lang="en-US" altLang="en-US" sz="1000" dirty="0"/>
              <a:t>940 km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051560" y="161364"/>
            <a:ext cx="8646160" cy="6732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 anchor="ctr"/>
          <a:lstStyle/>
          <a:p>
            <a:endParaRPr lang="en-IN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839131" y="2179407"/>
            <a:ext cx="1239397" cy="2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900" b="1" dirty="0"/>
              <a:t>74-80 HRS UP TO SSP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140974" y="3241603"/>
            <a:ext cx="1152835" cy="2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900" b="1" dirty="0"/>
              <a:t>6-8 HRS TO H`BAD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831832" y="5945373"/>
            <a:ext cx="593387" cy="2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900" b="1" dirty="0"/>
              <a:t>4-1 HRS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 rot="-5373443">
            <a:off x="4300476" y="2220686"/>
            <a:ext cx="894751" cy="2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800" b="1" dirty="0"/>
              <a:t>115 km @16 Hrs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 rot="-5373443">
            <a:off x="4290737" y="3127648"/>
            <a:ext cx="894751" cy="2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800" b="1" dirty="0"/>
              <a:t>172 km @22 Hrs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 rot="-5373443">
            <a:off x="4483184" y="4818116"/>
            <a:ext cx="524458" cy="2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800" b="1" dirty="0"/>
              <a:t>@6 Hrs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 rot="-5373443">
            <a:off x="4464340" y="5392359"/>
            <a:ext cx="559724" cy="20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700" b="1" dirty="0"/>
              <a:t>@6-9 Hrs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187885" y="227358"/>
            <a:ext cx="4944321" cy="33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1500" u="sng" dirty="0">
                <a:solidFill>
                  <a:schemeClr val="accent2"/>
                </a:solidFill>
              </a:rPr>
              <a:t>TRAVEL TIME IN DIFFERENT REACHES OF RIVER NARMADA </a:t>
            </a: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4907280" y="2086500"/>
            <a:ext cx="0" cy="497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4907280" y="2874898"/>
            <a:ext cx="0" cy="6319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>
            <a:off x="4907280" y="3796528"/>
            <a:ext cx="0" cy="7358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4907280" y="4802506"/>
            <a:ext cx="0" cy="234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4878070" y="5313431"/>
            <a:ext cx="0" cy="30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4892675" y="5939255"/>
            <a:ext cx="0" cy="168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4235469" y="4037331"/>
            <a:ext cx="1375305" cy="3781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r>
              <a:rPr lang="en-US" altLang="en-US" dirty="0"/>
              <a:t>ISP </a:t>
            </a:r>
            <a:r>
              <a:rPr lang="en-US" altLang="en-US" sz="900" b="1" dirty="0"/>
              <a:t>845 km</a:t>
            </a: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807050" y="1249220"/>
            <a:ext cx="1457406" cy="3781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dirty="0"/>
              <a:t>MANDLA </a:t>
            </a:r>
            <a:r>
              <a:rPr lang="en-US" altLang="en-US" sz="900" b="1" dirty="0"/>
              <a:t>295Km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3889808" y="589166"/>
            <a:ext cx="1414124" cy="3781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dirty="0"/>
              <a:t>DINDORI </a:t>
            </a:r>
            <a:r>
              <a:rPr lang="en-US" altLang="en-US" sz="900" b="1" dirty="0"/>
              <a:t>97Km</a:t>
            </a:r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4878070" y="876416"/>
            <a:ext cx="0" cy="365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4878070" y="1536457"/>
            <a:ext cx="0" cy="2627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839129" y="933859"/>
            <a:ext cx="1620912" cy="27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900" b="1" dirty="0"/>
              <a:t>10-15 HRS UP TO MANDLA</a:t>
            </a:r>
            <a:r>
              <a:rPr lang="en-US" altLang="en-US" sz="1100" b="1" dirty="0"/>
              <a:t>*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4819657" y="1585356"/>
            <a:ext cx="1306724" cy="2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900" b="1" dirty="0"/>
              <a:t>5-8 HRS UP TO BARGI</a:t>
            </a:r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8076565" y="3534967"/>
            <a:ext cx="0" cy="67472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H="1">
            <a:off x="5637530" y="4209670"/>
            <a:ext cx="24244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759259" y="4063009"/>
            <a:ext cx="2414693" cy="16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r>
              <a:rPr lang="en-US" altLang="en-US" sz="900" b="1" dirty="0"/>
              <a:t>12-15 HRS TAWA UP TO ISP</a:t>
            </a: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 rot="-5373443">
            <a:off x="4432756" y="976975"/>
            <a:ext cx="503619" cy="2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49" tIns="50074" rIns="100149" bIns="50074">
            <a:spAutoFit/>
          </a:bodyPr>
          <a:lstStyle/>
          <a:p>
            <a:r>
              <a:rPr lang="en-US" altLang="en-US" sz="800" b="1" dirty="0"/>
              <a:t>198 km</a:t>
            </a: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876300" y="6858449"/>
            <a:ext cx="6192520" cy="3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dirty="0"/>
              <a:t>* </a:t>
            </a:r>
            <a:r>
              <a:rPr lang="en-US" altLang="en-US" sz="1000" dirty="0"/>
              <a:t>Travel time is less during monsoon season &amp; more during non-monsoon season</a:t>
            </a: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 flipH="1">
            <a:off x="1913255" y="748078"/>
            <a:ext cx="0" cy="5595781"/>
          </a:xfrm>
          <a:prstGeom prst="line">
            <a:avLst/>
          </a:prstGeom>
          <a:noFill/>
          <a:ln w="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1402080" y="916753"/>
            <a:ext cx="1080770" cy="3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/>
              <a:t>198 km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1518920" y="1576803"/>
            <a:ext cx="1080770" cy="3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/>
              <a:t>79 km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1402080" y="2251520"/>
            <a:ext cx="1080770" cy="3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/>
              <a:t>152 km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1431290" y="3094923"/>
            <a:ext cx="1080770" cy="3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/>
              <a:t>150 km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1431290" y="3769646"/>
            <a:ext cx="1080770" cy="3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/>
              <a:t>169 km</a:t>
            </a: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1533525" y="4297687"/>
            <a:ext cx="1080770" cy="3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/>
              <a:t>51 km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1504315" y="4811064"/>
            <a:ext cx="1080770" cy="3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/>
              <a:t>46 km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1431290" y="5434442"/>
            <a:ext cx="1080770" cy="3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/>
              <a:t>114 km</a:t>
            </a: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1416685" y="5940485"/>
            <a:ext cx="1080770" cy="3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/>
              <a:t>110 km</a:t>
            </a:r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1752600" y="748060"/>
            <a:ext cx="32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>
            <a:off x="1752600" y="1378777"/>
            <a:ext cx="32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1752600" y="1921486"/>
            <a:ext cx="32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>
            <a:off x="1767205" y="3630290"/>
            <a:ext cx="32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1781810" y="4664373"/>
            <a:ext cx="32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1737995" y="4195002"/>
            <a:ext cx="32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>
            <a:off x="1752600" y="2845561"/>
            <a:ext cx="32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>
            <a:off x="1767205" y="5185081"/>
            <a:ext cx="32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27" name="Line 79"/>
          <p:cNvSpPr>
            <a:spLocks noChangeShapeType="1"/>
          </p:cNvSpPr>
          <p:nvPr/>
        </p:nvSpPr>
        <p:spPr bwMode="auto">
          <a:xfrm>
            <a:off x="1737995" y="5830466"/>
            <a:ext cx="32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28" name="Line 80"/>
          <p:cNvSpPr>
            <a:spLocks noChangeShapeType="1"/>
          </p:cNvSpPr>
          <p:nvPr/>
        </p:nvSpPr>
        <p:spPr bwMode="auto">
          <a:xfrm>
            <a:off x="1767205" y="6314505"/>
            <a:ext cx="32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31" name="Text Box 83"/>
          <p:cNvSpPr txBox="1">
            <a:spLocks noChangeArrowheads="1"/>
          </p:cNvSpPr>
          <p:nvPr/>
        </p:nvSpPr>
        <p:spPr bwMode="auto">
          <a:xfrm>
            <a:off x="3549017" y="6607872"/>
            <a:ext cx="2789555" cy="25501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/>
              <a:t>GARUDESHWAR  1175 KM</a:t>
            </a:r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>
            <a:off x="4863465" y="6423292"/>
            <a:ext cx="0" cy="168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1460500" y="6475858"/>
            <a:ext cx="1080770" cy="3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/>
              <a:t>11 km</a:t>
            </a:r>
          </a:p>
        </p:txBody>
      </p:sp>
      <p:sp>
        <p:nvSpPr>
          <p:cNvPr id="2135" name="Line 87"/>
          <p:cNvSpPr>
            <a:spLocks noChangeShapeType="1"/>
          </p:cNvSpPr>
          <p:nvPr/>
        </p:nvSpPr>
        <p:spPr bwMode="auto">
          <a:xfrm>
            <a:off x="1694180" y="6805878"/>
            <a:ext cx="32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49" tIns="50074" rIns="100149" bIns="50074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459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0"/>
            <a:ext cx="9464040" cy="547599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  <a:latin typeface="Stylus BT" pitchFamily="34" charset="0"/>
              </a:rPr>
              <a:t>Reservoir Positioning in Narmada Basin</a:t>
            </a:r>
            <a:endParaRPr lang="en-IN" sz="3100" dirty="0">
              <a:solidFill>
                <a:srgbClr val="FF0000"/>
              </a:solidFill>
              <a:latin typeface="Stylus B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6889" y="1707276"/>
            <a:ext cx="3021822" cy="4518185"/>
          </a:xfrm>
        </p:spPr>
      </p:pic>
    </p:spTree>
    <p:extLst>
      <p:ext uri="{BB962C8B-B14F-4D97-AF65-F5344CB8AC3E}">
        <p14:creationId xmlns:p14="http://schemas.microsoft.com/office/powerpoint/2010/main" xmlns="" val="2012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6"/>
            <a:ext cx="9814560" cy="1095199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3300"/>
                </a:solidFill>
                <a:latin typeface="Arial Narrow" pitchFamily="34" charset="0"/>
              </a:rPr>
              <a:t>SARDAR SAROVAR RESERVOIR REGULATION COMMITTEE (SSRRC)</a:t>
            </a:r>
            <a:endParaRPr lang="en-IN" sz="26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016970"/>
            <a:ext cx="9464040" cy="571067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Blip>
                <a:blip r:embed="rId2"/>
              </a:buBlip>
              <a:tabLst>
                <a:tab pos="246958" algn="l"/>
              </a:tabLst>
            </a:pPr>
            <a:r>
              <a:rPr lang="en-US" b="1" i="1" dirty="0" smtClean="0">
                <a:solidFill>
                  <a:srgbClr val="000099"/>
                </a:solidFill>
                <a:latin typeface="Arial Narrow" pitchFamily="34" charset="0"/>
              </a:rPr>
              <a:t>Ex-Maheshwar releases and likely inflow/water level in the SSP</a:t>
            </a:r>
          </a:p>
          <a:p>
            <a:pPr marL="1246962" lvl="1" indent="-375653">
              <a:spcBef>
                <a:spcPts val="0"/>
              </a:spcBef>
              <a:buBlip>
                <a:blip r:embed="rId2"/>
              </a:buBlip>
              <a:tabLst>
                <a:tab pos="246958" algn="l"/>
              </a:tabLst>
            </a:pP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8.12 MAF (10016 MCM)   ANNUAL</a:t>
            </a:r>
          </a:p>
          <a:p>
            <a:pPr marL="1246962" lvl="1" indent="-375653">
              <a:spcBef>
                <a:spcPts val="0"/>
              </a:spcBef>
              <a:buBlip>
                <a:blip r:embed="rId2"/>
              </a:buBlip>
              <a:tabLst>
                <a:tab pos="246958" algn="l"/>
              </a:tabLst>
            </a:pP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0.677 MAF (834.64 MCM)  MONTHLY</a:t>
            </a:r>
          </a:p>
          <a:p>
            <a:pPr marL="375653" lvl="1" indent="-375653">
              <a:spcBef>
                <a:spcPts val="0"/>
              </a:spcBef>
              <a:buNone/>
              <a:tabLst>
                <a:tab pos="246958" algn="l"/>
              </a:tabLst>
            </a:pPr>
            <a:endParaRPr lang="en-US" sz="2400" b="1" i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  <a:tabLst>
                <a:tab pos="246958" algn="l"/>
              </a:tabLst>
            </a:pP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Preparation of working table for operation of SSP and its review (Monsoon &amp; Non-monsoon)</a:t>
            </a:r>
          </a:p>
          <a:p>
            <a:pPr>
              <a:spcBef>
                <a:spcPts val="0"/>
              </a:spcBef>
              <a:buNone/>
              <a:tabLst>
                <a:tab pos="246958" algn="l"/>
              </a:tabLst>
            </a:pPr>
            <a:endParaRPr lang="en-US" sz="2400" b="1" i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  <a:tabLst>
                <a:tab pos="246958" algn="l"/>
              </a:tabLst>
            </a:pP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Irrigation and other requirements of </a:t>
            </a:r>
            <a:r>
              <a:rPr lang="en-US" sz="2400" b="1" i="1" dirty="0" err="1" smtClean="0">
                <a:solidFill>
                  <a:srgbClr val="000099"/>
                </a:solidFill>
                <a:latin typeface="Arial Narrow" pitchFamily="34" charset="0"/>
              </a:rPr>
              <a:t>GoG</a:t>
            </a: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 and </a:t>
            </a:r>
            <a:r>
              <a:rPr lang="en-US" sz="2400" b="1" i="1" dirty="0" err="1" smtClean="0">
                <a:solidFill>
                  <a:srgbClr val="000099"/>
                </a:solidFill>
                <a:latin typeface="Arial Narrow" pitchFamily="34" charset="0"/>
              </a:rPr>
              <a:t>GoR</a:t>
            </a:r>
            <a:endParaRPr lang="en-US" sz="2400" b="1" i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marL="375653" lvl="1" indent="-375653">
              <a:spcBef>
                <a:spcPts val="0"/>
              </a:spcBef>
              <a:buNone/>
              <a:tabLst>
                <a:tab pos="246958" algn="l"/>
              </a:tabLst>
            </a:pPr>
            <a:endParaRPr lang="en-US" sz="2400" b="1" i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  <a:tabLst>
                <a:tab pos="246958" algn="l"/>
              </a:tabLst>
            </a:pP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Requirement of operation of IBPT, if any, to meet the requirement of irrigation of </a:t>
            </a:r>
            <a:r>
              <a:rPr lang="en-US" sz="2400" b="1" i="1" dirty="0" err="1" smtClean="0">
                <a:solidFill>
                  <a:srgbClr val="000099"/>
                </a:solidFill>
                <a:latin typeface="Arial Narrow" pitchFamily="34" charset="0"/>
              </a:rPr>
              <a:t>GoG</a:t>
            </a: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/</a:t>
            </a:r>
            <a:r>
              <a:rPr lang="en-US" sz="2400" b="1" i="1" dirty="0" err="1" smtClean="0">
                <a:solidFill>
                  <a:srgbClr val="000099"/>
                </a:solidFill>
                <a:latin typeface="Arial Narrow" pitchFamily="34" charset="0"/>
              </a:rPr>
              <a:t>GoR</a:t>
            </a: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 and assessment of likely loss of power due to running of IBPT  </a:t>
            </a:r>
            <a:endParaRPr lang="en-IN" sz="2400" b="1" i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  <a:tabLst>
                <a:tab pos="246958" algn="l"/>
              </a:tabLst>
            </a:pPr>
            <a:endParaRPr lang="en-US" sz="2400" b="1" i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tabLst>
                <a:tab pos="246958" algn="l"/>
              </a:tabLst>
            </a:pP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Requirement of water use downstream of the </a:t>
            </a:r>
            <a:r>
              <a:rPr lang="en-US" sz="2400" b="1" i="1" dirty="0" err="1" smtClean="0">
                <a:solidFill>
                  <a:srgbClr val="000099"/>
                </a:solidFill>
                <a:latin typeface="Arial Narrow" pitchFamily="34" charset="0"/>
              </a:rPr>
              <a:t>Sardar</a:t>
            </a: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400" b="1" i="1" dirty="0" err="1" smtClean="0">
                <a:solidFill>
                  <a:srgbClr val="000099"/>
                </a:solidFill>
                <a:latin typeface="Arial Narrow" pitchFamily="34" charset="0"/>
              </a:rPr>
              <a:t>Sarovar</a:t>
            </a: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 Project</a:t>
            </a: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tabLst>
                <a:tab pos="246958" algn="l"/>
              </a:tabLst>
            </a:pP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Annual Water Accounting &amp; Assessment of Utilizable Flow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tabLst>
                <a:tab pos="246958" algn="l"/>
              </a:tabLst>
            </a:pPr>
            <a:endParaRPr lang="en-US" sz="2400" b="1" i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tabLst>
                <a:tab pos="246958" algn="l"/>
              </a:tabLst>
            </a:pP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Likely generation of power through CHPH and RBPH during the month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tabLst>
                <a:tab pos="246958" algn="l"/>
              </a:tabLst>
            </a:pPr>
            <a:endParaRPr lang="en-US" sz="2400" b="1" i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2"/>
              </a:buBlip>
              <a:tabLst>
                <a:tab pos="246958" algn="l"/>
              </a:tabLst>
            </a:pPr>
            <a:r>
              <a:rPr lang="en-US" sz="2400" b="1" i="1" dirty="0" smtClean="0">
                <a:solidFill>
                  <a:srgbClr val="000099"/>
                </a:solidFill>
                <a:latin typeface="Arial Narrow" pitchFamily="34" charset="0"/>
              </a:rPr>
              <a:t>Power generation loss due to running of IBPT</a:t>
            </a:r>
            <a:endParaRPr lang="en-IN" sz="2400" b="1" i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3100" b="1" i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endParaRPr lang="en-IN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D82A-AC85-4511-A447-9F5B0F18E1D7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44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892" y="208822"/>
            <a:ext cx="9464505" cy="64852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68" tIns="47384" rIns="94768" bIns="47384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0893" y="148877"/>
            <a:ext cx="9239159" cy="66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47684"/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Major Stipulations in NWDT Award to be considered in </a:t>
            </a:r>
          </a:p>
          <a:p>
            <a:pPr algn="ctr" defTabSz="947684"/>
            <a:r>
              <a:rPr kumimoji="0" lang="en-US" altLang="en-US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 Water Resources Management</a:t>
            </a:r>
          </a:p>
          <a:p>
            <a:pPr marL="281344" algn="ctr" defTabSz="947684"/>
            <a:endParaRPr lang="en-US" altLang="en-US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ea typeface="Times New Roman" pitchFamily="18" charset="0"/>
              </a:rPr>
              <a:t>1.	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75% dependability utilizable  flow	-	28 MAF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2.	Allocations of Narmada Water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	Madhya Pradesh			-	18.25 MAF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	Gujarat				-	9 MAF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	Maharashtra			-	0.25 MAF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	Rajasthan				-	0.50 MAF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3.	Allocation is related to actual withdrawals and not consumptive use.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4.	Water year 1</a:t>
            </a:r>
            <a:r>
              <a:rPr lang="en-US" altLang="en-US" sz="1700" baseline="30000" dirty="0">
                <a:solidFill>
                  <a:srgbClr val="003399"/>
                </a:solidFill>
                <a:ea typeface="Times New Roman" pitchFamily="18" charset="0"/>
              </a:rPr>
              <a:t>st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 July to 30</a:t>
            </a:r>
            <a:r>
              <a:rPr lang="en-US" altLang="en-US" sz="1700" baseline="30000" dirty="0">
                <a:solidFill>
                  <a:srgbClr val="003399"/>
                </a:solidFill>
                <a:ea typeface="Times New Roman" pitchFamily="18" charset="0"/>
              </a:rPr>
              <a:t>th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 June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5.	Excess or Deficit of 28 MAF to be shared in ratio of allocation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6.	Available water includes  the Return flows and exclusive of the evaporation loss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	</a:t>
            </a:r>
            <a:r>
              <a:rPr lang="en-US" altLang="en-US" sz="1700" dirty="0" err="1">
                <a:solidFill>
                  <a:srgbClr val="003399"/>
                </a:solidFill>
                <a:ea typeface="Times New Roman" pitchFamily="18" charset="0"/>
              </a:rPr>
              <a:t>Utilisable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 flow 	=      Observed flow	+    Upstream use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marL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			         </a:t>
            </a:r>
            <a:r>
              <a:rPr lang="en-US" altLang="en-US" sz="1700" u="sng" dirty="0">
                <a:solidFill>
                  <a:srgbClr val="003399"/>
                </a:solidFill>
                <a:ea typeface="Times New Roman" pitchFamily="18" charset="0"/>
              </a:rPr>
              <a:t>+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Carryover Storage  =  </a:t>
            </a:r>
            <a:r>
              <a:rPr lang="en-US" altLang="en-US" sz="1700" u="sng" dirty="0">
                <a:solidFill>
                  <a:srgbClr val="003399"/>
                </a:solidFill>
                <a:ea typeface="Times New Roman" pitchFamily="18" charset="0"/>
              </a:rPr>
              <a:t>+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Change in storage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indent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7.	Uniform monthly regulated releases of  834.65 </a:t>
            </a:r>
            <a:r>
              <a:rPr lang="en-US" altLang="en-US" sz="1700" dirty="0" err="1">
                <a:solidFill>
                  <a:srgbClr val="003399"/>
                </a:solidFill>
                <a:ea typeface="Times New Roman" pitchFamily="18" charset="0"/>
              </a:rPr>
              <a:t>M.cum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 (0.677 MAF) by Madhya 	Pradesh for meeting requirements at </a:t>
            </a:r>
            <a:r>
              <a:rPr lang="en-US" altLang="en-US" sz="1700" dirty="0" err="1">
                <a:solidFill>
                  <a:srgbClr val="003399"/>
                </a:solidFill>
                <a:ea typeface="Times New Roman" pitchFamily="18" charset="0"/>
              </a:rPr>
              <a:t>Sardar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 </a:t>
            </a:r>
            <a:r>
              <a:rPr lang="en-US" altLang="en-US" sz="1700" dirty="0" err="1">
                <a:solidFill>
                  <a:srgbClr val="003399"/>
                </a:solidFill>
                <a:ea typeface="Times New Roman" pitchFamily="18" charset="0"/>
              </a:rPr>
              <a:t>Sarovar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 (When there is 28 MAF flow).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indent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8.	The releases from </a:t>
            </a:r>
            <a:r>
              <a:rPr lang="en-US" altLang="en-US" sz="1700" dirty="0" err="1">
                <a:solidFill>
                  <a:srgbClr val="003399"/>
                </a:solidFill>
                <a:ea typeface="Times New Roman" pitchFamily="18" charset="0"/>
              </a:rPr>
              <a:t>GoMP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 to be made in such a way that there is all the time sufficient 	water is available in </a:t>
            </a:r>
            <a:r>
              <a:rPr lang="en-US" altLang="en-US" sz="1700" dirty="0" err="1">
                <a:solidFill>
                  <a:srgbClr val="003399"/>
                </a:solidFill>
                <a:ea typeface="Times New Roman" pitchFamily="18" charset="0"/>
              </a:rPr>
              <a:t>Sardar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 </a:t>
            </a:r>
            <a:r>
              <a:rPr lang="en-US" altLang="en-US" sz="1700" dirty="0" err="1">
                <a:solidFill>
                  <a:srgbClr val="003399"/>
                </a:solidFill>
                <a:ea typeface="Times New Roman" pitchFamily="18" charset="0"/>
              </a:rPr>
              <a:t>Sarovar</a:t>
            </a: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 to meet the requirements of the 10 day period  	subject  to water being available in the storages of M.P. after taking M.P.’s share.</a:t>
            </a:r>
            <a:endParaRPr lang="en-US" altLang="en-US" sz="1700" dirty="0">
              <a:solidFill>
                <a:srgbClr val="003399"/>
              </a:solidFill>
            </a:endParaRPr>
          </a:p>
          <a:p>
            <a:pPr indent="281344" algn="just" defTabSz="947684" eaLnBrk="0" hangingPunct="0">
              <a:spcAft>
                <a:spcPts val="622"/>
              </a:spcAft>
            </a:pPr>
            <a:r>
              <a:rPr lang="en-US" altLang="en-US" sz="1700" dirty="0">
                <a:solidFill>
                  <a:srgbClr val="003399"/>
                </a:solidFill>
                <a:ea typeface="Times New Roman" pitchFamily="18" charset="0"/>
              </a:rPr>
              <a:t>9.	Environmental flow of 600 cusecs. </a:t>
            </a:r>
            <a:endParaRPr lang="en-US" altLang="en-US" sz="17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6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81949"/>
            <a:ext cx="9464040" cy="422107"/>
          </a:xfrm>
        </p:spPr>
        <p:txBody>
          <a:bodyPr>
            <a:normAutofit fontScale="90000"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TYPICAL RELEASE PATTERN OF EX MP (OSP)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nhd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31" y="704056"/>
            <a:ext cx="9639299" cy="5867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Content Placeholder 3" descr="ROT 2014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61111"/>
            <a:ext cx="89154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98"/>
          <a:stretch>
            <a:fillRect/>
          </a:stretch>
        </p:blipFill>
        <p:spPr bwMode="auto">
          <a:xfrm>
            <a:off x="0" y="-156457"/>
            <a:ext cx="10515600" cy="743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59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2646" y="1643063"/>
            <a:ext cx="6570309" cy="4646612"/>
          </a:xfr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8949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78229"/>
            <a:ext cx="9464040" cy="391142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DEMAND &amp; SUPPILES MADE THROUGH RESERVOIR OPERATION OF SSP</a:t>
            </a:r>
            <a:endParaRPr lang="en-US" sz="2200" dirty="0"/>
          </a:p>
        </p:txBody>
      </p:sp>
      <p:pic>
        <p:nvPicPr>
          <p:cNvPr id="4" name="Content Placeholder 3" descr="DEMAND &amp; SUPPI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1" y="547599"/>
            <a:ext cx="9639300" cy="6258278"/>
          </a:xfrm>
          <a:ln w="222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25780" y="499211"/>
            <a:ext cx="9464040" cy="830695"/>
          </a:xfrm>
        </p:spPr>
        <p:txBody>
          <a:bodyPr/>
          <a:lstStyle/>
          <a:p>
            <a:pPr eaLnBrk="1" hangingPunct="1"/>
            <a:r>
              <a:rPr lang="en-US" altLang="en-US" sz="3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Narmada Control Authority (NCA)</a:t>
            </a:r>
            <a:endParaRPr lang="en-IN" altLang="en-US" sz="3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4189" y="1486355"/>
            <a:ext cx="9526612" cy="464644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57"/>
              </a:spcBef>
              <a:defRPr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Constituted in consequence to NWDT Award notified on  12</a:t>
            </a:r>
            <a:r>
              <a:rPr lang="en-US" altLang="en-US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December 1979 for implementation of its orders.</a:t>
            </a:r>
          </a:p>
          <a:p>
            <a:pPr marL="0" indent="0">
              <a:spcBef>
                <a:spcPts val="1257"/>
              </a:spcBef>
              <a:buNone/>
              <a:defRPr/>
            </a:pPr>
            <a:endParaRPr lang="en-US" altLang="en-US" sz="9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57"/>
              </a:spcBef>
              <a:defRPr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NCA started functioning from 20</a:t>
            </a:r>
            <a:r>
              <a:rPr lang="en-US" altLang="en-US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December 1980.</a:t>
            </a:r>
          </a:p>
          <a:p>
            <a:pPr marL="0" indent="0">
              <a:spcBef>
                <a:spcPts val="1257"/>
              </a:spcBef>
              <a:buNone/>
              <a:defRPr/>
            </a:pPr>
            <a:endParaRPr lang="en-US" alt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57"/>
              </a:spcBef>
              <a:defRPr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NWDT Award also ordered for setting up of</a:t>
            </a:r>
          </a:p>
          <a:p>
            <a:pPr lvl="1">
              <a:spcBef>
                <a:spcPts val="1257"/>
              </a:spcBef>
              <a:defRPr/>
            </a:pP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Sardar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Sarovar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 Advisory Committee (SSCAC)</a:t>
            </a:r>
          </a:p>
          <a:p>
            <a:pPr lvl="1">
              <a:spcBef>
                <a:spcPts val="1257"/>
              </a:spcBef>
              <a:defRPr/>
            </a:pP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committee for NCA (RCNCA) </a:t>
            </a:r>
          </a:p>
          <a:p>
            <a:pPr marL="477695" lvl="1" indent="0">
              <a:spcBef>
                <a:spcPts val="1257"/>
              </a:spcBef>
              <a:buNone/>
              <a:defRPr/>
            </a:pPr>
            <a:endParaRPr lang="en-US" alt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en-US" sz="25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IN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1752" y="1462897"/>
            <a:ext cx="9482847" cy="4693709"/>
          </a:xfrm>
          <a:prstGeom prst="roundRect">
            <a:avLst>
              <a:gd name="adj" fmla="val 6423"/>
            </a:avLst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56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892" y="415436"/>
            <a:ext cx="9464505" cy="62786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68" tIns="47384" rIns="94768" bIns="47384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6238" y="901782"/>
            <a:ext cx="8788469" cy="478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Irrigation Practices in Gujarat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6151" indent="-296151" algn="just" fontAlgn="base">
              <a:spcBef>
                <a:spcPct val="0"/>
              </a:spcBef>
              <a:spcAft>
                <a:spcPts val="1244"/>
              </a:spcAft>
              <a:buClr>
                <a:srgbClr val="C00000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intensively investigated project in the country, detailed soil studies, including </a:t>
            </a: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Topographical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Geo-Hydrological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soil surveys have been carried out. </a:t>
            </a:r>
          </a:p>
          <a:p>
            <a:pPr marL="296151" indent="-296151" algn="just" fontAlgn="base">
              <a:spcBef>
                <a:spcPct val="0"/>
              </a:spcBef>
              <a:spcAft>
                <a:spcPts val="1244"/>
              </a:spcAft>
              <a:buClr>
                <a:srgbClr val="C00000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Careful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zoning of command area from consideration of subsurface and surface drainage has been done. </a:t>
            </a:r>
          </a:p>
          <a:p>
            <a:pPr marL="296151" indent="-296151" algn="just" fontAlgn="base">
              <a:spcBef>
                <a:spcPct val="0"/>
              </a:spcBef>
              <a:spcAft>
                <a:spcPts val="1244"/>
              </a:spcAft>
              <a:buClr>
                <a:srgbClr val="C00000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SSP command area classified into 13Agro climate zone. Subareas likely to be affected by waterlogging/soil salinity identified.</a:t>
            </a:r>
          </a:p>
          <a:p>
            <a:pPr marL="296151" indent="-296151" algn="just" fontAlgn="base">
              <a:spcBef>
                <a:spcPct val="0"/>
              </a:spcBef>
              <a:spcAft>
                <a:spcPts val="1244"/>
              </a:spcAft>
              <a:buClr>
                <a:srgbClr val="C00000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Remedial, anti waterlogging and anti salinity measures have been taken. All the canals </a:t>
            </a: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 to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ha. Blocks lined.</a:t>
            </a:r>
          </a:p>
          <a:p>
            <a:pPr marL="296151" indent="-296151" algn="just" fontAlgn="base">
              <a:spcBef>
                <a:spcPct val="0"/>
              </a:spcBef>
              <a:spcAft>
                <a:spcPts val="1244"/>
              </a:spcAft>
              <a:buClr>
                <a:srgbClr val="C00000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 water allowance delta at main canal </a:t>
            </a: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53 </a:t>
            </a: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cm. 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the command area</a:t>
            </a:r>
          </a:p>
          <a:p>
            <a:pPr marL="296151" indent="-296151" algn="just" fontAlgn="base">
              <a:spcBef>
                <a:spcPct val="0"/>
              </a:spcBef>
              <a:spcAft>
                <a:spcPts val="1244"/>
              </a:spcAft>
              <a:buClr>
                <a:srgbClr val="C00000"/>
              </a:buClr>
              <a:buSzPct val="107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Better water management and participation of farmers. The discharge from the canals down to 8.5 </a:t>
            </a:r>
            <a:r>
              <a:rPr lang="en-US" dirty="0" err="1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cumec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(300 cusecs) will be regulated through automatic computer control. 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1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892" y="1006835"/>
            <a:ext cx="9464505" cy="39431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68" tIns="47384" rIns="94768" bIns="47384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6008" y="1246820"/>
            <a:ext cx="9239159" cy="370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47684"/>
            <a:r>
              <a:rPr lang="en-US" altLang="en-US" sz="21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Irrigation Practices in M.P.</a:t>
            </a:r>
          </a:p>
          <a:p>
            <a:pPr algn="ctr" defTabSz="947684"/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6151" indent="-296151" defTabSz="947684" eaLnBrk="0" hangingPunct="0">
              <a:lnSpc>
                <a:spcPct val="130000"/>
              </a:lnSpc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area not covered by gravity are being provided irrigation through Lift irrigation from the canal.	</a:t>
            </a:r>
          </a:p>
          <a:p>
            <a:pPr marL="296151" indent="-296151" defTabSz="947684" eaLnBrk="0" hangingPunct="0">
              <a:lnSpc>
                <a:spcPct val="130000"/>
              </a:lnSpc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farmers along Narmada river are having private pumps for irrigation and raising good cash crops.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96151" indent="-296151" defTabSz="947684" eaLnBrk="0" hangingPunct="0">
              <a:lnSpc>
                <a:spcPct val="130000"/>
              </a:lnSpc>
              <a:spcAft>
                <a:spcPts val="1244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Better water management practices in the command of Indira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Sagar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Omkareshwar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Canals.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defTabSz="947684" eaLnBrk="0" hangingPunct="0"/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8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345" y="458356"/>
            <a:ext cx="9088929" cy="60618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68" tIns="47384" rIns="94768" bIns="47384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0424" y="680131"/>
            <a:ext cx="9389390" cy="6170888"/>
          </a:xfrm>
          <a:prstGeom prst="rect">
            <a:avLst/>
          </a:prstGeom>
        </p:spPr>
        <p:txBody>
          <a:bodyPr wrap="square" lIns="94768" tIns="47384" rIns="94768" bIns="47384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Rajasthan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</a:t>
            </a:r>
            <a:r>
              <a:rPr lang="en-US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 practices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Water Allocated 	</a:t>
            </a: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0.5 MAF	-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At border = 0.484 </a:t>
            </a: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</a:t>
            </a:r>
          </a:p>
          <a:p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Initial Planning	-	70 thousand ha.		    = 596 MCM</a:t>
            </a:r>
          </a:p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(Average delta= 0.85 m.)</a:t>
            </a:r>
          </a:p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Revised planning	-	2.46 lakh ha.	</a:t>
            </a: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delta=0.24 m.)</a:t>
            </a:r>
          </a:p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water management practices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34160" indent="-179337" algn="just">
              <a:lnSpc>
                <a:spcPct val="130000"/>
              </a:lnSpc>
              <a:spcAft>
                <a:spcPts val="1244"/>
              </a:spcAft>
            </a:pP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Application of irrigation water by sprinkler or drip mandatory (Pressure irrigation</a:t>
            </a: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Water from minors will be drawn into </a:t>
            </a:r>
            <a:r>
              <a:rPr lang="en-US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diggies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(shallow tanks) from where cultivators will draw their share of water by using pumps</a:t>
            </a:r>
          </a:p>
          <a:p>
            <a:pPr marL="834160" indent="-179337" algn="just">
              <a:lnSpc>
                <a:spcPct val="130000"/>
              </a:lnSpc>
              <a:spcAft>
                <a:spcPts val="1244"/>
              </a:spcAft>
            </a:pP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Operation and maintenance of the system will rest  with the water users Association (2252 numbers)</a:t>
            </a:r>
          </a:p>
          <a:p>
            <a:pPr marL="834160" indent="-179337" algn="just">
              <a:lnSpc>
                <a:spcPct val="130000"/>
              </a:lnSpc>
              <a:spcAft>
                <a:spcPts val="1244"/>
              </a:spcAft>
            </a:pP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Capacity of </a:t>
            </a:r>
            <a:r>
              <a:rPr lang="en-US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diggies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store water </a:t>
            </a:r>
            <a:r>
              <a:rPr lang="en-US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upto</a:t>
            </a: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hours. The sprinklers at the farmer’s field will get water through an underground buried pipe network consisting of mains and sub-main pipes. Power requirement (0.15 Km. per ha.) </a:t>
            </a:r>
          </a:p>
          <a:p>
            <a:pPr marL="834160" indent="-179337" algn="just">
              <a:lnSpc>
                <a:spcPct val="130000"/>
              </a:lnSpc>
              <a:spcAft>
                <a:spcPts val="1244"/>
              </a:spcAft>
            </a:pPr>
            <a:r>
              <a:rPr lang="en-US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4911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9"/>
          <p:cNvSpPr txBox="1">
            <a:spLocks noGrp="1" noChangeArrowheads="1"/>
          </p:cNvSpPr>
          <p:nvPr/>
        </p:nvSpPr>
        <p:spPr bwMode="auto">
          <a:xfrm>
            <a:off x="7536180" y="6409846"/>
            <a:ext cx="2453640" cy="4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CF3CC8-5201-4677-A01A-2C27EEFA0078}" type="slidenum">
              <a:rPr lang="en-IN" altLang="en-US" sz="15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IN" altLang="en-US" sz="1500" dirty="0">
              <a:latin typeface="Times New Roman" pitchFamily="18" charset="0"/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505570" y="6153985"/>
            <a:ext cx="7813941" cy="48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3300"/>
                </a:solidFill>
                <a:latin typeface="Times New Roman" pitchFamily="18" charset="0"/>
              </a:rPr>
              <a:t>SARDAR SAROVAR DAM DURING MONSOON - 2010</a:t>
            </a:r>
            <a:endParaRPr lang="en-IN" altLang="en-US" sz="25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34820" name="Picture 6" descr="C:\Users\admin\Desktop\camera\PHOTOS UPTO SEP.12\DCIM\100MSDCF\DSC00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5210" y="-1408107"/>
            <a:ext cx="13577595" cy="98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698674" y="391142"/>
            <a:ext cx="6174546" cy="93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9" tIns="47770" rIns="95539" bIns="4777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9200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Thank you</a:t>
            </a:r>
            <a:r>
              <a:rPr lang="en-US" sz="1500" dirty="0">
                <a:solidFill>
                  <a:srgbClr val="CC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lang="en-IN" sz="1500" dirty="0">
              <a:solidFill>
                <a:srgbClr val="CC66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458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8670" y="4"/>
            <a:ext cx="8938260" cy="7822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NCA - SUB-GROUPS/SUB-COMMITTEES</a:t>
            </a:r>
            <a:endParaRPr lang="en-US" altLang="en-US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08917" y="704056"/>
            <a:ext cx="9625819" cy="6180050"/>
          </a:xfrm>
        </p:spPr>
        <p:txBody>
          <a:bodyPr rtlCol="0">
            <a:normAutofit lnSpcReduction="10000"/>
          </a:bodyPr>
          <a:lstStyle/>
          <a:p>
            <a:pPr marL="286617" indent="-286617">
              <a:spcAft>
                <a:spcPct val="5000"/>
              </a:spcAft>
              <a:buBlip>
                <a:blip r:embed="rId2"/>
              </a:buBlip>
              <a:defRPr/>
            </a:pP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Sub-group </a:t>
            </a:r>
          </a:p>
          <a:p>
            <a:pPr marL="668774" lvl="1" indent="-286617">
              <a:spcBef>
                <a:spcPts val="628"/>
              </a:spcBef>
              <a:spcAft>
                <a:spcPct val="5000"/>
              </a:spcAft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 : Secretary, Government of India, Ministry of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&amp; Forests</a:t>
            </a:r>
          </a:p>
          <a:p>
            <a:pPr marL="286617" indent="-286617">
              <a:spcAft>
                <a:spcPct val="5000"/>
              </a:spcAft>
              <a:buClr>
                <a:srgbClr val="800080"/>
              </a:buClr>
              <a:buBlip>
                <a:blip r:embed="rId2"/>
              </a:buBlip>
              <a:defRPr/>
            </a:pPr>
            <a:r>
              <a:rPr lang="en-US" sz="1900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Committee </a:t>
            </a:r>
          </a:p>
          <a:p>
            <a:pPr marL="668774" lvl="1" indent="-286617">
              <a:spcBef>
                <a:spcPts val="628"/>
              </a:spcBef>
              <a:spcAft>
                <a:spcPct val="5000"/>
              </a:spcAft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 : Member  [E&amp;R],    Narmada Control Authority</a:t>
            </a:r>
          </a:p>
          <a:p>
            <a:pPr marL="286617" indent="-286617">
              <a:spcAft>
                <a:spcPct val="5000"/>
              </a:spcAft>
              <a:buBlip>
                <a:blip r:embed="rId2"/>
              </a:buBlip>
              <a:defRPr/>
            </a:pP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 Expert Group on Fisheries Development and Conservation in SSP</a:t>
            </a:r>
          </a:p>
          <a:p>
            <a:pPr marL="668774" lvl="1" indent="-286617">
              <a:spcBef>
                <a:spcPts val="628"/>
              </a:spcBef>
              <a:spcAft>
                <a:spcPct val="5000"/>
              </a:spcAft>
              <a:defRPr/>
            </a:pP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Chairman:Jt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Secretary(F), Government of India, Ministry of  Agriculture.</a:t>
            </a:r>
          </a:p>
          <a:p>
            <a:pPr marL="286617" indent="-286617">
              <a:spcAft>
                <a:spcPct val="5000"/>
              </a:spcAft>
              <a:buBlip>
                <a:blip r:embed="rId2"/>
              </a:buBlip>
              <a:defRPr/>
            </a:pP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Resettlement &amp; Rehabilitation Sub-group</a:t>
            </a:r>
          </a:p>
          <a:p>
            <a:pPr marL="668774" lvl="1" indent="-286617">
              <a:spcBef>
                <a:spcPts val="628"/>
              </a:spcBef>
              <a:spcAft>
                <a:spcPct val="5000"/>
              </a:spcAft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Chairman: Secretary, Government of India, Ministry of Social Justice &amp; Empowerment.</a:t>
            </a:r>
          </a:p>
          <a:p>
            <a:pPr marL="668774" lvl="1" indent="-286617">
              <a:spcBef>
                <a:spcPts val="628"/>
              </a:spcBef>
              <a:spcAft>
                <a:spcPct val="5000"/>
              </a:spcAft>
              <a:buBlip>
                <a:blip r:embed="rId2"/>
              </a:buBlip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Force on R&amp;R for SSP. </a:t>
            </a:r>
          </a:p>
          <a:p>
            <a:pPr marL="668774" lvl="1" indent="-286617">
              <a:spcBef>
                <a:spcPts val="628"/>
              </a:spcBef>
              <a:spcAft>
                <a:spcPct val="5000"/>
              </a:spcAft>
              <a:buBlip>
                <a:blip r:embed="rId2"/>
              </a:buBlip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for consultations with Grievances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Redressal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Authority (GRA) for MP,  </a:t>
            </a: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Gujarat 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Maharashtra headed by Executive Member NCA </a:t>
            </a:r>
          </a:p>
          <a:p>
            <a:pPr marL="286617" indent="-286617">
              <a:spcAft>
                <a:spcPct val="5000"/>
              </a:spcAft>
              <a:buBlip>
                <a:blip r:embed="rId2"/>
              </a:buBlip>
              <a:defRPr/>
            </a:pP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Narmada Main Canal Sub-Committee</a:t>
            </a:r>
          </a:p>
          <a:p>
            <a:pPr marL="668774" lvl="1" indent="-286617">
              <a:spcBef>
                <a:spcPts val="628"/>
              </a:spcBef>
              <a:spcAft>
                <a:spcPct val="5000"/>
              </a:spcAft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Chairman: Executive Member, Narmada Control Authority</a:t>
            </a:r>
          </a:p>
          <a:p>
            <a:pPr marL="286617" indent="-286617">
              <a:spcAft>
                <a:spcPct val="5000"/>
              </a:spcAft>
              <a:buBlip>
                <a:blip r:embed="rId2"/>
              </a:buBlip>
              <a:defRPr/>
            </a:pPr>
            <a:r>
              <a:rPr lang="en-US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Hydromet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Sub-group</a:t>
            </a:r>
          </a:p>
          <a:p>
            <a:pPr marL="668774" lvl="1" indent="-286617">
              <a:spcBef>
                <a:spcPts val="628"/>
              </a:spcBef>
              <a:spcAft>
                <a:spcPct val="5000"/>
              </a:spcAft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Chairman: Executive Member, Narmada Control Authority</a:t>
            </a:r>
          </a:p>
          <a:p>
            <a:pPr marL="286617" indent="-286617">
              <a:spcAft>
                <a:spcPct val="5000"/>
              </a:spcAft>
              <a:buBlip>
                <a:blip r:embed="rId2"/>
              </a:buBlip>
              <a:defRPr/>
            </a:pP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Sardar Sarovar Reservoir Regulation Committee</a:t>
            </a:r>
          </a:p>
          <a:p>
            <a:pPr marL="669770" lvl="1" indent="-286617">
              <a:spcAft>
                <a:spcPct val="5000"/>
              </a:spcAft>
              <a:defRPr/>
            </a:pP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Chairman: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Exacutive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Member,    Narmada Control Authority. </a:t>
            </a:r>
          </a:p>
          <a:p>
            <a:pPr marL="286617" indent="-286617">
              <a:spcAft>
                <a:spcPct val="5000"/>
              </a:spcAft>
              <a:buBlip>
                <a:blip r:embed="rId2"/>
              </a:buBlip>
              <a:defRPr/>
            </a:pP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Sub-Committee</a:t>
            </a:r>
          </a:p>
          <a:p>
            <a:pPr marL="668774" lvl="1" indent="-286617">
              <a:spcBef>
                <a:spcPts val="628"/>
              </a:spcBef>
              <a:spcAft>
                <a:spcPct val="5000"/>
              </a:spcAft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Chairman: Member  [Power],    Narmada Control Authority</a:t>
            </a:r>
          </a:p>
          <a:p>
            <a:pPr marL="668774" lvl="1" indent="-286617">
              <a:spcBef>
                <a:spcPts val="628"/>
              </a:spcBef>
              <a:spcAft>
                <a:spcPct val="5000"/>
              </a:spcAft>
              <a:defRPr/>
            </a:pPr>
            <a:endParaRPr lang="en-US" sz="1600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6226" y="704078"/>
            <a:ext cx="9464040" cy="6169025"/>
          </a:xfrm>
          <a:prstGeom prst="roundRect">
            <a:avLst>
              <a:gd name="adj" fmla="val 4450"/>
            </a:avLst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776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1"/>
          <p:cNvSpPr>
            <a:spLocks noChangeArrowheads="1"/>
          </p:cNvSpPr>
          <p:nvPr/>
        </p:nvSpPr>
        <p:spPr bwMode="auto">
          <a:xfrm>
            <a:off x="1154727" y="243698"/>
            <a:ext cx="8125264" cy="76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16" tIns="44908" rIns="89816" bIns="44908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Hon’ble Supreme Court Judgment on SSP dated 18-10-2000, </a:t>
            </a:r>
            <a:r>
              <a:rPr lang="en-US" alt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for </a:t>
            </a:r>
            <a:r>
              <a:rPr lang="en-US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further raising beyond </a:t>
            </a:r>
            <a:r>
              <a:rPr lang="en-US" alt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90M</a:t>
            </a:r>
            <a:endParaRPr lang="en-US" altLang="en-US" sz="25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42668" y="1329884"/>
            <a:ext cx="9949375" cy="571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/>
          <a:lstStyle>
            <a:lvl1pPr marL="265113" indent="-2651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9546" indent="-359546">
              <a:spcBef>
                <a:spcPts val="998"/>
              </a:spcBef>
              <a:buSzPct val="150000"/>
              <a:buNone/>
            </a:pPr>
            <a:r>
              <a:rPr lang="en-US" altLang="en-US" sz="1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 Construction of the dam will continue as </a:t>
            </a: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per the Award of  the Tribunal.</a:t>
            </a:r>
          </a:p>
          <a:p>
            <a:pPr marL="359546" indent="-359546" algn="just">
              <a:spcBef>
                <a:spcPts val="998"/>
              </a:spcBef>
              <a:buSzPct val="150000"/>
              <a:buNone/>
            </a:pP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The Relief &amp; Rehabilitation Sub-Group cleared the construction  up to 90 </a:t>
            </a:r>
            <a:r>
              <a:rPr lang="en-US" altLang="en-US" sz="2100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metres</a:t>
            </a: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the same can be undertaken immediately. Further, raising of the dam height on </a:t>
            </a:r>
            <a:r>
              <a:rPr lang="en-US" altLang="en-US" sz="2100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pari-passu</a:t>
            </a: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implementation of the R&amp;R and on the clearance by the R&amp;R Sub-Group after consulting the three Grievances </a:t>
            </a:r>
            <a:r>
              <a:rPr lang="en-US" altLang="en-US" sz="2100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Redressal</a:t>
            </a: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Authorities ( GRA). </a:t>
            </a:r>
          </a:p>
          <a:p>
            <a:pPr marL="359546" indent="-359546" algn="just">
              <a:spcBef>
                <a:spcPts val="998"/>
              </a:spcBef>
              <a:buSzPct val="150000"/>
              <a:buNone/>
            </a:pPr>
            <a:endParaRPr lang="en-US" altLang="en-US" sz="100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9546" indent="-359546" algn="just">
              <a:spcBef>
                <a:spcPts val="998"/>
              </a:spcBef>
              <a:buNone/>
            </a:pP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altLang="en-US" sz="21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The </a:t>
            </a: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Environment Sub-group under the Secretary, Ministry of Environment &amp; Forests, Government of India will consider and give, at each stage of the construction of the dam, Environment clearance before further construction beyond 90 </a:t>
            </a:r>
            <a:r>
              <a:rPr lang="en-US" altLang="en-US" sz="2100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metres</a:t>
            </a: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can be undertaken. </a:t>
            </a:r>
          </a:p>
          <a:p>
            <a:pPr marL="359546" indent="-359546" algn="just">
              <a:spcBef>
                <a:spcPts val="998"/>
              </a:spcBef>
              <a:buNone/>
            </a:pPr>
            <a:endParaRPr lang="en-US" altLang="en-US" sz="100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9546" indent="-359546" algn="just">
              <a:spcBef>
                <a:spcPts val="998"/>
              </a:spcBef>
              <a:buNone/>
            </a:pP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altLang="en-US" sz="21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The </a:t>
            </a: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permission to raise the Dam height beyond 90 meters will be given by the NCA, from time to time, after it obtains the above clearances from the R&amp;R </a:t>
            </a:r>
            <a:r>
              <a:rPr lang="en-US" altLang="en-US" sz="21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Sub-Group </a:t>
            </a: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the Environment </a:t>
            </a:r>
            <a:r>
              <a:rPr lang="en-US" altLang="en-US" sz="21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Sub-Group</a:t>
            </a: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.”</a:t>
            </a:r>
          </a:p>
          <a:p>
            <a:pPr marL="359546" indent="-359546" algn="just">
              <a:spcBef>
                <a:spcPts val="998"/>
              </a:spcBef>
              <a:buNone/>
            </a:pP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Every </a:t>
            </a: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Endeavour shall be made to see that the project is completed as  expeditiously as </a:t>
            </a:r>
            <a:r>
              <a:rPr lang="en-US" altLang="en-US" sz="2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possible</a:t>
            </a: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998"/>
              </a:spcBef>
              <a:buSzPct val="150000"/>
              <a:buNone/>
            </a:pPr>
            <a:endParaRPr lang="en-US" altLang="en-US" sz="19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121"/>
          <p:cNvSpPr>
            <a:spLocks noChangeArrowheads="1"/>
          </p:cNvSpPr>
          <p:nvPr/>
        </p:nvSpPr>
        <p:spPr bwMode="auto">
          <a:xfrm>
            <a:off x="404446" y="934626"/>
            <a:ext cx="8763000" cy="41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16" tIns="44908" rIns="89816" bIns="44908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operative part of Judgment is as follows: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2668" y="156470"/>
            <a:ext cx="9991506" cy="6564224"/>
          </a:xfrm>
          <a:prstGeom prst="roundRect">
            <a:avLst>
              <a:gd name="adj" fmla="val 2660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446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85335" y="547599"/>
            <a:ext cx="9464040" cy="1173427"/>
          </a:xfrm>
        </p:spPr>
        <p:txBody>
          <a:bodyPr/>
          <a:lstStyle/>
          <a:p>
            <a:pPr eaLnBrk="1" hangingPunct="1"/>
            <a:r>
              <a:rPr lang="en-US" altLang="en-US" sz="23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STATUS OF REHABILITATION OF SSP UPTO FRL (138.68m</a:t>
            </a:r>
            <a:r>
              <a:rPr lang="en-US" altLang="en-US" sz="23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altLang="en-US" sz="23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(As on 31.12.2014)</a:t>
            </a:r>
            <a:endParaRPr lang="en-IN" altLang="en-US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0775286"/>
              </p:ext>
            </p:extLst>
          </p:nvPr>
        </p:nvGraphicFramePr>
        <p:xfrm>
          <a:off x="525781" y="1642820"/>
          <a:ext cx="9100041" cy="3295231"/>
        </p:xfrm>
        <a:graphic>
          <a:graphicData uri="http://schemas.openxmlformats.org/drawingml/2006/table">
            <a:tbl>
              <a:tblPr/>
              <a:tblGrid>
                <a:gridCol w="1577340"/>
                <a:gridCol w="1213339"/>
                <a:gridCol w="1132449"/>
                <a:gridCol w="1547350"/>
                <a:gridCol w="1118054"/>
                <a:gridCol w="1277777"/>
                <a:gridCol w="1233732"/>
              </a:tblGrid>
              <a:tr h="37554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PAFs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PAFs resettled so far in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PAFs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Resettled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Balance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7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Gujarat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Maharashtra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M.P.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4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Gujarat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4765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4765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4765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71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Maharashtra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4300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3237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3985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315*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7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Madhya Pradesh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37757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5536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32221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37757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4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46822*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11049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3237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32221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46507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315*</a:t>
                      </a:r>
                    </a:p>
                  </a:txBody>
                  <a:tcPr marL="97067" marR="97067" marT="46936" marB="469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607" name="Rectangle 4"/>
          <p:cNvSpPr>
            <a:spLocks noChangeArrowheads="1"/>
          </p:cNvSpPr>
          <p:nvPr/>
        </p:nvSpPr>
        <p:spPr bwMode="auto">
          <a:xfrm>
            <a:off x="497132" y="4978127"/>
            <a:ext cx="9059594" cy="4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 marL="85725" indent="-85725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100" i="1" dirty="0">
                <a:solidFill>
                  <a:srgbClr val="002060"/>
                </a:solidFill>
                <a:latin typeface="Times New Roman" pitchFamily="18" charset="0"/>
              </a:rPr>
              <a:t>* </a:t>
            </a:r>
            <a:r>
              <a:rPr lang="en-US" altLang="en-US" sz="2100" i="1" dirty="0">
                <a:solidFill>
                  <a:srgbClr val="0000CC"/>
                </a:solidFill>
                <a:latin typeface="Times New Roman" pitchFamily="18" charset="0"/>
              </a:rPr>
              <a:t>This number may change after reconciliation of genuine PAPs, as on date.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1761" y="782285"/>
            <a:ext cx="9544929" cy="4615480"/>
          </a:xfrm>
          <a:prstGeom prst="roundRect">
            <a:avLst>
              <a:gd name="adj" fmla="val 4450"/>
            </a:avLst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61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2639150"/>
              </p:ext>
            </p:extLst>
          </p:nvPr>
        </p:nvGraphicFramePr>
        <p:xfrm>
          <a:off x="896525" y="1043887"/>
          <a:ext cx="8722555" cy="5265833"/>
        </p:xfrm>
        <a:graphic>
          <a:graphicData uri="http://schemas.openxmlformats.org/drawingml/2006/table">
            <a:tbl>
              <a:tblPr/>
              <a:tblGrid>
                <a:gridCol w="3707156"/>
                <a:gridCol w="1617871"/>
                <a:gridCol w="1698764"/>
                <a:gridCol w="1698764"/>
              </a:tblGrid>
              <a:tr h="11264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Project Affected Families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PAFs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Resettled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Balance Families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be resettled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4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GUJARAT                         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(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4765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4765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2649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MAHARASHTRA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lphaLcParenR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Gujarat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lphaLcParenR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Maharashtra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 (ii)  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3552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748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3237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4300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3985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2649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MADHYA PRADESH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lphaLcParenR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Gujarat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In Madhya Pradesh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 (iii)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TOTAL (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)+(ii)+(iii)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32221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5536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32221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0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37757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37757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46822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46507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72805" marR="72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617" name="Rectangle 1"/>
          <p:cNvSpPr>
            <a:spLocks noChangeArrowheads="1"/>
          </p:cNvSpPr>
          <p:nvPr/>
        </p:nvSpPr>
        <p:spPr bwMode="auto">
          <a:xfrm>
            <a:off x="13" y="-137319"/>
            <a:ext cx="193009" cy="2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2746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2746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2746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274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274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4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4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4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4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latin typeface="Times New Roman" pitchFamily="18" charset="0"/>
            </a:endParaRPr>
          </a:p>
        </p:txBody>
      </p:sp>
      <p:sp>
        <p:nvSpPr>
          <p:cNvPr id="24618" name="TextBox 1"/>
          <p:cNvSpPr txBox="1">
            <a:spLocks noChangeArrowheads="1"/>
          </p:cNvSpPr>
          <p:nvPr/>
        </p:nvSpPr>
        <p:spPr bwMode="auto">
          <a:xfrm>
            <a:off x="1218395" y="305052"/>
            <a:ext cx="8088923" cy="74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u="sng" dirty="0">
                <a:solidFill>
                  <a:srgbClr val="C00000"/>
                </a:solidFill>
                <a:latin typeface="Times New Roman" pitchFamily="18" charset="0"/>
              </a:rPr>
              <a:t>Progress made on Resettlement &amp; Rehabilitation of                             Project Affected Families up to </a:t>
            </a:r>
            <a:r>
              <a:rPr lang="en-US" altLang="en-US" sz="2100" b="1" u="sng" dirty="0" smtClean="0">
                <a:solidFill>
                  <a:srgbClr val="C00000"/>
                </a:solidFill>
                <a:latin typeface="Times New Roman" pitchFamily="18" charset="0"/>
              </a:rPr>
              <a:t>December, 2014</a:t>
            </a:r>
            <a:endParaRPr lang="en-US" altLang="en-US" sz="21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4619" name="TextBox 4"/>
          <p:cNvSpPr txBox="1">
            <a:spLocks noChangeArrowheads="1"/>
          </p:cNvSpPr>
          <p:nvPr/>
        </p:nvSpPr>
        <p:spPr bwMode="auto">
          <a:xfrm>
            <a:off x="894837" y="6349821"/>
            <a:ext cx="8736037" cy="58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  <a:latin typeface="Times New Roman" pitchFamily="18" charset="0"/>
              </a:rPr>
              <a:t>* The number may change after inclusion of PAFs to be declared by Grievance </a:t>
            </a:r>
            <a:r>
              <a:rPr lang="en-US" altLang="en-US" sz="1600" i="1" dirty="0" err="1">
                <a:solidFill>
                  <a:srgbClr val="0000FF"/>
                </a:solidFill>
                <a:latin typeface="Times New Roman" pitchFamily="18" charset="0"/>
              </a:rPr>
              <a:t>Redressal</a:t>
            </a:r>
            <a:r>
              <a:rPr lang="en-US" altLang="en-US" sz="1600" i="1" dirty="0">
                <a:solidFill>
                  <a:srgbClr val="0000FF"/>
                </a:solidFill>
                <a:latin typeface="Times New Roman" pitchFamily="18" charset="0"/>
              </a:rPr>
              <a:t>   Authorities (GRAs)/State Government including impact of back water level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6228" y="207255"/>
            <a:ext cx="9383151" cy="6142566"/>
          </a:xfrm>
          <a:prstGeom prst="roundRect">
            <a:avLst>
              <a:gd name="adj" fmla="val 2660"/>
            </a:avLst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178955" y="469392"/>
            <a:ext cx="6137470" cy="930593"/>
          </a:xfrm>
        </p:spPr>
        <p:txBody>
          <a:bodyPr/>
          <a:lstStyle/>
          <a:p>
            <a:r>
              <a:rPr lang="en-US" altLang="en-US" sz="2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ORGANISATION CHART OF NCA</a:t>
            </a:r>
            <a:br>
              <a:rPr lang="en-US" altLang="en-US" sz="2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- A OFFICERS AS  ON  </a:t>
            </a:r>
            <a:r>
              <a:rPr lang="en-US" altLang="en-US" sz="1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en-US" sz="1600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1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JANUARY, 2015 </a:t>
            </a:r>
            <a:endParaRPr lang="en-US" alt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48"/>
          <p:cNvSpPr>
            <a:spLocks noChangeArrowheads="1"/>
          </p:cNvSpPr>
          <p:nvPr/>
        </p:nvSpPr>
        <p:spPr bwMode="auto">
          <a:xfrm>
            <a:off x="1083603" y="156480"/>
            <a:ext cx="8223739" cy="147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 u="sng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5251062" y="3166647"/>
            <a:ext cx="1307709" cy="438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2414881" y="3153609"/>
            <a:ext cx="1159412" cy="438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4506204" y="2791791"/>
            <a:ext cx="195482" cy="38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9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19" name="Line 24"/>
          <p:cNvSpPr>
            <a:spLocks noChangeShapeType="1"/>
          </p:cNvSpPr>
          <p:nvPr/>
        </p:nvSpPr>
        <p:spPr bwMode="auto">
          <a:xfrm>
            <a:off x="4829761" y="3006908"/>
            <a:ext cx="19362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20" name="Line 25"/>
          <p:cNvSpPr>
            <a:spLocks noChangeShapeType="1"/>
          </p:cNvSpPr>
          <p:nvPr/>
        </p:nvSpPr>
        <p:spPr bwMode="auto">
          <a:xfrm flipH="1" flipV="1">
            <a:off x="1531842" y="3006908"/>
            <a:ext cx="33804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1531840" y="3006908"/>
            <a:ext cx="0" cy="1466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22" name="Line 27"/>
          <p:cNvSpPr>
            <a:spLocks noChangeShapeType="1"/>
          </p:cNvSpPr>
          <p:nvPr/>
        </p:nvSpPr>
        <p:spPr bwMode="auto">
          <a:xfrm flipH="1">
            <a:off x="5883007" y="3006907"/>
            <a:ext cx="0" cy="1483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23" name="Line 28"/>
          <p:cNvSpPr>
            <a:spLocks noChangeShapeType="1"/>
          </p:cNvSpPr>
          <p:nvPr/>
        </p:nvSpPr>
        <p:spPr bwMode="auto">
          <a:xfrm>
            <a:off x="2986161" y="3005278"/>
            <a:ext cx="0" cy="1466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24" name="Rectangle 29"/>
          <p:cNvSpPr>
            <a:spLocks noChangeArrowheads="1"/>
          </p:cNvSpPr>
          <p:nvPr/>
        </p:nvSpPr>
        <p:spPr bwMode="auto">
          <a:xfrm>
            <a:off x="7635608" y="3676738"/>
            <a:ext cx="1198171" cy="42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25" name="Rectangle 30"/>
          <p:cNvSpPr>
            <a:spLocks noChangeArrowheads="1"/>
          </p:cNvSpPr>
          <p:nvPr/>
        </p:nvSpPr>
        <p:spPr bwMode="auto">
          <a:xfrm>
            <a:off x="5124696" y="3735410"/>
            <a:ext cx="1572283" cy="438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26" name="Line 31"/>
          <p:cNvSpPr>
            <a:spLocks noChangeShapeType="1"/>
          </p:cNvSpPr>
          <p:nvPr/>
        </p:nvSpPr>
        <p:spPr bwMode="auto">
          <a:xfrm>
            <a:off x="6774473" y="3006908"/>
            <a:ext cx="14509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27" name="Line 33"/>
          <p:cNvSpPr>
            <a:spLocks noChangeShapeType="1"/>
          </p:cNvSpPr>
          <p:nvPr/>
        </p:nvSpPr>
        <p:spPr bwMode="auto">
          <a:xfrm flipV="1">
            <a:off x="5869525" y="3600140"/>
            <a:ext cx="0" cy="1434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28" name="Rectangle 34"/>
          <p:cNvSpPr>
            <a:spLocks noChangeArrowheads="1"/>
          </p:cNvSpPr>
          <p:nvPr/>
        </p:nvSpPr>
        <p:spPr bwMode="auto">
          <a:xfrm>
            <a:off x="1590005" y="4545409"/>
            <a:ext cx="807207" cy="291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Director (</a:t>
            </a: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Env</a:t>
            </a: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.)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Pawan</a:t>
            </a: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 Kumar</a:t>
            </a:r>
          </a:p>
        </p:txBody>
      </p:sp>
      <p:sp>
        <p:nvSpPr>
          <p:cNvPr id="13329" name="Rectangle 35"/>
          <p:cNvSpPr>
            <a:spLocks noChangeArrowheads="1"/>
          </p:cNvSpPr>
          <p:nvPr/>
        </p:nvSpPr>
        <p:spPr bwMode="auto">
          <a:xfrm>
            <a:off x="2615418" y="4537253"/>
            <a:ext cx="680818" cy="291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30" name="Rectangle 41"/>
          <p:cNvSpPr>
            <a:spLocks noChangeArrowheads="1"/>
          </p:cNvSpPr>
          <p:nvPr/>
        </p:nvSpPr>
        <p:spPr bwMode="auto">
          <a:xfrm>
            <a:off x="6283777" y="4538882"/>
            <a:ext cx="840068" cy="42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S.E (</a:t>
            </a: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C) Bhopal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 smtClean="0">
                <a:solidFill>
                  <a:srgbClr val="0000CC"/>
                </a:solidFill>
                <a:latin typeface="Arial" pitchFamily="34" charset="0"/>
              </a:rPr>
              <a:t>D.Ilanchezhiyan</a:t>
            </a:r>
            <a:endParaRPr lang="en-US" altLang="en-US" sz="800" dirty="0" smtClean="0">
              <a:solidFill>
                <a:srgbClr val="0000CC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D </a:t>
            </a:r>
            <a:r>
              <a:rPr lang="en-US" altLang="en-US" sz="800" dirty="0" err="1" smtClean="0">
                <a:solidFill>
                  <a:srgbClr val="0000CC"/>
                </a:solidFill>
                <a:latin typeface="Arial" pitchFamily="34" charset="0"/>
              </a:rPr>
              <a:t>D</a:t>
            </a: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 (I/C)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31" name="Rectangle 42"/>
          <p:cNvSpPr>
            <a:spLocks noChangeArrowheads="1"/>
          </p:cNvSpPr>
          <p:nvPr/>
        </p:nvSpPr>
        <p:spPr bwMode="auto">
          <a:xfrm>
            <a:off x="5631913" y="4537263"/>
            <a:ext cx="613410" cy="281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Director (H)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(Vacant)</a:t>
            </a:r>
          </a:p>
        </p:txBody>
      </p:sp>
      <p:sp>
        <p:nvSpPr>
          <p:cNvPr id="13332" name="Rectangle 46"/>
          <p:cNvSpPr>
            <a:spLocks noChangeArrowheads="1"/>
          </p:cNvSpPr>
          <p:nvPr/>
        </p:nvSpPr>
        <p:spPr bwMode="auto">
          <a:xfrm>
            <a:off x="480304" y="4538905"/>
            <a:ext cx="999319" cy="290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Director (IA&amp;R)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S R Yadav DD (I/C)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33" name="Rectangle 49"/>
          <p:cNvSpPr>
            <a:spLocks noChangeArrowheads="1"/>
          </p:cNvSpPr>
          <p:nvPr/>
        </p:nvSpPr>
        <p:spPr bwMode="auto">
          <a:xfrm>
            <a:off x="7170494" y="4537252"/>
            <a:ext cx="645428" cy="422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Director (C)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Vadodara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Naresh</a:t>
            </a: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Lall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34" name="Rectangle 50"/>
          <p:cNvSpPr>
            <a:spLocks noChangeArrowheads="1"/>
          </p:cNvSpPr>
          <p:nvPr/>
        </p:nvSpPr>
        <p:spPr bwMode="auto">
          <a:xfrm>
            <a:off x="7918743" y="4537251"/>
            <a:ext cx="775189" cy="366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Director (C)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vacant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35" name="Line 57"/>
          <p:cNvSpPr>
            <a:spLocks noChangeShapeType="1"/>
          </p:cNvSpPr>
          <p:nvPr/>
        </p:nvSpPr>
        <p:spPr bwMode="auto">
          <a:xfrm flipH="1">
            <a:off x="1479599" y="3600152"/>
            <a:ext cx="0" cy="720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36" name="Line 61"/>
          <p:cNvSpPr>
            <a:spLocks noChangeShapeType="1"/>
          </p:cNvSpPr>
          <p:nvPr/>
        </p:nvSpPr>
        <p:spPr bwMode="auto">
          <a:xfrm>
            <a:off x="1177951" y="4322123"/>
            <a:ext cx="8880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37" name="Text Box 90"/>
          <p:cNvSpPr txBox="1">
            <a:spLocks noChangeArrowheads="1"/>
          </p:cNvSpPr>
          <p:nvPr/>
        </p:nvSpPr>
        <p:spPr bwMode="auto">
          <a:xfrm>
            <a:off x="5674054" y="3300275"/>
            <a:ext cx="193009" cy="2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38" name="Text Box 91"/>
          <p:cNvSpPr txBox="1">
            <a:spLocks noChangeArrowheads="1"/>
          </p:cNvSpPr>
          <p:nvPr/>
        </p:nvSpPr>
        <p:spPr bwMode="auto">
          <a:xfrm>
            <a:off x="5288134" y="3168263"/>
            <a:ext cx="1302654" cy="46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CC"/>
                </a:solidFill>
                <a:latin typeface="Arial" pitchFamily="34" charset="0"/>
              </a:rPr>
              <a:t>Member (Civil)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CC"/>
                </a:solidFill>
                <a:latin typeface="Arial" pitchFamily="34" charset="0"/>
              </a:rPr>
              <a:t>Lalit</a:t>
            </a:r>
            <a:r>
              <a:rPr lang="en-US" altLang="en-US" sz="1200" b="1" dirty="0">
                <a:solidFill>
                  <a:srgbClr val="0000CC"/>
                </a:solidFill>
                <a:latin typeface="Arial" pitchFamily="34" charset="0"/>
              </a:rPr>
              <a:t> Kumar*</a:t>
            </a:r>
            <a:endParaRPr lang="en-US" altLang="en-US" sz="12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39" name="Text Box 92"/>
          <p:cNvSpPr txBox="1">
            <a:spLocks noChangeArrowheads="1"/>
          </p:cNvSpPr>
          <p:nvPr/>
        </p:nvSpPr>
        <p:spPr bwMode="auto">
          <a:xfrm>
            <a:off x="4927503" y="3738679"/>
            <a:ext cx="1951453" cy="46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CC"/>
                </a:solidFill>
                <a:latin typeface="Arial" pitchFamily="34" charset="0"/>
              </a:rPr>
              <a:t> Chief  Engineer (RO)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CC"/>
                </a:solidFill>
                <a:latin typeface="Arial" pitchFamily="34" charset="0"/>
              </a:rPr>
              <a:t>  M.K. </a:t>
            </a:r>
            <a:r>
              <a:rPr lang="en-US" altLang="en-US" sz="1200" b="1" dirty="0" err="1">
                <a:solidFill>
                  <a:srgbClr val="0000CC"/>
                </a:solidFill>
                <a:latin typeface="Arial" pitchFamily="34" charset="0"/>
              </a:rPr>
              <a:t>Chauhan</a:t>
            </a:r>
            <a:endParaRPr lang="en-US" altLang="en-US" sz="12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40" name="Text Box 93"/>
          <p:cNvSpPr txBox="1">
            <a:spLocks noChangeArrowheads="1"/>
          </p:cNvSpPr>
          <p:nvPr/>
        </p:nvSpPr>
        <p:spPr bwMode="auto">
          <a:xfrm>
            <a:off x="7610330" y="3663711"/>
            <a:ext cx="1265580" cy="46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CC"/>
                </a:solidFill>
                <a:latin typeface="Arial" pitchFamily="34" charset="0"/>
              </a:rPr>
              <a:t>  Secretary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CC"/>
                </a:solidFill>
                <a:latin typeface="Arial" pitchFamily="34" charset="0"/>
              </a:rPr>
              <a:t>M.K.Chauhan</a:t>
            </a:r>
            <a:r>
              <a:rPr lang="en-US" altLang="en-US" sz="1200" b="1" dirty="0">
                <a:solidFill>
                  <a:srgbClr val="0000CC"/>
                </a:solidFill>
                <a:latin typeface="Arial" pitchFamily="34" charset="0"/>
              </a:rPr>
              <a:t>*</a:t>
            </a:r>
          </a:p>
        </p:txBody>
      </p:sp>
      <p:sp>
        <p:nvSpPr>
          <p:cNvPr id="13341" name="Text Box 99"/>
          <p:cNvSpPr txBox="1">
            <a:spLocks noChangeArrowheads="1"/>
          </p:cNvSpPr>
          <p:nvPr/>
        </p:nvSpPr>
        <p:spPr bwMode="auto">
          <a:xfrm>
            <a:off x="2088316" y="4548673"/>
            <a:ext cx="193009" cy="34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42" name="Text Box 104"/>
          <p:cNvSpPr txBox="1">
            <a:spLocks noChangeArrowheads="1"/>
          </p:cNvSpPr>
          <p:nvPr/>
        </p:nvSpPr>
        <p:spPr bwMode="auto">
          <a:xfrm>
            <a:off x="2623848" y="4512815"/>
            <a:ext cx="744855" cy="34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S.E (EMC)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 smtClean="0">
                <a:solidFill>
                  <a:srgbClr val="0000CC"/>
                </a:solidFill>
                <a:latin typeface="Arial" pitchFamily="34" charset="0"/>
              </a:rPr>
              <a:t>   vacant</a:t>
            </a:r>
            <a:endParaRPr lang="en-US" altLang="en-US" sz="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3343" name="Line 140"/>
          <p:cNvSpPr>
            <a:spLocks noChangeShapeType="1"/>
          </p:cNvSpPr>
          <p:nvPr/>
        </p:nvSpPr>
        <p:spPr bwMode="auto">
          <a:xfrm>
            <a:off x="2066046" y="4322124"/>
            <a:ext cx="0" cy="21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44" name="Line 141"/>
          <p:cNvSpPr>
            <a:spLocks noChangeShapeType="1"/>
          </p:cNvSpPr>
          <p:nvPr/>
        </p:nvSpPr>
        <p:spPr bwMode="auto">
          <a:xfrm>
            <a:off x="1177950" y="4322124"/>
            <a:ext cx="0" cy="21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45" name="Line 142"/>
          <p:cNvSpPr>
            <a:spLocks noChangeShapeType="1"/>
          </p:cNvSpPr>
          <p:nvPr/>
        </p:nvSpPr>
        <p:spPr bwMode="auto">
          <a:xfrm flipH="1">
            <a:off x="2986161" y="3590362"/>
            <a:ext cx="0" cy="9468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46" name="Line 148"/>
          <p:cNvSpPr>
            <a:spLocks noChangeShapeType="1"/>
          </p:cNvSpPr>
          <p:nvPr/>
        </p:nvSpPr>
        <p:spPr bwMode="auto">
          <a:xfrm>
            <a:off x="3672035" y="3688170"/>
            <a:ext cx="0" cy="1489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47" name="Line 150"/>
          <p:cNvSpPr>
            <a:spLocks noChangeShapeType="1"/>
          </p:cNvSpPr>
          <p:nvPr/>
        </p:nvSpPr>
        <p:spPr bwMode="auto">
          <a:xfrm flipV="1">
            <a:off x="3660238" y="3688147"/>
            <a:ext cx="220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48" name="Line 151"/>
          <p:cNvSpPr>
            <a:spLocks noChangeShapeType="1"/>
          </p:cNvSpPr>
          <p:nvPr/>
        </p:nvSpPr>
        <p:spPr bwMode="auto">
          <a:xfrm flipV="1">
            <a:off x="4155686" y="4320494"/>
            <a:ext cx="328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49" name="Line 152"/>
          <p:cNvSpPr>
            <a:spLocks noChangeShapeType="1"/>
          </p:cNvSpPr>
          <p:nvPr/>
        </p:nvSpPr>
        <p:spPr bwMode="auto">
          <a:xfrm>
            <a:off x="5883007" y="4173816"/>
            <a:ext cx="0" cy="1483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50" name="Line 154"/>
          <p:cNvSpPr>
            <a:spLocks noChangeShapeType="1"/>
          </p:cNvSpPr>
          <p:nvPr/>
        </p:nvSpPr>
        <p:spPr bwMode="auto">
          <a:xfrm>
            <a:off x="5938618" y="4328643"/>
            <a:ext cx="0" cy="21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51" name="Line 155"/>
          <p:cNvSpPr>
            <a:spLocks noChangeShapeType="1"/>
          </p:cNvSpPr>
          <p:nvPr/>
        </p:nvSpPr>
        <p:spPr bwMode="auto">
          <a:xfrm>
            <a:off x="6718862" y="4322124"/>
            <a:ext cx="0" cy="21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52" name="Line 156"/>
          <p:cNvSpPr>
            <a:spLocks noChangeShapeType="1"/>
          </p:cNvSpPr>
          <p:nvPr/>
        </p:nvSpPr>
        <p:spPr bwMode="auto">
          <a:xfrm>
            <a:off x="7441809" y="4322124"/>
            <a:ext cx="0" cy="21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53" name="Rectangle 160"/>
          <p:cNvSpPr>
            <a:spLocks noChangeArrowheads="1"/>
          </p:cNvSpPr>
          <p:nvPr/>
        </p:nvSpPr>
        <p:spPr bwMode="auto">
          <a:xfrm>
            <a:off x="3793373" y="4538905"/>
            <a:ext cx="724633" cy="290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Liaison Office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New Delhi</a:t>
            </a:r>
          </a:p>
        </p:txBody>
      </p:sp>
      <p:sp>
        <p:nvSpPr>
          <p:cNvPr id="13354" name="Line 164"/>
          <p:cNvSpPr>
            <a:spLocks noChangeShapeType="1"/>
          </p:cNvSpPr>
          <p:nvPr/>
        </p:nvSpPr>
        <p:spPr bwMode="auto">
          <a:xfrm>
            <a:off x="1024597" y="4828979"/>
            <a:ext cx="0" cy="2200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55" name="Line 165"/>
          <p:cNvSpPr>
            <a:spLocks noChangeShapeType="1"/>
          </p:cNvSpPr>
          <p:nvPr/>
        </p:nvSpPr>
        <p:spPr bwMode="auto">
          <a:xfrm flipH="1">
            <a:off x="722951" y="5048996"/>
            <a:ext cx="3757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56" name="Line 166"/>
          <p:cNvSpPr>
            <a:spLocks noChangeShapeType="1"/>
          </p:cNvSpPr>
          <p:nvPr/>
        </p:nvSpPr>
        <p:spPr bwMode="auto">
          <a:xfrm>
            <a:off x="1098746" y="5048996"/>
            <a:ext cx="1584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57" name="Line 168"/>
          <p:cNvSpPr>
            <a:spLocks noChangeShapeType="1"/>
          </p:cNvSpPr>
          <p:nvPr/>
        </p:nvSpPr>
        <p:spPr bwMode="auto">
          <a:xfrm>
            <a:off x="1248728" y="5048997"/>
            <a:ext cx="0" cy="1466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58" name="Line 174"/>
          <p:cNvSpPr>
            <a:spLocks noChangeShapeType="1"/>
          </p:cNvSpPr>
          <p:nvPr/>
        </p:nvSpPr>
        <p:spPr bwMode="auto">
          <a:xfrm>
            <a:off x="2964254" y="4828981"/>
            <a:ext cx="0" cy="360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59" name="Line 186"/>
          <p:cNvSpPr>
            <a:spLocks noChangeShapeType="1"/>
          </p:cNvSpPr>
          <p:nvPr/>
        </p:nvSpPr>
        <p:spPr bwMode="auto">
          <a:xfrm>
            <a:off x="9211263" y="4959360"/>
            <a:ext cx="4836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60" name="Line 188"/>
          <p:cNvSpPr>
            <a:spLocks noChangeShapeType="1"/>
          </p:cNvSpPr>
          <p:nvPr/>
        </p:nvSpPr>
        <p:spPr bwMode="auto">
          <a:xfrm>
            <a:off x="9211261" y="4959360"/>
            <a:ext cx="0" cy="218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61" name="Line 210"/>
          <p:cNvSpPr>
            <a:spLocks noChangeShapeType="1"/>
          </p:cNvSpPr>
          <p:nvPr/>
        </p:nvSpPr>
        <p:spPr bwMode="auto">
          <a:xfrm>
            <a:off x="5213985" y="4320517"/>
            <a:ext cx="0" cy="8751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62" name="Text Box 230"/>
          <p:cNvSpPr txBox="1">
            <a:spLocks noChangeArrowheads="1"/>
          </p:cNvSpPr>
          <p:nvPr/>
        </p:nvSpPr>
        <p:spPr bwMode="auto">
          <a:xfrm>
            <a:off x="2986161" y="1985059"/>
            <a:ext cx="370742" cy="2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63" name="Rectangle 231"/>
          <p:cNvSpPr>
            <a:spLocks noChangeArrowheads="1"/>
          </p:cNvSpPr>
          <p:nvPr/>
        </p:nvSpPr>
        <p:spPr bwMode="auto">
          <a:xfrm>
            <a:off x="4246685" y="2346855"/>
            <a:ext cx="1833489" cy="516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0000CC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rgbClr val="0000CC"/>
                </a:solidFill>
                <a:latin typeface="Arial" pitchFamily="34" charset="0"/>
              </a:rPr>
              <a:t>Executive Member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00" b="1" dirty="0" err="1">
                <a:solidFill>
                  <a:srgbClr val="0000CC"/>
                </a:solidFill>
                <a:latin typeface="Arial" pitchFamily="34" charset="0"/>
              </a:rPr>
              <a:t>A.Mahendran</a:t>
            </a:r>
            <a:r>
              <a:rPr lang="en-US" altLang="en-US" sz="1300" b="1" dirty="0">
                <a:solidFill>
                  <a:srgbClr val="0000CC"/>
                </a:solidFill>
                <a:latin typeface="Arial" pitchFamily="34" charset="0"/>
              </a:rPr>
              <a:t>*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64" name="AutoShape 233"/>
          <p:cNvSpPr>
            <a:spLocks noChangeArrowheads="1"/>
          </p:cNvSpPr>
          <p:nvPr/>
        </p:nvSpPr>
        <p:spPr bwMode="auto">
          <a:xfrm rot="5400000">
            <a:off x="314463" y="5361518"/>
            <a:ext cx="702427" cy="37074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D.D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S.R. </a:t>
            </a: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Yadav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65" name="AutoShape 236"/>
          <p:cNvSpPr>
            <a:spLocks noChangeArrowheads="1"/>
          </p:cNvSpPr>
          <p:nvPr/>
        </p:nvSpPr>
        <p:spPr bwMode="auto">
          <a:xfrm rot="5400000">
            <a:off x="877432" y="5366433"/>
            <a:ext cx="710575" cy="36905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D.D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vacant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66" name="AutoShape 240"/>
          <p:cNvSpPr>
            <a:spLocks noChangeArrowheads="1"/>
          </p:cNvSpPr>
          <p:nvPr/>
        </p:nvSpPr>
        <p:spPr bwMode="auto">
          <a:xfrm rot="5400000">
            <a:off x="1452082" y="5364748"/>
            <a:ext cx="710575" cy="37242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D.D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 smtClean="0">
                <a:solidFill>
                  <a:srgbClr val="0000CC"/>
                </a:solidFill>
                <a:latin typeface="Arial" pitchFamily="34" charset="0"/>
              </a:rPr>
              <a:t>Usha</a:t>
            </a: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en-US" sz="800" dirty="0" err="1" smtClean="0">
                <a:solidFill>
                  <a:srgbClr val="0000CC"/>
                </a:solidFill>
                <a:latin typeface="Arial" pitchFamily="34" charset="0"/>
              </a:rPr>
              <a:t>Dwivedi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67" name="AutoShape 241"/>
          <p:cNvSpPr>
            <a:spLocks noChangeArrowheads="1"/>
          </p:cNvSpPr>
          <p:nvPr/>
        </p:nvSpPr>
        <p:spPr bwMode="auto">
          <a:xfrm rot="5400000">
            <a:off x="2600846" y="5347691"/>
            <a:ext cx="728502" cy="36905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EE (EMC)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H. </a:t>
            </a: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Pandey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68" name="AutoShape 257"/>
          <p:cNvSpPr>
            <a:spLocks noChangeArrowheads="1"/>
          </p:cNvSpPr>
          <p:nvPr/>
        </p:nvSpPr>
        <p:spPr bwMode="auto">
          <a:xfrm rot="5400000">
            <a:off x="8872288" y="5354942"/>
            <a:ext cx="728502" cy="3741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D.D (Adm.)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 smtClean="0">
                <a:solidFill>
                  <a:srgbClr val="0000CC"/>
                </a:solidFill>
                <a:latin typeface="Arial" pitchFamily="34" charset="0"/>
              </a:rPr>
              <a:t>Viinod</a:t>
            </a: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en-US" sz="800" dirty="0" err="1" smtClean="0">
                <a:solidFill>
                  <a:srgbClr val="0000CC"/>
                </a:solidFill>
                <a:latin typeface="Arial" pitchFamily="34" charset="0"/>
              </a:rPr>
              <a:t>Dialani</a:t>
            </a:r>
            <a:endParaRPr lang="en-US" altLang="en-US" sz="8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69" name="Line 262"/>
          <p:cNvSpPr>
            <a:spLocks noChangeShapeType="1"/>
          </p:cNvSpPr>
          <p:nvPr/>
        </p:nvSpPr>
        <p:spPr bwMode="auto">
          <a:xfrm>
            <a:off x="4524742" y="504899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70" name="AutoShape 267"/>
          <p:cNvSpPr>
            <a:spLocks noChangeArrowheads="1"/>
          </p:cNvSpPr>
          <p:nvPr/>
        </p:nvSpPr>
        <p:spPr bwMode="auto">
          <a:xfrm rot="5400000">
            <a:off x="4240033" y="5264558"/>
            <a:ext cx="847475" cy="4196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D.D (</a:t>
            </a: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Buld</a:t>
            </a: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D.Ilanchezhiyan</a:t>
            </a: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*</a:t>
            </a:r>
          </a:p>
        </p:txBody>
      </p:sp>
      <p:sp>
        <p:nvSpPr>
          <p:cNvPr id="13371" name="AutoShape 268"/>
          <p:cNvSpPr>
            <a:spLocks noChangeArrowheads="1"/>
          </p:cNvSpPr>
          <p:nvPr/>
        </p:nvSpPr>
        <p:spPr bwMode="auto">
          <a:xfrm rot="5400000">
            <a:off x="5865486" y="5359832"/>
            <a:ext cx="702427" cy="3741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D.D(H)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R </a:t>
            </a:r>
            <a:r>
              <a:rPr lang="en-US" altLang="en-US" sz="800" dirty="0" err="1" smtClean="0">
                <a:solidFill>
                  <a:srgbClr val="0000CC"/>
                </a:solidFill>
                <a:latin typeface="Arial" pitchFamily="34" charset="0"/>
              </a:rPr>
              <a:t>vasudevan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72" name="Line 286"/>
          <p:cNvSpPr>
            <a:spLocks noChangeShapeType="1"/>
          </p:cNvSpPr>
          <p:nvPr/>
        </p:nvSpPr>
        <p:spPr bwMode="auto">
          <a:xfrm>
            <a:off x="722948" y="5048997"/>
            <a:ext cx="0" cy="1466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73" name="Text Box 350"/>
          <p:cNvSpPr txBox="1">
            <a:spLocks noChangeArrowheads="1"/>
          </p:cNvSpPr>
          <p:nvPr/>
        </p:nvSpPr>
        <p:spPr bwMode="auto">
          <a:xfrm>
            <a:off x="797097" y="6401709"/>
            <a:ext cx="840910" cy="2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74" name="Text Box 354"/>
          <p:cNvSpPr txBox="1">
            <a:spLocks noChangeArrowheads="1"/>
          </p:cNvSpPr>
          <p:nvPr/>
        </p:nvSpPr>
        <p:spPr bwMode="auto">
          <a:xfrm>
            <a:off x="692616" y="6300660"/>
            <a:ext cx="1486341" cy="20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800" b="1" dirty="0">
                <a:solidFill>
                  <a:srgbClr val="0000CC"/>
                </a:solidFill>
                <a:latin typeface="Comic Sans MS" pitchFamily="66" charset="0"/>
              </a:rPr>
              <a:t>*Additional Charge</a:t>
            </a:r>
          </a:p>
        </p:txBody>
      </p:sp>
      <p:sp>
        <p:nvSpPr>
          <p:cNvPr id="13375" name="AutoShape 388"/>
          <p:cNvSpPr>
            <a:spLocks noChangeArrowheads="1"/>
          </p:cNvSpPr>
          <p:nvPr/>
        </p:nvSpPr>
        <p:spPr bwMode="auto">
          <a:xfrm rot="5400000">
            <a:off x="4842552" y="5351685"/>
            <a:ext cx="702426" cy="3741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D.D (Tel.)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V.D.Gupta</a:t>
            </a: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*</a:t>
            </a:r>
          </a:p>
        </p:txBody>
      </p:sp>
      <p:sp>
        <p:nvSpPr>
          <p:cNvPr id="13376" name="Text Box 393"/>
          <p:cNvSpPr txBox="1">
            <a:spLocks noChangeArrowheads="1"/>
          </p:cNvSpPr>
          <p:nvPr/>
        </p:nvSpPr>
        <p:spPr bwMode="auto">
          <a:xfrm>
            <a:off x="490392" y="6504382"/>
            <a:ext cx="1365006" cy="2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Comic Sans MS" pitchFamily="66" charset="0"/>
              </a:rPr>
              <a:t>      </a:t>
            </a:r>
            <a:endParaRPr lang="en-US" altLang="en-US" sz="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3377" name="Text Box 68"/>
          <p:cNvSpPr txBox="1">
            <a:spLocks noChangeArrowheads="1"/>
          </p:cNvSpPr>
          <p:nvPr/>
        </p:nvSpPr>
        <p:spPr bwMode="auto">
          <a:xfrm>
            <a:off x="2398121" y="3168262"/>
            <a:ext cx="1227907" cy="46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CC"/>
                </a:solidFill>
                <a:latin typeface="Arial" pitchFamily="34" charset="0"/>
              </a:rPr>
              <a:t>Member (P)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CC"/>
                </a:solidFill>
                <a:latin typeface="Arial" pitchFamily="34" charset="0"/>
              </a:rPr>
              <a:t>M.A.K.P.Singh</a:t>
            </a:r>
            <a:endParaRPr lang="en-US" altLang="en-US" sz="12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78" name="Line 378"/>
          <p:cNvSpPr>
            <a:spLocks noChangeShapeType="1"/>
          </p:cNvSpPr>
          <p:nvPr/>
        </p:nvSpPr>
        <p:spPr bwMode="auto">
          <a:xfrm>
            <a:off x="8265869" y="4100476"/>
            <a:ext cx="0" cy="4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cxnSp>
        <p:nvCxnSpPr>
          <p:cNvPr id="13379" name="Straight Connector 170"/>
          <p:cNvCxnSpPr>
            <a:cxnSpLocks noChangeShapeType="1"/>
          </p:cNvCxnSpPr>
          <p:nvPr/>
        </p:nvCxnSpPr>
        <p:spPr bwMode="auto">
          <a:xfrm rot="-5400000" flipH="1" flipV="1">
            <a:off x="7897872" y="3334484"/>
            <a:ext cx="656793" cy="168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80" name="Rectangle 105"/>
          <p:cNvSpPr>
            <a:spLocks noChangeArrowheads="1"/>
          </p:cNvSpPr>
          <p:nvPr/>
        </p:nvSpPr>
        <p:spPr bwMode="auto">
          <a:xfrm>
            <a:off x="4236599" y="1486341"/>
            <a:ext cx="1853711" cy="60138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5539" tIns="47770" rIns="95539" bIns="4777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 smtClean="0">
                <a:solidFill>
                  <a:srgbClr val="0000CC"/>
                </a:solidFill>
                <a:latin typeface="Arial" pitchFamily="34" charset="0"/>
              </a:rPr>
              <a:t>Chairman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 smtClean="0">
                <a:solidFill>
                  <a:srgbClr val="0000CC"/>
                </a:solidFill>
                <a:latin typeface="Arial" pitchFamily="34" charset="0"/>
              </a:rPr>
              <a:t>A.K. </a:t>
            </a:r>
            <a:r>
              <a:rPr lang="en-US" altLang="en-US" sz="1500" b="1" dirty="0" err="1" smtClean="0">
                <a:solidFill>
                  <a:srgbClr val="0000CC"/>
                </a:solidFill>
                <a:latin typeface="Arial" pitchFamily="34" charset="0"/>
              </a:rPr>
              <a:t>Bishnoi</a:t>
            </a:r>
            <a:endParaRPr lang="en-US" altLang="en-US" sz="1500" b="1" dirty="0">
              <a:solidFill>
                <a:srgbClr val="0000CC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 dirty="0">
              <a:solidFill>
                <a:srgbClr val="0000CC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81" name="Line 145"/>
          <p:cNvSpPr>
            <a:spLocks noChangeShapeType="1"/>
          </p:cNvSpPr>
          <p:nvPr/>
        </p:nvSpPr>
        <p:spPr bwMode="auto">
          <a:xfrm>
            <a:off x="1833489" y="4830632"/>
            <a:ext cx="0" cy="337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82" name="AutoShape 241"/>
          <p:cNvSpPr>
            <a:spLocks noChangeArrowheads="1"/>
          </p:cNvSpPr>
          <p:nvPr/>
        </p:nvSpPr>
        <p:spPr bwMode="auto">
          <a:xfrm rot="5400000">
            <a:off x="3320615" y="5373110"/>
            <a:ext cx="721983" cy="35082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F.O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R .</a:t>
            </a:r>
            <a:r>
              <a:rPr lang="en-US" altLang="en-US" sz="800" dirty="0" err="1" smtClean="0">
                <a:solidFill>
                  <a:srgbClr val="0000CC"/>
                </a:solidFill>
                <a:latin typeface="Arial" pitchFamily="34" charset="0"/>
              </a:rPr>
              <a:t>Vasudevan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83" name="Line 150"/>
          <p:cNvSpPr>
            <a:spLocks noChangeShapeType="1"/>
          </p:cNvSpPr>
          <p:nvPr/>
        </p:nvSpPr>
        <p:spPr bwMode="auto">
          <a:xfrm>
            <a:off x="2800791" y="512233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84" name="AutoShape 388"/>
          <p:cNvSpPr>
            <a:spLocks noChangeArrowheads="1"/>
          </p:cNvSpPr>
          <p:nvPr/>
        </p:nvSpPr>
        <p:spPr bwMode="auto">
          <a:xfrm rot="5400000">
            <a:off x="9375758" y="5318287"/>
            <a:ext cx="655164" cy="3741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D.D.(TC)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A.D.Jain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85" name="Line 166"/>
          <p:cNvSpPr>
            <a:spLocks noChangeShapeType="1"/>
          </p:cNvSpPr>
          <p:nvPr/>
        </p:nvSpPr>
        <p:spPr bwMode="auto">
          <a:xfrm>
            <a:off x="9694912" y="4959360"/>
            <a:ext cx="0" cy="218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86" name="Rectangle 50"/>
          <p:cNvSpPr>
            <a:spLocks noChangeArrowheads="1"/>
          </p:cNvSpPr>
          <p:nvPr/>
        </p:nvSpPr>
        <p:spPr bwMode="auto">
          <a:xfrm>
            <a:off x="8749545" y="6137676"/>
            <a:ext cx="557799" cy="291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R.Thakkar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   A.P.R.O</a:t>
            </a:r>
          </a:p>
        </p:txBody>
      </p:sp>
      <p:sp>
        <p:nvSpPr>
          <p:cNvPr id="13387" name="Line 178"/>
          <p:cNvSpPr>
            <a:spLocks noChangeShapeType="1"/>
          </p:cNvSpPr>
          <p:nvPr/>
        </p:nvSpPr>
        <p:spPr bwMode="auto">
          <a:xfrm flipH="1">
            <a:off x="5153318" y="2087723"/>
            <a:ext cx="0" cy="259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88" name="Line 180"/>
          <p:cNvSpPr>
            <a:spLocks noChangeShapeType="1"/>
          </p:cNvSpPr>
          <p:nvPr/>
        </p:nvSpPr>
        <p:spPr bwMode="auto">
          <a:xfrm>
            <a:off x="5114559" y="2861876"/>
            <a:ext cx="0" cy="1450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89" name="AutoShape 268"/>
          <p:cNvSpPr>
            <a:spLocks noChangeArrowheads="1"/>
          </p:cNvSpPr>
          <p:nvPr/>
        </p:nvSpPr>
        <p:spPr bwMode="auto">
          <a:xfrm rot="5400000">
            <a:off x="5315045" y="5276244"/>
            <a:ext cx="837697" cy="40276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D.D (HM)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D.Ilanchezhiyan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90" name="Rectangle 185"/>
          <p:cNvSpPr>
            <a:spLocks noChangeArrowheads="1"/>
          </p:cNvSpPr>
          <p:nvPr/>
        </p:nvSpPr>
        <p:spPr bwMode="auto">
          <a:xfrm>
            <a:off x="7175549" y="6132788"/>
            <a:ext cx="728003" cy="291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AD (Civil)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R. </a:t>
            </a:r>
            <a:r>
              <a:rPr lang="en-US" altLang="en-US" sz="800" dirty="0" err="1" smtClean="0">
                <a:solidFill>
                  <a:srgbClr val="0000CC"/>
                </a:solidFill>
                <a:latin typeface="Arial" pitchFamily="34" charset="0"/>
              </a:rPr>
              <a:t>Parmar</a:t>
            </a: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*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92" name="Rectangle 189"/>
          <p:cNvSpPr>
            <a:spLocks noChangeArrowheads="1"/>
          </p:cNvSpPr>
          <p:nvPr/>
        </p:nvSpPr>
        <p:spPr bwMode="auto">
          <a:xfrm>
            <a:off x="8046794" y="6136046"/>
            <a:ext cx="647114" cy="291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AD (L)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R. Mishra*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93" name="Line 194"/>
          <p:cNvSpPr>
            <a:spLocks noChangeShapeType="1"/>
          </p:cNvSpPr>
          <p:nvPr/>
        </p:nvSpPr>
        <p:spPr bwMode="auto">
          <a:xfrm flipH="1">
            <a:off x="5943674" y="4820849"/>
            <a:ext cx="0" cy="1075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94" name="Line 202"/>
          <p:cNvSpPr>
            <a:spLocks noChangeShapeType="1"/>
          </p:cNvSpPr>
          <p:nvPr/>
        </p:nvSpPr>
        <p:spPr bwMode="auto">
          <a:xfrm flipV="1">
            <a:off x="4669668" y="4320494"/>
            <a:ext cx="0" cy="7480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95" name="Rectangle 203"/>
          <p:cNvSpPr>
            <a:spLocks noChangeArrowheads="1"/>
          </p:cNvSpPr>
          <p:nvPr/>
        </p:nvSpPr>
        <p:spPr bwMode="auto">
          <a:xfrm>
            <a:off x="6228471" y="6137676"/>
            <a:ext cx="866189" cy="291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A.D (Civil)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Vijai</a:t>
            </a: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Choudhary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97" name="Rectangle 105"/>
          <p:cNvSpPr>
            <a:spLocks noChangeArrowheads="1"/>
          </p:cNvSpPr>
          <p:nvPr/>
        </p:nvSpPr>
        <p:spPr bwMode="auto">
          <a:xfrm>
            <a:off x="851029" y="3155217"/>
            <a:ext cx="1430728" cy="435146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5539" tIns="47770" rIns="95539" bIns="4777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CC"/>
                </a:solidFill>
                <a:latin typeface="Arial" pitchFamily="34" charset="0"/>
              </a:rPr>
              <a:t>Member (</a:t>
            </a:r>
            <a:r>
              <a:rPr lang="en-US" altLang="en-US" sz="1200" b="1" dirty="0" smtClean="0">
                <a:solidFill>
                  <a:srgbClr val="0000CC"/>
                </a:solidFill>
                <a:latin typeface="Arial" pitchFamily="34" charset="0"/>
              </a:rPr>
              <a:t>E&amp;R) Dr. </a:t>
            </a:r>
            <a:r>
              <a:rPr lang="en-US" altLang="en-US" sz="1200" b="1" dirty="0" err="1" smtClean="0">
                <a:solidFill>
                  <a:srgbClr val="0000CC"/>
                </a:solidFill>
                <a:latin typeface="Arial" pitchFamily="34" charset="0"/>
              </a:rPr>
              <a:t>Afroz</a:t>
            </a:r>
            <a:r>
              <a:rPr lang="en-US" altLang="en-US" sz="1200" b="1" dirty="0" smtClean="0">
                <a:solidFill>
                  <a:srgbClr val="0000CC"/>
                </a:solidFill>
                <a:latin typeface="Arial" pitchFamily="34" charset="0"/>
              </a:rPr>
              <a:t>  Ahmed </a:t>
            </a:r>
            <a:endParaRPr lang="en-US" altLang="en-US" sz="1200" b="1" dirty="0">
              <a:solidFill>
                <a:srgbClr val="0000CC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398" name="Line 148"/>
          <p:cNvSpPr>
            <a:spLocks noChangeShapeType="1"/>
          </p:cNvSpPr>
          <p:nvPr/>
        </p:nvSpPr>
        <p:spPr bwMode="auto">
          <a:xfrm>
            <a:off x="6708752" y="4959360"/>
            <a:ext cx="3370" cy="11783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399" name="Line 148"/>
          <p:cNvSpPr>
            <a:spLocks noChangeShapeType="1"/>
          </p:cNvSpPr>
          <p:nvPr/>
        </p:nvSpPr>
        <p:spPr bwMode="auto">
          <a:xfrm>
            <a:off x="7467088" y="4962624"/>
            <a:ext cx="0" cy="1170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400" name="Line 202"/>
          <p:cNvSpPr>
            <a:spLocks noChangeShapeType="1"/>
          </p:cNvSpPr>
          <p:nvPr/>
        </p:nvSpPr>
        <p:spPr bwMode="auto">
          <a:xfrm flipV="1">
            <a:off x="4155684" y="4323754"/>
            <a:ext cx="0" cy="200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401" name="Rectangle 187"/>
          <p:cNvSpPr>
            <a:spLocks noChangeArrowheads="1"/>
          </p:cNvSpPr>
          <p:nvPr/>
        </p:nvSpPr>
        <p:spPr bwMode="auto">
          <a:xfrm>
            <a:off x="3621479" y="6132788"/>
            <a:ext cx="746540" cy="291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AD (L)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R.S. </a:t>
            </a:r>
            <a:r>
              <a:rPr lang="en-US" altLang="en-US" sz="800" dirty="0" err="1" smtClean="0">
                <a:solidFill>
                  <a:srgbClr val="0000CC"/>
                </a:solidFill>
                <a:latin typeface="Arial" pitchFamily="34" charset="0"/>
              </a:rPr>
              <a:t>Bobade</a:t>
            </a:r>
            <a:r>
              <a:rPr lang="en-US" altLang="en-US" sz="800" dirty="0" smtClean="0">
                <a:solidFill>
                  <a:srgbClr val="0000CC"/>
                </a:solidFill>
                <a:latin typeface="Arial" pitchFamily="34" charset="0"/>
              </a:rPr>
              <a:t>*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402" name="Line 148"/>
          <p:cNvSpPr>
            <a:spLocks noChangeShapeType="1"/>
          </p:cNvSpPr>
          <p:nvPr/>
        </p:nvSpPr>
        <p:spPr bwMode="auto">
          <a:xfrm>
            <a:off x="4155684" y="4815964"/>
            <a:ext cx="0" cy="131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403" name="Line 148"/>
          <p:cNvSpPr>
            <a:spLocks noChangeShapeType="1"/>
          </p:cNvSpPr>
          <p:nvPr/>
        </p:nvSpPr>
        <p:spPr bwMode="auto">
          <a:xfrm>
            <a:off x="8370351" y="4899058"/>
            <a:ext cx="0" cy="1116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404" name="Line 61"/>
          <p:cNvSpPr>
            <a:spLocks noChangeShapeType="1"/>
          </p:cNvSpPr>
          <p:nvPr/>
        </p:nvSpPr>
        <p:spPr bwMode="auto">
          <a:xfrm>
            <a:off x="8308000" y="6020333"/>
            <a:ext cx="7836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405" name="Line 148"/>
          <p:cNvSpPr>
            <a:spLocks noChangeShapeType="1"/>
          </p:cNvSpPr>
          <p:nvPr/>
        </p:nvSpPr>
        <p:spPr bwMode="auto">
          <a:xfrm>
            <a:off x="9423595" y="4286292"/>
            <a:ext cx="0" cy="676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406" name="Line 150"/>
          <p:cNvSpPr>
            <a:spLocks noChangeShapeType="1"/>
          </p:cNvSpPr>
          <p:nvPr/>
        </p:nvSpPr>
        <p:spPr bwMode="auto">
          <a:xfrm flipV="1">
            <a:off x="8265895" y="4286269"/>
            <a:ext cx="11577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407" name="Line 205"/>
          <p:cNvSpPr>
            <a:spLocks noChangeShapeType="1"/>
          </p:cNvSpPr>
          <p:nvPr/>
        </p:nvSpPr>
        <p:spPr bwMode="auto">
          <a:xfrm flipH="1" flipV="1">
            <a:off x="8307998" y="6021987"/>
            <a:ext cx="0" cy="1124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408" name="Line 205"/>
          <p:cNvSpPr>
            <a:spLocks noChangeShapeType="1"/>
          </p:cNvSpPr>
          <p:nvPr/>
        </p:nvSpPr>
        <p:spPr bwMode="auto">
          <a:xfrm flipH="1" flipV="1">
            <a:off x="9086557" y="6025246"/>
            <a:ext cx="0" cy="1124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409" name="Rectangle 187"/>
          <p:cNvSpPr>
            <a:spLocks noChangeArrowheads="1"/>
          </p:cNvSpPr>
          <p:nvPr/>
        </p:nvSpPr>
        <p:spPr bwMode="auto">
          <a:xfrm>
            <a:off x="6429011" y="2555469"/>
            <a:ext cx="746540" cy="291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P </a:t>
            </a: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P</a:t>
            </a: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 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K.Venugopal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410" name="Line 150"/>
          <p:cNvSpPr>
            <a:spLocks noChangeShapeType="1"/>
          </p:cNvSpPr>
          <p:nvPr/>
        </p:nvSpPr>
        <p:spPr bwMode="auto">
          <a:xfrm flipV="1">
            <a:off x="6080200" y="2692363"/>
            <a:ext cx="348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411" name="Rectangle 187"/>
          <p:cNvSpPr>
            <a:spLocks noChangeArrowheads="1"/>
          </p:cNvSpPr>
          <p:nvPr/>
        </p:nvSpPr>
        <p:spPr bwMode="auto">
          <a:xfrm>
            <a:off x="2551382" y="6119753"/>
            <a:ext cx="744855" cy="291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CC"/>
                </a:solidFill>
                <a:latin typeface="Arial" pitchFamily="34" charset="0"/>
              </a:rPr>
              <a:t>AD (E)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 err="1">
                <a:solidFill>
                  <a:srgbClr val="0000CC"/>
                </a:solidFill>
                <a:latin typeface="Arial" pitchFamily="34" charset="0"/>
              </a:rPr>
              <a:t>R.Sharma</a:t>
            </a:r>
            <a:endParaRPr lang="en-US" altLang="en-US" sz="800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13412" name="Line 205"/>
          <p:cNvSpPr>
            <a:spLocks noChangeShapeType="1"/>
          </p:cNvSpPr>
          <p:nvPr/>
        </p:nvSpPr>
        <p:spPr bwMode="auto">
          <a:xfrm flipV="1">
            <a:off x="2955827" y="5898102"/>
            <a:ext cx="0" cy="218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57" y="469371"/>
            <a:ext cx="9787597" cy="6142566"/>
          </a:xfrm>
          <a:prstGeom prst="roundRect">
            <a:avLst>
              <a:gd name="adj" fmla="val 2660"/>
            </a:avLst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>
              <a:solidFill>
                <a:srgbClr val="0000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746506" y="4934913"/>
            <a:ext cx="478596" cy="1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5" name="Line 194"/>
          <p:cNvSpPr>
            <a:spLocks noChangeShapeType="1"/>
          </p:cNvSpPr>
          <p:nvPr/>
        </p:nvSpPr>
        <p:spPr bwMode="auto">
          <a:xfrm>
            <a:off x="5746506" y="4934913"/>
            <a:ext cx="0" cy="130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13416" name="Line 194"/>
          <p:cNvSpPr>
            <a:spLocks noChangeShapeType="1"/>
          </p:cNvSpPr>
          <p:nvPr/>
        </p:nvSpPr>
        <p:spPr bwMode="auto">
          <a:xfrm flipH="1">
            <a:off x="6213305" y="4941444"/>
            <a:ext cx="3370" cy="2575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5539" tIns="47770" rIns="95539" bIns="47770"/>
          <a:lstStyle/>
          <a:p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945804"/>
      </p:ext>
    </p:extLst>
  </p:cSld>
  <p:clrMapOvr>
    <a:masterClrMapping/>
  </p:clrMapOvr>
  <p:transition advTm="1512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0249" y="1643063"/>
            <a:ext cx="5135102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23557" y="547612"/>
            <a:ext cx="9544929" cy="599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>
            <a:spAutoFit/>
          </a:bodyPr>
          <a:lstStyle>
            <a:lvl1pPr marL="234950" indent="-234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92150" indent="-2349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n-US" sz="2500" b="1" dirty="0" smtClean="0">
                <a:solidFill>
                  <a:srgbClr val="C00000"/>
                </a:solidFill>
                <a:latin typeface="Times New Roman" pitchFamily="18" charset="0"/>
              </a:rPr>
              <a:t>    NWDT </a:t>
            </a:r>
            <a:r>
              <a:rPr lang="en-US" altLang="en-US" sz="2500" b="1" dirty="0">
                <a:solidFill>
                  <a:srgbClr val="C00000"/>
                </a:solidFill>
                <a:latin typeface="Times New Roman" pitchFamily="18" charset="0"/>
              </a:rPr>
              <a:t>had ordered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33CC"/>
              </a:solidFill>
              <a:latin typeface="Times New Roman" pitchFamily="18" charset="0"/>
            </a:endParaRPr>
          </a:p>
          <a:p>
            <a:pPr lvl="1" algn="just">
              <a:spcBef>
                <a:spcPct val="0"/>
              </a:spcBef>
              <a:spcAft>
                <a:spcPts val="1676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itchFamily="18" charset="0"/>
              </a:rPr>
              <a:t>Fixing of Full Reservoir Level &amp; Max Water Level of SSP and ISP.  Full Supply Level of </a:t>
            </a:r>
            <a:r>
              <a:rPr lang="en-US" altLang="en-US" sz="2500" dirty="0" err="1">
                <a:solidFill>
                  <a:srgbClr val="0000CC"/>
                </a:solidFill>
                <a:latin typeface="Times New Roman" pitchFamily="18" charset="0"/>
              </a:rPr>
              <a:t>Sardar</a:t>
            </a:r>
            <a:r>
              <a:rPr lang="en-US" altLang="en-US" sz="25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CC"/>
                </a:solidFill>
                <a:latin typeface="Times New Roman" pitchFamily="18" charset="0"/>
              </a:rPr>
              <a:t>Sarovar</a:t>
            </a:r>
            <a:r>
              <a:rPr lang="en-US" altLang="en-US" sz="2500" dirty="0">
                <a:solidFill>
                  <a:srgbClr val="0000CC"/>
                </a:solidFill>
                <a:latin typeface="Times New Roman" pitchFamily="18" charset="0"/>
              </a:rPr>
              <a:t> Canal.</a:t>
            </a:r>
          </a:p>
          <a:p>
            <a:pPr lvl="1" algn="just">
              <a:spcBef>
                <a:spcPct val="0"/>
              </a:spcBef>
              <a:spcAft>
                <a:spcPts val="1676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itchFamily="18" charset="0"/>
              </a:rPr>
              <a:t>Regulated releases to be made by M.P. for Gujarat and Rajasthan and payment to be made by Gujarat to MP for such releases.  </a:t>
            </a:r>
          </a:p>
          <a:p>
            <a:pPr lvl="1" algn="just">
              <a:spcBef>
                <a:spcPct val="0"/>
              </a:spcBef>
              <a:spcAft>
                <a:spcPts val="1676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itchFamily="18" charset="0"/>
              </a:rPr>
              <a:t>Sharing of Narmada Water between party states, cost of SSP, power of SSP, excess water and distress. </a:t>
            </a:r>
          </a:p>
          <a:p>
            <a:pPr lvl="1" algn="just">
              <a:spcBef>
                <a:spcPct val="0"/>
              </a:spcBef>
              <a:spcAft>
                <a:spcPts val="1676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itchFamily="18" charset="0"/>
              </a:rPr>
              <a:t>Provision for rehabilitation of Project Affected Families of SSP, </a:t>
            </a:r>
          </a:p>
          <a:p>
            <a:pPr lvl="1" algn="just">
              <a:spcBef>
                <a:spcPct val="0"/>
              </a:spcBef>
              <a:spcAft>
                <a:spcPts val="1676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itchFamily="18" charset="0"/>
              </a:rPr>
              <a:t>Acquisition of land and properties by Govt. of Madhya Pradesh and Maharashtra to be submerged under SSP . </a:t>
            </a:r>
          </a:p>
          <a:p>
            <a:pPr lvl="1" algn="just">
              <a:spcBef>
                <a:spcPct val="0"/>
              </a:spcBef>
              <a:spcAft>
                <a:spcPts val="1676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itchFamily="18" charset="0"/>
              </a:rPr>
              <a:t>Sharing of capital and revenue expenditure of Narmada Control Authority by the party States.</a:t>
            </a:r>
            <a:endParaRPr lang="en-US" altLang="en-US" sz="25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8028" y="1095199"/>
            <a:ext cx="9302261" cy="5534664"/>
          </a:xfrm>
          <a:prstGeom prst="roundRect">
            <a:avLst>
              <a:gd name="adj" fmla="val 4450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533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80" y="391143"/>
            <a:ext cx="9837842" cy="62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5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699" y="109524"/>
            <a:ext cx="8938260" cy="70405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ISSUES </a:t>
            </a:r>
            <a:r>
              <a:rPr lang="en-US" altLang="en-US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BEFORE   </a:t>
            </a:r>
            <a:r>
              <a:rPr lang="en-US" altLang="en-US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RCNCA</a:t>
            </a:r>
            <a:endParaRPr lang="en-US" altLang="en-US" sz="2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974042" y="782291"/>
            <a:ext cx="8894445" cy="1774809"/>
          </a:xfrm>
        </p:spPr>
        <p:txBody>
          <a:bodyPr>
            <a:normAutofit lnSpcReduction="10000"/>
          </a:bodyPr>
          <a:lstStyle/>
          <a:p>
            <a:pPr marL="448247" indent="-536939" algn="just">
              <a:lnSpc>
                <a:spcPct val="114000"/>
              </a:lnSpc>
              <a:spcBef>
                <a:spcPts val="0"/>
              </a:spcBef>
              <a:spcAft>
                <a:spcPts val="628"/>
              </a:spcAft>
              <a:buBlip>
                <a:blip r:embed="rId2"/>
              </a:buBlip>
              <a:defRPr/>
            </a:pP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for power loss due to running of Irrigation Bye-Pass </a:t>
            </a:r>
            <a:r>
              <a:rPr lang="en-US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Tunnel 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[IBPT] at SSP.</a:t>
            </a:r>
          </a:p>
          <a:p>
            <a:pPr marL="361129" indent="-449832" algn="just">
              <a:lnSpc>
                <a:spcPct val="114000"/>
              </a:lnSpc>
              <a:spcBef>
                <a:spcPts val="0"/>
              </a:spcBef>
              <a:spcAft>
                <a:spcPts val="628"/>
              </a:spcAft>
              <a:buBlip>
                <a:blip r:embed="rId2"/>
              </a:buBlip>
              <a:defRPr/>
            </a:pP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of cost of R&amp;R of SSP.</a:t>
            </a:r>
          </a:p>
          <a:p>
            <a:pPr marL="361129" indent="-449832" algn="just">
              <a:lnSpc>
                <a:spcPct val="114000"/>
              </a:lnSpc>
              <a:spcBef>
                <a:spcPts val="0"/>
              </a:spcBef>
              <a:spcAft>
                <a:spcPts val="628"/>
              </a:spcAft>
              <a:buBlip>
                <a:blip r:embed="rId2"/>
              </a:buBlip>
              <a:defRPr/>
            </a:pP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of cost of Catchment Area Treatment.</a:t>
            </a:r>
          </a:p>
          <a:p>
            <a:pPr marL="286617" indent="0" algn="just">
              <a:lnSpc>
                <a:spcPct val="114000"/>
              </a:lnSpc>
              <a:spcBef>
                <a:spcPts val="0"/>
              </a:spcBef>
              <a:spcAft>
                <a:spcPts val="628"/>
              </a:spcAft>
              <a:buNone/>
              <a:defRPr/>
            </a:pPr>
            <a:endParaRPr lang="en-US" altLang="en-US" sz="19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711815" y="2980831"/>
            <a:ext cx="9302261" cy="7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ISSUES </a:t>
            </a:r>
            <a:r>
              <a:rPr lang="en-US" altLang="en-US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BEFORE  </a:t>
            </a:r>
            <a:r>
              <a:rPr lang="en-US" altLang="en-US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NCA</a:t>
            </a:r>
            <a:endParaRPr lang="en-US" altLang="en-US" sz="2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37606" y="3678891"/>
            <a:ext cx="9076446" cy="288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/>
          <a:lstStyle>
            <a:lvl1pPr marL="27305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124" indent="-411814" algn="just">
              <a:lnSpc>
                <a:spcPct val="114000"/>
              </a:lnSpc>
              <a:spcBef>
                <a:spcPct val="0"/>
              </a:spcBef>
              <a:spcAft>
                <a:spcPts val="628"/>
              </a:spcAft>
              <a:buBlip>
                <a:blip r:embed="rId2"/>
              </a:buBlip>
            </a:pPr>
            <a:r>
              <a:rPr lang="en-US" alt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Compensation 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forest land going under submergence.</a:t>
            </a:r>
          </a:p>
          <a:p>
            <a:pPr marL="342124" indent="-411814" algn="just">
              <a:lnSpc>
                <a:spcPct val="114000"/>
              </a:lnSpc>
              <a:spcBef>
                <a:spcPct val="0"/>
              </a:spcBef>
              <a:spcAft>
                <a:spcPts val="628"/>
              </a:spcAft>
              <a:buBlip>
                <a:blip r:embed="rId2"/>
              </a:buBlip>
            </a:pP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Permanent approval of NCA for permitting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GoG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for operation &amp;   testing of IBPT gates during overflow of SSP.</a:t>
            </a:r>
          </a:p>
          <a:p>
            <a:pPr marL="342124" indent="-411814" algn="just">
              <a:lnSpc>
                <a:spcPct val="114000"/>
              </a:lnSpc>
              <a:spcBef>
                <a:spcPct val="0"/>
              </a:spcBef>
              <a:spcAft>
                <a:spcPts val="628"/>
              </a:spcAft>
              <a:buBlip>
                <a:blip r:embed="rId2"/>
              </a:buBlip>
            </a:pP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Decisions/Resolutions passed in the NCA meetings which amount to modify the provisions of  the NWDT Award.</a:t>
            </a:r>
          </a:p>
          <a:p>
            <a:pPr marL="342124" indent="-411814" algn="just">
              <a:lnSpc>
                <a:spcPct val="114000"/>
              </a:lnSpc>
              <a:spcBef>
                <a:spcPct val="0"/>
              </a:spcBef>
              <a:spcAft>
                <a:spcPts val="628"/>
              </a:spcAft>
              <a:buBlip>
                <a:blip r:embed="rId2"/>
              </a:buBlip>
            </a:pP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Sharing of NCA Office expenses regarding Power (EMC) component.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spcAft>
                <a:spcPts val="628"/>
              </a:spcAft>
              <a:buBlip>
                <a:blip r:embed="rId2"/>
              </a:buBlip>
            </a:pPr>
            <a:endParaRPr lang="en-US" altLang="en-US" sz="2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8893" y="782286"/>
            <a:ext cx="9221372" cy="1747396"/>
          </a:xfrm>
          <a:prstGeom prst="roundRect">
            <a:avLst>
              <a:gd name="adj" fmla="val 4450"/>
            </a:avLst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08893" y="3050911"/>
            <a:ext cx="9221372" cy="3364970"/>
          </a:xfrm>
          <a:prstGeom prst="roundRect">
            <a:avLst>
              <a:gd name="adj" fmla="val 4450"/>
            </a:avLst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36579"/>
      </p:ext>
    </p:extLst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647114" y="1016982"/>
            <a:ext cx="9221372" cy="5122840"/>
          </a:xfrm>
          <a:prstGeom prst="rect">
            <a:avLst/>
          </a:prstGeom>
          <a:noFill/>
          <a:ln>
            <a:noFill/>
          </a:ln>
          <a:extLst/>
        </p:spPr>
        <p:txBody>
          <a:bodyPr lIns="89816" tIns="44908" rIns="89816" bIns="44908">
            <a:spAutoFit/>
          </a:bodyPr>
          <a:lstStyle/>
          <a:p>
            <a:pPr marL="933836" indent="-933836" algn="ctr">
              <a:spcBef>
                <a:spcPts val="628"/>
              </a:spcBef>
              <a:defRPr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SARDAR  </a:t>
            </a:r>
            <a:r>
              <a:rPr lang="en-US" sz="2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SARDAR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SAROVAR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lang="en-US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836" indent="-933836" algn="just">
              <a:spcBef>
                <a:spcPts val="628"/>
              </a:spcBef>
              <a:defRPr/>
            </a:pPr>
            <a:r>
              <a:rPr lang="en-US" sz="19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</a:t>
            </a:r>
            <a:r>
              <a:rPr lang="en-US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M</a:t>
            </a:r>
          </a:p>
          <a:p>
            <a:pPr algn="just">
              <a:spcBef>
                <a:spcPts val="628"/>
              </a:spcBef>
              <a:defRPr/>
            </a:pP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NCA accorded approval for raising dam height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121.92 M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time to time  after obtaining necessary clearances  from its Environment and R&amp;R Sub-Group </a:t>
            </a:r>
          </a:p>
          <a:p>
            <a:pPr marL="933836" indent="-933836" algn="ctr">
              <a:spcBef>
                <a:spcPts val="628"/>
              </a:spcBef>
              <a:defRPr/>
            </a:pPr>
            <a:endParaRPr lang="en-US" sz="15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836" indent="-933836" algn="ctr">
              <a:spcBef>
                <a:spcPts val="628"/>
              </a:spcBef>
              <a:defRPr/>
            </a:pPr>
            <a:endParaRPr lang="en-US" sz="19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836" indent="-933836" algn="ctr">
              <a:spcBef>
                <a:spcPts val="628"/>
              </a:spcBef>
              <a:defRPr/>
            </a:pP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RAISING OF SARDAR </a:t>
            </a:r>
            <a:r>
              <a:rPr lang="en-US" sz="2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SARDAR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SAROVAR 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 BEYOND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121.92M</a:t>
            </a:r>
            <a:endParaRPr lang="en-US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836" indent="-933836" algn="ctr">
              <a:spcBef>
                <a:spcPts val="628"/>
              </a:spcBef>
              <a:defRPr/>
            </a:pPr>
            <a:r>
              <a:rPr lang="en-US" sz="2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</a:t>
            </a:r>
            <a:r>
              <a:rPr lang="en-US" sz="21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construction approved by NCA during 80</a:t>
            </a:r>
            <a:r>
              <a:rPr lang="en-US" sz="2100" u="sng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1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meeting) </a:t>
            </a:r>
          </a:p>
          <a:p>
            <a:pPr marL="933836" indent="-933836" algn="ctr">
              <a:spcBef>
                <a:spcPts val="628"/>
              </a:spcBef>
              <a:defRPr/>
            </a:pPr>
            <a:endParaRPr lang="en-US" sz="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836" indent="-933836">
              <a:spcBef>
                <a:spcPts val="628"/>
              </a:spcBef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1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Spillway piers, bridge to full height and installation of gates </a:t>
            </a:r>
            <a:r>
              <a:rPr lang="en-US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be kept in  raised  position) ( Programme of works to take 36 months after approval from NCA</a:t>
            </a:r>
            <a:r>
              <a:rPr lang="en-US" sz="19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)-Permission granted for Stage-I during 86</a:t>
            </a:r>
            <a:r>
              <a:rPr lang="en-US" sz="19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(emergency) meeting held on 12</a:t>
            </a:r>
            <a:r>
              <a:rPr lang="en-US" sz="19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June, 2014. </a:t>
            </a:r>
            <a:endParaRPr lang="en-US" sz="19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836" indent="-933836" algn="ctr">
              <a:defRPr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28"/>
              </a:spcBef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 2:</a:t>
            </a:r>
            <a:r>
              <a:rPr 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Gates lowering – Water impoundment </a:t>
            </a:r>
            <a:r>
              <a:rPr lang="en-US" sz="19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FRL (EL. 138.68m)</a:t>
            </a:r>
          </a:p>
          <a:p>
            <a:pPr>
              <a:defRPr/>
            </a:pPr>
            <a:endParaRPr lang="en-US" sz="1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5339" y="938742"/>
            <a:ext cx="9544929" cy="1955712"/>
          </a:xfrm>
          <a:prstGeom prst="roundRect">
            <a:avLst>
              <a:gd name="adj" fmla="val 4450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5339" y="3063087"/>
            <a:ext cx="9544929" cy="2971800"/>
          </a:xfrm>
          <a:prstGeom prst="roundRect">
            <a:avLst>
              <a:gd name="adj" fmla="val 4450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27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6698" y="489361"/>
            <a:ext cx="8337778" cy="45833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68" tIns="47384" rIns="94768" bIns="47384"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8686645"/>
              </p:ext>
            </p:extLst>
          </p:nvPr>
        </p:nvGraphicFramePr>
        <p:xfrm>
          <a:off x="2111050" y="1450385"/>
          <a:ext cx="6624735" cy="2928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3137"/>
                <a:gridCol w="1038960"/>
                <a:gridCol w="1420823"/>
                <a:gridCol w="2181815"/>
              </a:tblGrid>
              <a:tr h="813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Particulars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Unit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Total Qty.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Progress achieved  up to Nov, 2014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Canal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Km.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458.32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458.32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Canal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Km.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2585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2354.87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Distributaries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Km.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5112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3310.77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Minors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Km.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18413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9342.86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Sub-Minors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Km.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48058</a:t>
                      </a:r>
                      <a:endParaRPr lang="en-US" sz="110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1800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10250.59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8867" marR="788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45433" y="839138"/>
            <a:ext cx="6955973" cy="41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47684">
              <a:tabLst>
                <a:tab pos="2566645" algn="l"/>
              </a:tabLst>
            </a:pPr>
            <a:r>
              <a:rPr lang="en-US" altLang="en-US" sz="21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Status of Canals under </a:t>
            </a:r>
            <a:r>
              <a:rPr lang="en-US" altLang="en-US" sz="2100" b="1" u="sng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Sardar</a:t>
            </a:r>
            <a:r>
              <a:rPr lang="en-US" altLang="en-US" sz="21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u="sng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Sarovar</a:t>
            </a:r>
            <a:r>
              <a:rPr lang="en-US" altLang="en-US" sz="21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Project</a:t>
            </a:r>
            <a:endParaRPr lang="en-US" altLang="en-US" sz="21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294421"/>
              </p:ext>
            </p:extLst>
          </p:nvPr>
        </p:nvGraphicFramePr>
        <p:xfrm>
          <a:off x="2112972" y="1449703"/>
          <a:ext cx="6616621" cy="2933070"/>
        </p:xfrm>
        <a:graphic>
          <a:graphicData uri="http://schemas.openxmlformats.org/drawingml/2006/table">
            <a:tbl>
              <a:tblPr/>
              <a:tblGrid>
                <a:gridCol w="6616621"/>
              </a:tblGrid>
              <a:tr h="1223930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4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88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81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81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71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1345" y="637211"/>
            <a:ext cx="9088929" cy="55443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68" tIns="47384" rIns="94768" bIns="47384"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2477072"/>
              </p:ext>
            </p:extLst>
          </p:nvPr>
        </p:nvGraphicFramePr>
        <p:xfrm>
          <a:off x="1464486" y="1672159"/>
          <a:ext cx="7962203" cy="41258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0071"/>
                <a:gridCol w="2165756"/>
                <a:gridCol w="1635095"/>
                <a:gridCol w="3341281"/>
              </a:tblGrid>
              <a:tr h="739250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err="1" smtClean="0">
                          <a:solidFill>
                            <a:srgbClr val="003399"/>
                          </a:solidFill>
                          <a:effectLst/>
                        </a:rPr>
                        <a:t>S.No</a:t>
                      </a:r>
                      <a:r>
                        <a:rPr lang="en-US" sz="2100" dirty="0" smtClean="0">
                          <a:solidFill>
                            <a:srgbClr val="003399"/>
                          </a:solidFill>
                          <a:effectLst/>
                        </a:rPr>
                        <a:t>.</a:t>
                      </a:r>
                      <a:endParaRPr lang="en-US" sz="21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3399"/>
                          </a:solidFill>
                          <a:effectLst/>
                        </a:rPr>
                        <a:t>Category</a:t>
                      </a:r>
                      <a:endParaRPr lang="en-US" sz="21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3399"/>
                          </a:solidFill>
                          <a:effectLst/>
                        </a:rPr>
                        <a:t>Numbers</a:t>
                      </a:r>
                      <a:endParaRPr lang="en-US" sz="21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3399"/>
                          </a:solidFill>
                          <a:effectLst/>
                        </a:rPr>
                        <a:t>Water use</a:t>
                      </a:r>
                      <a:endParaRPr lang="en-US" sz="210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51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1.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Major Projects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29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14012 (11.38 MAF)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1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2.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>
                          <a:solidFill>
                            <a:srgbClr val="003399"/>
                          </a:solidFill>
                          <a:effectLst/>
                        </a:rPr>
                        <a:t>Medium Projects</a:t>
                      </a:r>
                      <a:endParaRPr lang="en-US" sz="2100" b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135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3551 MCM (2.88 MAF)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1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3.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>
                          <a:solidFill>
                            <a:srgbClr val="003399"/>
                          </a:solidFill>
                          <a:effectLst/>
                        </a:rPr>
                        <a:t>Minor Projects</a:t>
                      </a:r>
                      <a:endParaRPr lang="en-US" sz="2100" b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3000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3094 MCM (2.51 MAF)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099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4.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Municipal use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(42 towns)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100" b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2100" b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933 MCM (757 MAF)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1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>
                          <a:solidFill>
                            <a:srgbClr val="003399"/>
                          </a:solidFill>
                          <a:effectLst/>
                        </a:rPr>
                        <a:t>5.</a:t>
                      </a:r>
                      <a:endParaRPr lang="en-US" sz="2100" b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>
                          <a:solidFill>
                            <a:srgbClr val="003399"/>
                          </a:solidFill>
                          <a:effectLst/>
                        </a:rPr>
                        <a:t>Industrial use</a:t>
                      </a:r>
                      <a:endParaRPr lang="en-US" sz="2100" b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b="0" dirty="0">
                          <a:solidFill>
                            <a:srgbClr val="003399"/>
                          </a:solidFill>
                          <a:effectLst/>
                        </a:rPr>
                        <a:t>916 MCM (0.743 MAF) </a:t>
                      </a:r>
                      <a:endParaRPr lang="en-US" sz="2100" b="0" dirty="0">
                        <a:solidFill>
                          <a:srgbClr val="0033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539" marR="7153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55037" y="855757"/>
            <a:ext cx="3981101" cy="48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47684"/>
            <a:r>
              <a:rPr lang="en-US" altLang="en-US" sz="25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M.P. Water Use Plan</a:t>
            </a:r>
            <a:endParaRPr lang="en-US" altLang="en-US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8074" y="1668875"/>
          <a:ext cx="8039643" cy="4142384"/>
        </p:xfrm>
        <a:graphic>
          <a:graphicData uri="http://schemas.openxmlformats.org/drawingml/2006/table">
            <a:tbl>
              <a:tblPr/>
              <a:tblGrid>
                <a:gridCol w="8039643"/>
              </a:tblGrid>
              <a:tr h="4142384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95386" marR="95386" marT="46937" marB="46937"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35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027"/>
          <p:cNvGraphicFramePr>
            <a:graphicFrameLocks noChangeAspect="1"/>
          </p:cNvGraphicFramePr>
          <p:nvPr/>
        </p:nvGraphicFramePr>
        <p:xfrm>
          <a:off x="1293813" y="674688"/>
          <a:ext cx="7280275" cy="2844800"/>
        </p:xfrm>
        <a:graphic>
          <a:graphicData uri="http://schemas.openxmlformats.org/presentationml/2006/ole">
            <p:oleObj spid="_x0000_s57450" name="Chart" r:id="rId3" imgW="9372515" imgH="4419752" progId="MSGraph.Chart.8">
              <p:embed followColorScheme="full"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536900" y="3520281"/>
          <a:ext cx="6794695" cy="2821114"/>
        </p:xfrm>
        <a:graphic>
          <a:graphicData uri="http://schemas.openxmlformats.org/presentationml/2006/ole">
            <p:oleObj spid="_x0000_s57451" name="Chart" r:id="rId4" imgW="9067874" imgH="4114800" progId="MSGraph.Chart.8">
              <p:embed followColorScheme="full"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241988" y="109207"/>
            <a:ext cx="7848758" cy="419638"/>
          </a:xfrm>
          <a:prstGeom prst="rect">
            <a:avLst/>
          </a:prstGeom>
          <a:noFill/>
        </p:spPr>
        <p:txBody>
          <a:bodyPr wrap="none" lIns="95539" tIns="47770" rIns="95539" bIns="47770">
            <a:spAutoFit/>
          </a:bodyPr>
          <a:lstStyle/>
          <a:p>
            <a:pPr algn="ctr" eaLnBrk="1" hangingPunct="1">
              <a:defRPr/>
            </a:pPr>
            <a:r>
              <a:rPr lang="en-US" sz="2100" b="1" dirty="0">
                <a:ln w="0"/>
                <a:solidFill>
                  <a:srgbClr val="C00000"/>
                </a:solidFill>
              </a:rPr>
              <a:t>SHARE OF NARMADA WATER AND POWER OF SARDAR SAROVAR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765083" y="6101833"/>
            <a:ext cx="9217122" cy="8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39" tIns="47770" rIns="95539" bIns="4777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IN" altLang="en-US" sz="1200" b="1" dirty="0">
                <a:solidFill>
                  <a:srgbClr val="0000CC"/>
                </a:solidFill>
                <a:latin typeface="Times New Roman" pitchFamily="18" charset="0"/>
              </a:rPr>
              <a:t>EXCESS/DEFICT WATER TO BE SHARED IN THE SAME PROPORTION BY MP, GUJARAT, MAHARASHTRA &amp; RAJASTHAN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IN" altLang="en-US" sz="1200" b="1" dirty="0">
                <a:solidFill>
                  <a:srgbClr val="0000CC"/>
                </a:solidFill>
                <a:latin typeface="Times New Roman" pitchFamily="18" charset="0"/>
              </a:rPr>
              <a:t>WHENEVER WATER GOING WASTE, IT CAN BE UTILISED BY THE CONCERNED PARTY STATE </a:t>
            </a:r>
            <a:r>
              <a:rPr lang="en-IN" altLang="en-US" sz="1200" b="1" dirty="0" smtClean="0">
                <a:solidFill>
                  <a:srgbClr val="0000CC"/>
                </a:solidFill>
                <a:latin typeface="Times New Roman" pitchFamily="18" charset="0"/>
              </a:rPr>
              <a:t>WITH  </a:t>
            </a:r>
            <a:r>
              <a:rPr lang="en-IN" altLang="en-US" sz="1200" b="1" dirty="0">
                <a:solidFill>
                  <a:srgbClr val="0000CC"/>
                </a:solidFill>
                <a:latin typeface="Times New Roman" pitchFamily="18" charset="0"/>
              </a:rPr>
              <a:t>INTIMATION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IN" altLang="en-US" sz="1200" b="1" dirty="0">
                <a:solidFill>
                  <a:srgbClr val="0000CC"/>
                </a:solidFill>
                <a:latin typeface="Times New Roman" pitchFamily="18" charset="0"/>
              </a:rPr>
              <a:t>TO NCA WHICH WILL NOT BE COUNTED AGAINST STATE’S SHARE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36900" y="572069"/>
            <a:ext cx="6794695" cy="2557093"/>
          </a:xfrm>
          <a:prstGeom prst="roundRect">
            <a:avLst>
              <a:gd name="adj" fmla="val 8425"/>
            </a:avLst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45326" y="3363847"/>
            <a:ext cx="6794695" cy="2605987"/>
          </a:xfrm>
          <a:prstGeom prst="roundRect">
            <a:avLst>
              <a:gd name="adj" fmla="val 8425"/>
            </a:avLst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238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46002" y="241204"/>
            <a:ext cx="9706708" cy="6336507"/>
          </a:xfrm>
        </p:spPr>
        <p:txBody>
          <a:bodyPr>
            <a:normAutofit lnSpcReduction="10000"/>
          </a:bodyPr>
          <a:lstStyle/>
          <a:p>
            <a:pPr marL="698299" indent="-698299" algn="ctr"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NCA COMPOSITION</a:t>
            </a:r>
          </a:p>
          <a:p>
            <a:pPr marL="698299" indent="-698299" algn="ctr">
              <a:buNone/>
              <a:tabLst>
                <a:tab pos="1185944" algn="l"/>
                <a:tab pos="1398253" algn="l"/>
              </a:tabLst>
              <a:defRPr/>
            </a:pPr>
            <a:endParaRPr lang="en-US" altLang="en-US" sz="13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299" indent="-698299" algn="ctr"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9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</a:t>
            </a:r>
            <a:r>
              <a:rPr lang="en-US" altLang="en-US" sz="1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SECRETARY, GOVT. OF INDIA ,  M/O WATER RESOURCES</a:t>
            </a:r>
          </a:p>
          <a:p>
            <a:pPr marL="698299" indent="-698299">
              <a:buNone/>
              <a:tabLst>
                <a:tab pos="1185944" algn="l"/>
                <a:tab pos="1398253" algn="l"/>
              </a:tabLst>
              <a:defRPr/>
            </a:pPr>
            <a:endParaRPr lang="en-US" altLang="en-US" sz="4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299" indent="-698299">
              <a:spcBef>
                <a:spcPts val="1257"/>
              </a:spcBef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2-13</a:t>
            </a:r>
            <a:r>
              <a:rPr lang="en-US" altLang="en-US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en-US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alt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SECRETARIES, GOVT. OF INDIA</a:t>
            </a:r>
            <a:r>
              <a:rPr lang="en-US" altLang="en-US" sz="19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98299" indent="-698299">
              <a:spcBef>
                <a:spcPts val="1257"/>
              </a:spcBef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5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	 	</a:t>
            </a:r>
            <a:r>
              <a:rPr lang="en-US" altLang="en-US" sz="1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M/O ENVIRONMENT &amp; FORESTS, </a:t>
            </a:r>
          </a:p>
          <a:p>
            <a:pPr marL="698299" indent="-698299">
              <a:spcBef>
                <a:spcPts val="1257"/>
              </a:spcBef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M/O SOCIAL JUSTICE &amp; EMPOWERMENT  AND </a:t>
            </a:r>
          </a:p>
          <a:p>
            <a:pPr marL="698299" indent="-698299">
              <a:spcBef>
                <a:spcPts val="1257"/>
              </a:spcBef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M/O TRIBAL AFFAIRS and  M/O POWER.</a:t>
            </a:r>
            <a:endParaRPr lang="en-US" altLang="en-US" sz="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299" indent="-698299">
              <a:spcBef>
                <a:spcPts val="1257"/>
              </a:spcBef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9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		              </a:t>
            </a:r>
            <a:r>
              <a:rPr lang="en-US" altLang="en-US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SECRETARIES:</a:t>
            </a:r>
          </a:p>
          <a:p>
            <a:pPr marL="698299" indent="-698299">
              <a:spcBef>
                <a:spcPts val="1257"/>
              </a:spcBef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9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	    </a:t>
            </a:r>
            <a:r>
              <a:rPr lang="en-US" alt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MADHYA PRADESH, GUJARAT, MAHARASHTRA &amp; RAJASTHAN</a:t>
            </a:r>
          </a:p>
          <a:p>
            <a:pPr marL="698299" indent="-698299">
              <a:spcBef>
                <a:spcPts val="1257"/>
              </a:spcBef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	    MANAGING DIRECTOR, SSNNL, GOG, </a:t>
            </a:r>
          </a:p>
          <a:p>
            <a:pPr marL="698299" indent="-698299">
              <a:spcBef>
                <a:spcPts val="1257"/>
              </a:spcBef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            MEMBER (ENGG.), NVDA, GOMP</a:t>
            </a:r>
          </a:p>
          <a:p>
            <a:pPr marL="698299" indent="-698299">
              <a:spcBef>
                <a:spcPts val="1257"/>
              </a:spcBef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            COMMISSIONER (CAD) &amp; SECY.(IRRG.), GOM</a:t>
            </a:r>
          </a:p>
          <a:p>
            <a:pPr marL="698299" indent="-698299">
              <a:spcBef>
                <a:spcPts val="1257"/>
              </a:spcBef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	    C.E. &amp; ADDL. SECY, IRRIGATION DEPT. GOR.</a:t>
            </a:r>
          </a:p>
          <a:p>
            <a:pPr marL="698299" indent="-698299">
              <a:buNone/>
              <a:tabLst>
                <a:tab pos="1185944" algn="l"/>
                <a:tab pos="1398253" algn="l"/>
              </a:tabLst>
              <a:defRPr/>
            </a:pPr>
            <a:endParaRPr lang="en-US" altLang="en-US" sz="8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299" indent="-698299"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14-17   </a:t>
            </a:r>
            <a:r>
              <a:rPr lang="en-US" altLang="en-US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TIME MEMBERS </a:t>
            </a:r>
            <a:r>
              <a:rPr lang="en-US" altLang="en-US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MEMBER,</a:t>
            </a:r>
          </a:p>
          <a:p>
            <a:pPr marL="0" indent="0">
              <a:buNone/>
              <a:tabLst>
                <a:tab pos="1185944" algn="l"/>
                <a:tab pos="1398253" algn="l"/>
              </a:tabLst>
              <a:defRPr/>
            </a:pPr>
            <a:r>
              <a:rPr lang="en-US" alt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 (CIVIL), MEMBER (POWER) AND MEMBER (E&amp;R</a:t>
            </a: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5335" y="777081"/>
            <a:ext cx="9649264" cy="5788907"/>
          </a:xfrm>
          <a:prstGeom prst="roundRect">
            <a:avLst>
              <a:gd name="adj" fmla="val 4450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89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918" y="547623"/>
            <a:ext cx="9020907" cy="6333247"/>
          </a:xfrm>
        </p:spPr>
        <p:txBody>
          <a:bodyPr rtlCol="0">
            <a:normAutofit lnSpcReduction="10000"/>
          </a:bodyPr>
          <a:lstStyle/>
          <a:p>
            <a:pPr marL="0" indent="0" algn="ctr">
              <a:lnSpc>
                <a:spcPct val="90000"/>
              </a:lnSpc>
              <a:spcBef>
                <a:spcPts val="1257"/>
              </a:spcBef>
              <a:buNone/>
              <a:defRPr/>
            </a:pP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COMMITTEE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21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spcAft>
                <a:spcPts val="628"/>
              </a:spcAft>
              <a:buNone/>
              <a:defRPr/>
            </a:pPr>
            <a:r>
              <a:rPr lang="en-US" sz="2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28"/>
              </a:spcAft>
              <a:buNone/>
              <a:defRPr/>
            </a:pPr>
            <a:r>
              <a:rPr lang="en-US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   </a:t>
            </a:r>
            <a:r>
              <a:rPr lang="en-US" sz="21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 MINISTER (WATER RESOURCES)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28"/>
              </a:spcAft>
              <a:buNone/>
              <a:defRPr/>
            </a:pPr>
            <a:endParaRPr lang="en-US" sz="13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28"/>
              </a:spcAft>
              <a:buNone/>
              <a:defRPr/>
            </a:pPr>
            <a:r>
              <a:rPr 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MEMBER(S</a:t>
            </a: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1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 MINISTER (ENVIRONMENT &amp; FORESTS) </a:t>
            </a:r>
          </a:p>
          <a:p>
            <a:pPr marL="2275687" lvl="1" indent="-2076642">
              <a:lnSpc>
                <a:spcPct val="90000"/>
              </a:lnSpc>
              <a:spcBef>
                <a:spcPts val="0"/>
              </a:spcBef>
              <a:spcAft>
                <a:spcPts val="628"/>
              </a:spcAft>
              <a:buNone/>
              <a:defRPr/>
            </a:pP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MINISTER (S) OF MADHYA  PRADESH </a:t>
            </a:r>
          </a:p>
          <a:p>
            <a:pPr marL="2275687" lvl="1" indent="-2076642">
              <a:lnSpc>
                <a:spcPct val="90000"/>
              </a:lnSpc>
              <a:spcBef>
                <a:spcPts val="0"/>
              </a:spcBef>
              <a:spcAft>
                <a:spcPts val="628"/>
              </a:spcAft>
              <a:buNone/>
              <a:defRPr/>
            </a:pP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GUJARAT, MAHARASHTRA &amp; RAJASTHAN</a:t>
            </a:r>
          </a:p>
          <a:p>
            <a:pPr marL="2275687" lvl="1" indent="-2076642">
              <a:lnSpc>
                <a:spcPct val="90000"/>
              </a:lnSpc>
              <a:spcBef>
                <a:spcPts val="0"/>
              </a:spcBef>
              <a:spcAft>
                <a:spcPts val="628"/>
              </a:spcAft>
              <a:buNone/>
              <a:defRPr/>
            </a:pPr>
            <a:r>
              <a:rPr 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275687" lvl="1" indent="-2076642">
              <a:lnSpc>
                <a:spcPct val="90000"/>
              </a:lnSpc>
              <a:spcBef>
                <a:spcPts val="0"/>
              </a:spcBef>
              <a:spcAft>
                <a:spcPts val="628"/>
              </a:spcAft>
              <a:buNone/>
              <a:defRPr/>
            </a:pP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CONVENOR</a:t>
            </a:r>
            <a:r>
              <a:rPr lang="en-US" sz="2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SECRETARY, MINISTRY OF WATER RESOURCES  </a:t>
            </a:r>
          </a:p>
          <a:p>
            <a:pPr marL="915584" lvl="1" indent="-716545">
              <a:lnSpc>
                <a:spcPct val="90000"/>
              </a:lnSpc>
              <a:spcBef>
                <a:spcPts val="0"/>
              </a:spcBef>
              <a:spcAft>
                <a:spcPts val="628"/>
              </a:spcAft>
              <a:buNone/>
              <a:defRPr/>
            </a:pPr>
            <a:endParaRPr lang="en-US" sz="13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584" lvl="1" indent="-716545" algn="ctr">
              <a:lnSpc>
                <a:spcPct val="90000"/>
              </a:lnSpc>
              <a:buNone/>
              <a:defRPr/>
            </a:pPr>
            <a:endParaRPr lang="en-US" sz="3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584" lvl="1" indent="-716545" algn="ctr">
              <a:lnSpc>
                <a:spcPct val="90000"/>
              </a:lnSpc>
              <a:buNone/>
              <a:defRPr/>
            </a:pPr>
            <a:endParaRPr lang="en-US" sz="5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584" lvl="1" indent="-716545" algn="ctr">
              <a:lnSpc>
                <a:spcPct val="90000"/>
              </a:lnSpc>
              <a:buNone/>
              <a:defRPr/>
            </a:pPr>
            <a:r>
              <a:rPr lang="en-US" sz="2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</a:t>
            </a:r>
          </a:p>
          <a:p>
            <a:pPr marL="915584" lvl="1" indent="-716545" algn="ctr">
              <a:lnSpc>
                <a:spcPct val="90000"/>
              </a:lnSpc>
              <a:buNone/>
              <a:defRPr/>
            </a:pPr>
            <a:endParaRPr lang="en-US" sz="1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584" lvl="1" indent="-716545">
              <a:lnSpc>
                <a:spcPct val="90000"/>
              </a:lnSpc>
              <a:buNone/>
              <a:defRPr/>
            </a:pPr>
            <a:r>
              <a:rPr lang="en-US" sz="1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DECISIONS OF NCA  AND SSCAC</a:t>
            </a:r>
          </a:p>
          <a:p>
            <a:pPr marL="915584" lvl="1" indent="-716545">
              <a:lnSpc>
                <a:spcPct val="130000"/>
              </a:lnSpc>
              <a:buNone/>
              <a:defRPr/>
            </a:pPr>
            <a:r>
              <a: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SUO-MOTO, 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APPLICATION BY STATE</a:t>
            </a:r>
          </a:p>
          <a:p>
            <a:pPr marL="1114623" lvl="2" indent="0">
              <a:lnSpc>
                <a:spcPct val="130000"/>
              </a:lnSpc>
              <a:buNone/>
              <a:defRPr/>
            </a:pP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URGENT 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 CHAIRMAN MAY STAY DECISIONS OF </a:t>
            </a: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NCA/SSCAC    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REQUEST OF </a:t>
            </a:r>
          </a:p>
          <a:p>
            <a:pPr marL="1472896" lvl="2" indent="-358273">
              <a:lnSpc>
                <a:spcPct val="130000"/>
              </a:lnSpc>
              <a:buFont typeface="Monotype Sorts"/>
              <a:buAutoNum type="alphaLcParenBoth"/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 OR </a:t>
            </a:r>
          </a:p>
          <a:p>
            <a:pPr marL="1114623" lvl="2" indent="0">
              <a:lnSpc>
                <a:spcPct val="130000"/>
              </a:lnSpc>
              <a:buNone/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SECRETARY (M/O E&amp;F).</a:t>
            </a:r>
          </a:p>
          <a:p>
            <a:pPr marL="698299" indent="-698299">
              <a:tabLst>
                <a:tab pos="1185944" algn="l"/>
                <a:tab pos="1398253" algn="l"/>
              </a:tabLst>
              <a:defRPr/>
            </a:pPr>
            <a:endParaRPr lang="en-US" sz="13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8892" y="1095207"/>
            <a:ext cx="8816926" cy="2816225"/>
          </a:xfrm>
          <a:prstGeom prst="roundRect">
            <a:avLst>
              <a:gd name="adj" fmla="val 4450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08892" y="4146115"/>
            <a:ext cx="8816926" cy="2574572"/>
          </a:xfrm>
          <a:prstGeom prst="roundRect">
            <a:avLst>
              <a:gd name="adj" fmla="val 4450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350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474585" y="80221"/>
            <a:ext cx="9491003" cy="54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39" tIns="47770" rIns="95539" bIns="4777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FUNCTIONS OF NCA</a:t>
            </a:r>
            <a:endParaRPr lang="en-US" altLang="en-US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900" y="697642"/>
            <a:ext cx="9583688" cy="5892281"/>
          </a:xfrm>
          <a:prstGeom prst="rect">
            <a:avLst/>
          </a:prstGeom>
          <a:noFill/>
        </p:spPr>
        <p:txBody>
          <a:bodyPr lIns="89816" tIns="44908" rIns="89816" bIns="44908">
            <a:spAutoFit/>
          </a:bodyPr>
          <a:lstStyle/>
          <a:p>
            <a:pPr marL="449084" indent="-449084" algn="just" defTabSz="1000733">
              <a:spcBef>
                <a:spcPts val="628"/>
              </a:spcBef>
              <a:spcAft>
                <a:spcPts val="600"/>
              </a:spcAft>
              <a:buFontTx/>
              <a:buAutoNum type="arabicParenBoth"/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and direction of the implementation of all the projects including the engineering works, the environmental protection  measures and the rehabilitation program of SSP </a:t>
            </a:r>
          </a:p>
          <a:p>
            <a:pPr marL="449084" indent="-449084" algn="just" defTabSz="1000733">
              <a:spcBef>
                <a:spcPts val="628"/>
              </a:spcBef>
              <a:spcAft>
                <a:spcPts val="600"/>
              </a:spcAft>
              <a:buFontTx/>
              <a:buAutoNum type="arabicParenBoth"/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 the faithful compliance of the terms &amp; conditions stipulated by the Central Govt. at the time of clearance of the Indira Sagar &amp;Sardar Sarovar projects.</a:t>
            </a:r>
          </a:p>
          <a:p>
            <a:pPr marL="449084" indent="-449084" algn="just" defTabSz="1000733">
              <a:spcBef>
                <a:spcPts val="628"/>
              </a:spcBef>
              <a:spcAft>
                <a:spcPts val="600"/>
              </a:spcAft>
              <a:buFontTx/>
              <a:buAutoNum type="arabicParenBoth"/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Authority shall be charged with the power and shall be under a duty to do any or all things for the implementation of the order of the Tribunal with respect to:</a:t>
            </a:r>
          </a:p>
          <a:p>
            <a:pPr marL="744742" lvl="1" indent="-366570" algn="just" defTabSz="1000733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i)    The storage, apportionment, regulation and control of the Narmada waters; </a:t>
            </a:r>
          </a:p>
          <a:p>
            <a:pPr marL="744742" lvl="1" indent="-366570" algn="just" defTabSz="1000733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ii)    Sharing of power benefits from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Sardar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Sarovar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Project;</a:t>
            </a:r>
          </a:p>
          <a:p>
            <a:pPr marL="744742" lvl="1" indent="-366570" algn="just" defTabSz="1000733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iii)    Regulated releases by Madhya Pradesh;</a:t>
            </a:r>
          </a:p>
          <a:p>
            <a:pPr marL="744742" lvl="1" indent="-366570" algn="just" defTabSz="1000733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iv)     Acquisition by the concerned State for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Sardar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Sarovar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of lands and properties likely to be</a:t>
            </a:r>
          </a:p>
          <a:p>
            <a:pPr marL="744742" lvl="1" indent="-366570" algn="just" defTabSz="1000733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submerged under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Sardar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Sarovar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4742" lvl="1" indent="-366570" algn="just" defTabSz="1000733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v)    Compensation , rehabilitation and settlement of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oustees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78166" lvl="1" algn="just" defTabSz="1000733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vi)    Sharing of costs; and</a:t>
            </a:r>
          </a:p>
          <a:p>
            <a:pPr marL="378166" lvl="1" algn="just" defTabSz="1000733">
              <a:spcAft>
                <a:spcPts val="600"/>
              </a:spcAft>
              <a:defRPr/>
            </a:pP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vii)    Environmental measures.</a:t>
            </a:r>
          </a:p>
          <a:p>
            <a:pPr marL="378166" lvl="1" algn="just" defTabSz="1000733">
              <a:spcAft>
                <a:spcPts val="600"/>
              </a:spcAft>
              <a:defRPr/>
            </a:pPr>
            <a:endParaRPr lang="en-US" sz="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2951" lvl="1" indent="-772951" algn="just" defTabSz="1000733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 To monitor the construction of Indira Sagar Project &amp; Narmada Main  Canal of SSP in Gujarat</a:t>
            </a:r>
          </a:p>
          <a:p>
            <a:pPr marL="772951" lvl="1" indent="-772951" algn="just" defTabSz="1000733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&amp; Rajasthan.</a:t>
            </a:r>
          </a:p>
          <a:p>
            <a:pPr marL="772951" lvl="1" indent="-772951" algn="just" defTabSz="1000733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 To constitute one or more sub-committees and assign to them its functions and its power as it   </a:t>
            </a:r>
          </a:p>
          <a:p>
            <a:pPr marL="189083" lvl="1" indent="189083" algn="just" defTabSz="1000733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fits.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0031" y="627820"/>
            <a:ext cx="9745467" cy="6245261"/>
          </a:xfrm>
          <a:prstGeom prst="roundRect">
            <a:avLst>
              <a:gd name="adj" fmla="val 4450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39" tIns="47770" rIns="95539" bIns="47770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99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5627</TotalTime>
  <Words>3197</Words>
  <Application>Microsoft Office PowerPoint</Application>
  <PresentationFormat>Custom</PresentationFormat>
  <Paragraphs>920</Paragraphs>
  <Slides>54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Office Theme</vt:lpstr>
      <vt:lpstr>Chart</vt:lpstr>
      <vt:lpstr>Presentation</vt:lpstr>
      <vt:lpstr>Document</vt:lpstr>
      <vt:lpstr>WELCOME    </vt:lpstr>
      <vt:lpstr>Slide 2</vt:lpstr>
      <vt:lpstr>Slide 3</vt:lpstr>
      <vt:lpstr>Narmada Control Authority (NCA)</vt:lpstr>
      <vt:lpstr>Slide 5</vt:lpstr>
      <vt:lpstr>Slide 6</vt:lpstr>
      <vt:lpstr>Slide 7</vt:lpstr>
      <vt:lpstr>Slide 8</vt:lpstr>
      <vt:lpstr>Slide 9</vt:lpstr>
      <vt:lpstr>Slide 10</vt:lpstr>
      <vt:lpstr>Slide 11</vt:lpstr>
      <vt:lpstr>SALIENT FEATURES OF IMPORTANT PROJECTS IN NARMADA BASIN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DETAILS OF MAJOR IRRIGATION PROJECTS IN NARMADA BASIN</vt:lpstr>
      <vt:lpstr>Slide 22</vt:lpstr>
      <vt:lpstr>PLANNED UTILIZATION OF NARMADA WATERS BY MADHYA PRADESH</vt:lpstr>
      <vt:lpstr>YEARWISE  UTILIZABLE FLOW &amp; WATER UTILIZATION IN NARMADA BASIN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Reservoir Positioning in Narmada Basin</vt:lpstr>
      <vt:lpstr>SARDAR SAROVAR RESERVOIR REGULATION COMMITTEE (SSRRC)</vt:lpstr>
      <vt:lpstr>Slide 34</vt:lpstr>
      <vt:lpstr>TYPICAL RELEASE PATTERN OF EX MP (OSP)</vt:lpstr>
      <vt:lpstr>Slide 36</vt:lpstr>
      <vt:lpstr>Slide 37</vt:lpstr>
      <vt:lpstr>Slide 38</vt:lpstr>
      <vt:lpstr>DEMAND &amp; SUPPILES MADE THROUGH RESERVOIR OPERATION OF SSP</vt:lpstr>
      <vt:lpstr>Slide 40</vt:lpstr>
      <vt:lpstr>Slide 41</vt:lpstr>
      <vt:lpstr>Slide 42</vt:lpstr>
      <vt:lpstr>Slide 43</vt:lpstr>
      <vt:lpstr>NCA - SUB-GROUPS/SUB-COMMITTEES</vt:lpstr>
      <vt:lpstr>Slide 45</vt:lpstr>
      <vt:lpstr>STATUS OF REHABILITATION OF SSP UPTO FRL (138.68m) (As on 31.12.2014)</vt:lpstr>
      <vt:lpstr>Slide 47</vt:lpstr>
      <vt:lpstr>ORGANISATION CHART OF NCA  GROUP - A OFFICERS AS  ON  12th  JANUARY, 2015 </vt:lpstr>
      <vt:lpstr>Slide 49</vt:lpstr>
      <vt:lpstr>Slide 50</vt:lpstr>
      <vt:lpstr>ISSUES BEFORE   RCNCA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 NARMADA BASIN</dc:title>
  <dc:creator>admin</dc:creator>
  <cp:lastModifiedBy>Mukesh</cp:lastModifiedBy>
  <cp:revision>219</cp:revision>
  <cp:lastPrinted>2015-01-12T09:49:38Z</cp:lastPrinted>
  <dcterms:created xsi:type="dcterms:W3CDTF">2013-01-28T06:19:43Z</dcterms:created>
  <dcterms:modified xsi:type="dcterms:W3CDTF">2015-02-03T03:01:45Z</dcterms:modified>
</cp:coreProperties>
</file>